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67" r:id="rId2"/>
    <p:sldId id="525" r:id="rId3"/>
    <p:sldId id="270" r:id="rId4"/>
    <p:sldId id="278" r:id="rId5"/>
    <p:sldId id="287" r:id="rId6"/>
    <p:sldId id="292" r:id="rId7"/>
    <p:sldId id="289" r:id="rId8"/>
    <p:sldId id="294" r:id="rId9"/>
    <p:sldId id="295" r:id="rId10"/>
    <p:sldId id="298" r:id="rId11"/>
    <p:sldId id="558" r:id="rId12"/>
    <p:sldId id="559" r:id="rId13"/>
    <p:sldId id="561" r:id="rId14"/>
    <p:sldId id="567" r:id="rId15"/>
    <p:sldId id="568" r:id="rId16"/>
    <p:sldId id="564" r:id="rId17"/>
    <p:sldId id="565" r:id="rId18"/>
    <p:sldId id="695" r:id="rId19"/>
    <p:sldId id="533" r:id="rId20"/>
    <p:sldId id="688" r:id="rId21"/>
    <p:sldId id="689" r:id="rId22"/>
    <p:sldId id="690" r:id="rId23"/>
    <p:sldId id="691" r:id="rId24"/>
    <p:sldId id="696" r:id="rId25"/>
    <p:sldId id="692" r:id="rId26"/>
    <p:sldId id="693" r:id="rId27"/>
    <p:sldId id="694" r:id="rId28"/>
    <p:sldId id="574" r:id="rId29"/>
    <p:sldId id="582" r:id="rId30"/>
    <p:sldId id="583" r:id="rId31"/>
    <p:sldId id="366" r:id="rId32"/>
    <p:sldId id="367" r:id="rId33"/>
    <p:sldId id="368" r:id="rId34"/>
    <p:sldId id="369" r:id="rId35"/>
    <p:sldId id="370" r:id="rId36"/>
    <p:sldId id="584" r:id="rId37"/>
    <p:sldId id="374" r:id="rId38"/>
    <p:sldId id="585" r:id="rId39"/>
    <p:sldId id="375" r:id="rId40"/>
    <p:sldId id="586" r:id="rId41"/>
    <p:sldId id="697" r:id="rId42"/>
    <p:sldId id="698" r:id="rId43"/>
    <p:sldId id="699" r:id="rId44"/>
    <p:sldId id="700" r:id="rId45"/>
    <p:sldId id="581" r:id="rId46"/>
    <p:sldId id="431" r:id="rId47"/>
    <p:sldId id="671" r:id="rId48"/>
    <p:sldId id="672" r:id="rId49"/>
    <p:sldId id="673" r:id="rId50"/>
    <p:sldId id="682" r:id="rId51"/>
    <p:sldId id="683" r:id="rId52"/>
    <p:sldId id="681" r:id="rId53"/>
    <p:sldId id="676" r:id="rId54"/>
    <p:sldId id="684" r:id="rId55"/>
    <p:sldId id="685" r:id="rId56"/>
    <p:sldId id="677" r:id="rId57"/>
    <p:sldId id="678" r:id="rId58"/>
    <p:sldId id="378" r:id="rId59"/>
    <p:sldId id="679" r:id="rId60"/>
    <p:sldId id="686" r:id="rId61"/>
    <p:sldId id="687" r:id="rId62"/>
    <p:sldId id="382" r:id="rId63"/>
    <p:sldId id="383" r:id="rId64"/>
    <p:sldId id="385" r:id="rId65"/>
    <p:sldId id="387" r:id="rId66"/>
    <p:sldId id="669" r:id="rId67"/>
    <p:sldId id="666" r:id="rId68"/>
    <p:sldId id="670" r:id="rId69"/>
    <p:sldId id="391" r:id="rId70"/>
    <p:sldId id="395" r:id="rId71"/>
    <p:sldId id="701" r:id="rId72"/>
    <p:sldId id="350" r:id="rId73"/>
    <p:sldId id="396" r:id="rId74"/>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84" userDrawn="1">
          <p15:clr>
            <a:srgbClr val="A4A3A4"/>
          </p15:clr>
        </p15:guide>
        <p15:guide id="2" pos="302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9C1"/>
    <a:srgbClr val="335885"/>
    <a:srgbClr val="1F3651"/>
    <a:srgbClr val="92B1D6"/>
    <a:srgbClr val="FF0000"/>
    <a:srgbClr val="2C4E2E"/>
    <a:srgbClr val="336600"/>
    <a:srgbClr val="FEFCE8"/>
    <a:srgbClr val="94AE93"/>
    <a:srgbClr val="162C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9" autoAdjust="0"/>
    <p:restoredTop sz="60349" autoAdjust="0"/>
  </p:normalViewPr>
  <p:slideViewPr>
    <p:cSldViewPr snapToGrid="0" snapToObjects="1">
      <p:cViewPr varScale="1">
        <p:scale>
          <a:sx n="69" d="100"/>
          <a:sy n="69" d="100"/>
        </p:scale>
        <p:origin x="3198" y="72"/>
      </p:cViewPr>
      <p:guideLst>
        <p:guide orient="horz" pos="2184"/>
        <p:guide pos="3024"/>
      </p:guideLst>
    </p:cSldViewPr>
  </p:slideViewPr>
  <p:notesTextViewPr>
    <p:cViewPr>
      <p:scale>
        <a:sx n="3" d="2"/>
        <a:sy n="3" d="2"/>
      </p:scale>
      <p:origin x="0" y="0"/>
    </p:cViewPr>
  </p:notesTextViewPr>
  <p:notesViewPr>
    <p:cSldViewPr snapToGrid="0" snapToObjects="1">
      <p:cViewPr>
        <p:scale>
          <a:sx n="100" d="100"/>
          <a:sy n="100" d="100"/>
        </p:scale>
        <p:origin x="-1500" y="42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4C1F523F-568F-4F0C-A214-873D9C82AA70}" type="slidenum">
              <a:rPr lang="en-US" smtClean="0"/>
              <a:t>‹#›</a:t>
            </a:fld>
            <a:endParaRPr lang="en-US" dirty="0"/>
          </a:p>
        </p:txBody>
      </p:sp>
    </p:spTree>
    <p:extLst>
      <p:ext uri="{BB962C8B-B14F-4D97-AF65-F5344CB8AC3E}">
        <p14:creationId xmlns:p14="http://schemas.microsoft.com/office/powerpoint/2010/main" val="4214893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4A34F5B9-CB61-440B-BA18-5104AF20F496}" type="datetimeFigureOut">
              <a:rPr lang="en-US" smtClean="0"/>
              <a:t>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1440" tIns="45720" rIns="91440" bIns="45720" rtlCol="0" anchor="b"/>
          <a:lstStyle>
            <a:lvl1pPr algn="r">
              <a:defRPr sz="1200"/>
            </a:lvl1pPr>
          </a:lstStyle>
          <a:p>
            <a:fld id="{B7064AB9-742C-416F-A45D-C34B1AFE81A1}" type="slidenum">
              <a:rPr lang="en-US" smtClean="0"/>
              <a:t>‹#›</a:t>
            </a:fld>
            <a:endParaRPr lang="en-US" dirty="0"/>
          </a:p>
        </p:txBody>
      </p:sp>
    </p:spTree>
    <p:extLst>
      <p:ext uri="{BB962C8B-B14F-4D97-AF65-F5344CB8AC3E}">
        <p14:creationId xmlns:p14="http://schemas.microsoft.com/office/powerpoint/2010/main" val="3760311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6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656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b="1" dirty="0" err="1">
                <a:latin typeface="Arial" charset="0"/>
              </a:rPr>
              <a:t>RHIhub</a:t>
            </a:r>
            <a:r>
              <a:rPr lang="en-US" sz="1300" b="1" dirty="0">
                <a:latin typeface="Arial" charset="0"/>
              </a:rPr>
              <a:t> is an online library focused on rural health and human services. We have over 13,000 rural relevant resources in our library. These resources include funding opportunities, 60 topic guides, state pages, news, reports and publications, an events calendar, and maps.  </a:t>
            </a:r>
          </a:p>
          <a:p>
            <a:r>
              <a:rPr lang="en-US" sz="1300" b="1" dirty="0">
                <a:latin typeface="Arial" charset="0"/>
              </a:rPr>
              <a:t>In the 13 years of </a:t>
            </a:r>
            <a:r>
              <a:rPr lang="en-US" sz="1300" b="1" dirty="0" err="1">
                <a:latin typeface="Arial" charset="0"/>
              </a:rPr>
              <a:t>RHIhub’s</a:t>
            </a:r>
            <a:r>
              <a:rPr lang="en-US" sz="1300" b="1" dirty="0">
                <a:latin typeface="Arial" charset="0"/>
              </a:rPr>
              <a:t> (formerly RAC) existence, we have had nearly 6 million visitors to our website and have answered over 8,700 requests. (Badlands picture)</a:t>
            </a:r>
          </a:p>
          <a:p>
            <a:endParaRPr lang="en-US" b="0" dirty="0"/>
          </a:p>
        </p:txBody>
      </p:sp>
    </p:spTree>
    <p:extLst>
      <p:ext uri="{BB962C8B-B14F-4D97-AF65-F5344CB8AC3E}">
        <p14:creationId xmlns:p14="http://schemas.microsoft.com/office/powerpoint/2010/main" val="22085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b="1" dirty="0">
                <a:latin typeface="Arial" charset="0"/>
              </a:rPr>
              <a:t>“Clearinghouse for all things rural when it comes to healthcare”</a:t>
            </a:r>
          </a:p>
          <a:p>
            <a:endParaRPr lang="en-US" sz="1300" b="1" dirty="0">
              <a:latin typeface="Arial" charset="0"/>
            </a:endParaRPr>
          </a:p>
          <a:p>
            <a:r>
              <a:rPr lang="en-US" sz="1300" b="1" dirty="0">
                <a:latin typeface="Arial" charset="0"/>
              </a:rPr>
              <a:t>The vision of </a:t>
            </a:r>
            <a:r>
              <a:rPr lang="en-US" sz="1300" b="1" dirty="0" err="1">
                <a:latin typeface="Arial" charset="0"/>
              </a:rPr>
              <a:t>RHIhub</a:t>
            </a:r>
            <a:r>
              <a:rPr lang="en-US" sz="1300" b="1" dirty="0">
                <a:latin typeface="Arial" charset="0"/>
              </a:rPr>
              <a:t> has always been to help rural communities navigate and access all of the resources that are available to them, both within the federal government and elsewhere. </a:t>
            </a:r>
          </a:p>
          <a:p>
            <a:r>
              <a:rPr lang="en-US" sz="1300" b="1" dirty="0">
                <a:latin typeface="Arial" charset="0"/>
              </a:rPr>
              <a:t>We do that by gathering information from hundreds of organizations and agencies across the country and organizing that information so it can easily be found and used by those who need it. </a:t>
            </a:r>
          </a:p>
          <a:p>
            <a:endParaRPr lang="en-US" sz="1300" b="1" dirty="0"/>
          </a:p>
          <a:p>
            <a:r>
              <a:rPr lang="en-US" sz="1300" b="1" dirty="0"/>
              <a:t>#1 thing they are contacted about is funding.</a:t>
            </a:r>
          </a:p>
          <a:p>
            <a:endParaRPr lang="en-US" b="1" dirty="0"/>
          </a:p>
        </p:txBody>
      </p:sp>
    </p:spTree>
    <p:extLst>
      <p:ext uri="{BB962C8B-B14F-4D97-AF65-F5344CB8AC3E}">
        <p14:creationId xmlns:p14="http://schemas.microsoft.com/office/powerpoint/2010/main" val="349575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News headlines</a:t>
            </a:r>
          </a:p>
          <a:p>
            <a:r>
              <a:rPr lang="en-US" b="1" dirty="0"/>
              <a:t>New in Online library</a:t>
            </a:r>
          </a:p>
          <a:p>
            <a:endParaRPr lang="en-US" b="1" dirty="0"/>
          </a:p>
          <a:p>
            <a:r>
              <a:rPr lang="en-US" b="1" dirty="0"/>
              <a:t>The Rural Monitor – Standing the Test of Time: Sustainability Planning</a:t>
            </a:r>
          </a:p>
          <a:p>
            <a:endParaRPr lang="en-US" b="1" dirty="0"/>
          </a:p>
          <a:p>
            <a:r>
              <a:rPr lang="en-US" b="1" dirty="0"/>
              <a:t>Community</a:t>
            </a:r>
            <a:r>
              <a:rPr lang="en-US" b="1" baseline="0" dirty="0"/>
              <a:t> Health Gateway – proven strategies for successful rural programs with toolkits</a:t>
            </a:r>
            <a:endParaRPr lang="en-US" b="1" dirty="0"/>
          </a:p>
        </p:txBody>
      </p:sp>
    </p:spTree>
    <p:extLst>
      <p:ext uri="{BB962C8B-B14F-4D97-AF65-F5344CB8AC3E}">
        <p14:creationId xmlns:p14="http://schemas.microsoft.com/office/powerpoint/2010/main" val="236372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2235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0941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7716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 Foundation Directory Online is a subscription-based</a:t>
            </a:r>
            <a:r>
              <a:rPr lang="en-US" b="1" baseline="0" dirty="0"/>
              <a:t> online database of over 120,000 </a:t>
            </a:r>
            <a:r>
              <a:rPr lang="en-US" b="1" baseline="0" dirty="0" err="1"/>
              <a:t>grantmakers</a:t>
            </a:r>
            <a:r>
              <a:rPr lang="en-US" b="1" baseline="0" dirty="0"/>
              <a:t>. The current number of funding programs directly related to rural health care is listed at just under 3,000. They also have a complete database of 1099 forms, which I will talk about a little more in detail later. </a:t>
            </a:r>
          </a:p>
          <a:p>
            <a:r>
              <a:rPr lang="en-US" b="1" baseline="0" dirty="0"/>
              <a:t> </a:t>
            </a:r>
          </a:p>
          <a:p>
            <a:r>
              <a:rPr lang="en-US" b="1" baseline="0" dirty="0"/>
              <a:t>It has national, state and regional-level funders, and foundations that only operate in local communities or counties.</a:t>
            </a:r>
          </a:p>
          <a:p>
            <a:endParaRPr lang="en-US" b="1" baseline="0" dirty="0"/>
          </a:p>
          <a:p>
            <a:r>
              <a:rPr lang="en-US" b="1" baseline="0" dirty="0"/>
              <a:t>Subscriptions start at $19.99 a month and go up to $179 a month. I mentioned the customized assistance the Rural Assistance Center can provide before, and am going to bring it back up again. If you don’t want to pay for a subscription to Foundation Center, you can call </a:t>
            </a:r>
            <a:r>
              <a:rPr lang="en-US" b="1" baseline="0" dirty="0" err="1"/>
              <a:t>RHIhub</a:t>
            </a:r>
            <a:r>
              <a:rPr lang="en-US" b="1" baseline="0" dirty="0"/>
              <a:t> and we will do a free search. Most of info specialists have Masters of Library Sciences and are trained in how to pull out the best information from large databases like the Foundation Center using keywords and search terms, so they can save you a lot of time. </a:t>
            </a:r>
          </a:p>
          <a:p>
            <a:endParaRPr lang="en-US" b="1" baseline="0" dirty="0"/>
          </a:p>
          <a:p>
            <a:r>
              <a:rPr lang="en-US" sz="1200" b="1" dirty="0"/>
              <a:t>What You Can Find: </a:t>
            </a:r>
          </a:p>
          <a:p>
            <a:r>
              <a:rPr lang="en-US" sz="1200" b="1" dirty="0"/>
              <a:t>National Funders</a:t>
            </a:r>
          </a:p>
          <a:p>
            <a:r>
              <a:rPr lang="en-US" sz="1200" b="1" dirty="0"/>
              <a:t>State and Regional Funders</a:t>
            </a:r>
          </a:p>
          <a:p>
            <a:r>
              <a:rPr lang="en-US" sz="1200" b="1" dirty="0"/>
              <a:t>Local Funders</a:t>
            </a:r>
          </a:p>
          <a:p>
            <a:r>
              <a:rPr lang="en-US" b="1" baseline="0" dirty="0"/>
              <a:t>1099 Forms</a:t>
            </a:r>
          </a:p>
          <a:p>
            <a:r>
              <a:rPr lang="en-US" b="1" baseline="0" dirty="0"/>
              <a:t>You can also locate your nearest Funding Information Network library. There are hundreds of them across the U.S. and they have access to the Foundation Directory Online, as well as print resources for grant writing support. </a:t>
            </a:r>
            <a:endParaRPr lang="en-US" b="1" dirty="0"/>
          </a:p>
          <a:p>
            <a:endParaRPr lang="en-US" b="1" dirty="0"/>
          </a:p>
          <a:p>
            <a:r>
              <a:rPr lang="en-US" b="1" dirty="0"/>
              <a:t>Can also access free of charge at the public</a:t>
            </a:r>
            <a:r>
              <a:rPr lang="en-US" b="1" baseline="0" dirty="0"/>
              <a:t> libraries in Fargo and Minot.</a:t>
            </a:r>
            <a:endParaRPr lang="en-US" b="1" dirty="0"/>
          </a:p>
        </p:txBody>
      </p:sp>
    </p:spTree>
    <p:extLst>
      <p:ext uri="{BB962C8B-B14F-4D97-AF65-F5344CB8AC3E}">
        <p14:creationId xmlns:p14="http://schemas.microsoft.com/office/powerpoint/2010/main" val="3378406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711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Benefits may extend beyond the direct beneficiary to include the audience, other institutions, etc.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Periodically update the timeline as you learn more about submission deadlines, award timetables,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dirty="0"/>
          </a:p>
        </p:txBody>
      </p:sp>
    </p:spTree>
    <p:extLst>
      <p:ext uri="{BB962C8B-B14F-4D97-AF65-F5344CB8AC3E}">
        <p14:creationId xmlns:p14="http://schemas.microsoft.com/office/powerpoint/2010/main" val="177168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5810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centers, computerized databases, publications, and public libraries are some of the resources available to assist your funding search.</a:t>
            </a:r>
          </a:p>
        </p:txBody>
      </p:sp>
    </p:spTree>
    <p:extLst>
      <p:ext uri="{BB962C8B-B14F-4D97-AF65-F5344CB8AC3E}">
        <p14:creationId xmlns:p14="http://schemas.microsoft.com/office/powerpoint/2010/main" val="126031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Proposal format</a:t>
            </a:r>
            <a:r>
              <a:rPr lang="en-US" baseline="0" dirty="0"/>
              <a:t>: </a:t>
            </a:r>
            <a:r>
              <a:rPr lang="en-US" dirty="0"/>
              <a:t>award levels forms, margins, spacing, evaluation process and restrictions on the number criteria of pages, etc. </a:t>
            </a:r>
          </a:p>
          <a:p>
            <a:endParaRPr lang="en-US" dirty="0"/>
          </a:p>
        </p:txBody>
      </p:sp>
    </p:spTree>
    <p:extLst>
      <p:ext uri="{BB962C8B-B14F-4D97-AF65-F5344CB8AC3E}">
        <p14:creationId xmlns:p14="http://schemas.microsoft.com/office/powerpoint/2010/main" val="34223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These sound like very elementary questions, and they are; however, if you cannot provide a funder with answers to these questions – you won’t be funded.</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Establish the community need, not your organization’s need.  The lack of a program is not the problem.</a:t>
            </a:r>
          </a:p>
          <a:p>
            <a:endParaRPr lang="en-US" b="0" dirty="0"/>
          </a:p>
        </p:txBody>
      </p:sp>
    </p:spTree>
    <p:extLst>
      <p:ext uri="{BB962C8B-B14F-4D97-AF65-F5344CB8AC3E}">
        <p14:creationId xmlns:p14="http://schemas.microsoft.com/office/powerpoint/2010/main" val="248280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298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guidance is your best friend.</a:t>
            </a:r>
          </a:p>
          <a:p>
            <a:endParaRPr lang="en-US" b="1" dirty="0"/>
          </a:p>
          <a:p>
            <a:r>
              <a:rPr lang="en-US" b="1" dirty="0"/>
              <a:t>Use the language that is in the guidance.</a:t>
            </a:r>
          </a:p>
        </p:txBody>
      </p:sp>
    </p:spTree>
    <p:extLst>
      <p:ext uri="{BB962C8B-B14F-4D97-AF65-F5344CB8AC3E}">
        <p14:creationId xmlns:p14="http://schemas.microsoft.com/office/powerpoint/2010/main" val="3603154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300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Have</a:t>
            </a:r>
            <a:r>
              <a:rPr lang="en-US" b="1" baseline="0" dirty="0"/>
              <a:t> to sell them</a:t>
            </a:r>
          </a:p>
          <a:p>
            <a:r>
              <a:rPr lang="en-US" b="1" baseline="0" dirty="0"/>
              <a:t>	You used a legitimate process to identify and substantiate the problem (data and statistics)</a:t>
            </a:r>
          </a:p>
          <a:p>
            <a:r>
              <a:rPr lang="en-US" b="1" baseline="0" dirty="0"/>
              <a:t>	You tapped into others in the community not just a special few – sources of support</a:t>
            </a:r>
          </a:p>
          <a:p>
            <a:r>
              <a:rPr lang="en-US" b="1" baseline="0" dirty="0"/>
              <a:t>	Show how the problem impacts broad range of people</a:t>
            </a:r>
          </a:p>
          <a:p>
            <a:r>
              <a:rPr lang="en-US" b="1" baseline="0" dirty="0"/>
              <a:t>	Show the benefit to society, the community (not your facility)</a:t>
            </a:r>
          </a:p>
          <a:p>
            <a:r>
              <a:rPr lang="en-US" b="1" baseline="0" dirty="0"/>
              <a:t>	Your solution (the proposal) is practical, logical, efficient, effective, will produce desired outcomes</a:t>
            </a:r>
          </a:p>
          <a:p>
            <a:r>
              <a:rPr lang="en-US" b="1" baseline="0" dirty="0"/>
              <a:t>	You have specific and achievable goals, objectives, time lines and it is </a:t>
            </a:r>
            <a:r>
              <a:rPr lang="en-US" b="1" u="sng" baseline="0" dirty="0"/>
              <a:t>measurable</a:t>
            </a:r>
          </a:p>
          <a:p>
            <a:r>
              <a:rPr lang="en-US" b="1" u="none" baseline="0" dirty="0"/>
              <a:t>	YOU HAVE WHAT IT TAKES</a:t>
            </a:r>
          </a:p>
          <a:p>
            <a:r>
              <a:rPr lang="en-US" b="1" u="none" baseline="0" dirty="0"/>
              <a:t>	Plans for sustainability</a:t>
            </a:r>
          </a:p>
          <a:p>
            <a:r>
              <a:rPr lang="en-US" b="1" u="none" baseline="0" dirty="0"/>
              <a:t>	Evaluation</a:t>
            </a:r>
          </a:p>
        </p:txBody>
      </p:sp>
    </p:spTree>
    <p:extLst>
      <p:ext uri="{BB962C8B-B14F-4D97-AF65-F5344CB8AC3E}">
        <p14:creationId xmlns:p14="http://schemas.microsoft.com/office/powerpoint/2010/main" val="4114751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This is key: it really isn’t about you, it is about</a:t>
            </a:r>
            <a:r>
              <a:rPr lang="en-US" sz="2000" b="1" baseline="0" dirty="0"/>
              <a:t> them</a:t>
            </a:r>
            <a:endParaRPr lang="en-US" sz="2000" b="1" dirty="0"/>
          </a:p>
        </p:txBody>
      </p:sp>
    </p:spTree>
    <p:extLst>
      <p:ext uri="{BB962C8B-B14F-4D97-AF65-F5344CB8AC3E}">
        <p14:creationId xmlns:p14="http://schemas.microsoft.com/office/powerpoint/2010/main" val="3150622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Funders actually want to give you money – it really is there job, but they have</a:t>
            </a:r>
            <a:r>
              <a:rPr lang="en-US" b="1" baseline="0" dirty="0"/>
              <a:t> to select the best, best idea, solution, greatest need – they don’t have to give the funds to you but you have to convince them that you are a good risk, you are an investment for their foundation or funds</a:t>
            </a:r>
          </a:p>
          <a:p>
            <a:endParaRPr lang="en-US" b="1" baseline="0" dirty="0"/>
          </a:p>
          <a:p>
            <a:r>
              <a:rPr lang="en-US" b="1" baseline="0" dirty="0"/>
              <a:t>It all goes back to your credibility, your argument, your expertise, your ability</a:t>
            </a:r>
          </a:p>
          <a:p>
            <a:endParaRPr lang="en-US" b="1" baseline="0" dirty="0"/>
          </a:p>
          <a:p>
            <a:r>
              <a:rPr lang="en-US" b="1" baseline="0" dirty="0"/>
              <a:t>This is hard because you know what you can do but they don’t – you have to convince them you are worth it.</a:t>
            </a:r>
            <a:endParaRPr lang="en-US" b="1" dirty="0"/>
          </a:p>
        </p:txBody>
      </p:sp>
    </p:spTree>
    <p:extLst>
      <p:ext uri="{BB962C8B-B14F-4D97-AF65-F5344CB8AC3E}">
        <p14:creationId xmlns:p14="http://schemas.microsoft.com/office/powerpoint/2010/main" val="284757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How does it benefit</a:t>
            </a:r>
            <a:r>
              <a:rPr lang="en-US" b="1" baseline="0" dirty="0"/>
              <a:t> the community? The target audience?</a:t>
            </a:r>
          </a:p>
          <a:p>
            <a:endParaRPr lang="en-US" b="1" baseline="0" dirty="0"/>
          </a:p>
          <a:p>
            <a:r>
              <a:rPr lang="en-US" b="1" baseline="0" dirty="0"/>
              <a:t>Funders generally like to see some level of collaboration (shows ability to work together for the common good, shows efficiency, shows compatibility</a:t>
            </a:r>
          </a:p>
          <a:p>
            <a:endParaRPr lang="en-US" b="1" baseline="0" dirty="0"/>
          </a:p>
          <a:p>
            <a:r>
              <a:rPr lang="en-US" b="1" baseline="0" dirty="0"/>
              <a:t>Some funders require collaboration</a:t>
            </a:r>
          </a:p>
          <a:p>
            <a:endParaRPr lang="en-US" b="1" baseline="0" dirty="0"/>
          </a:p>
          <a:p>
            <a:r>
              <a:rPr lang="en-US" b="1" baseline="0" dirty="0"/>
              <a:t>Original solution is not essential (can be good, but must be legitimate if say it is original better show that it is)</a:t>
            </a:r>
          </a:p>
          <a:p>
            <a:endParaRPr lang="en-US" b="1" baseline="0" dirty="0"/>
          </a:p>
          <a:p>
            <a:r>
              <a:rPr lang="en-US" b="1" baseline="0" dirty="0"/>
              <a:t>Replication shows if it works here they can use as model and encourage others – they have added to the field of knowledge</a:t>
            </a:r>
          </a:p>
          <a:p>
            <a:endParaRPr lang="en-US" b="1" baseline="0" dirty="0"/>
          </a:p>
          <a:p>
            <a:r>
              <a:rPr lang="en-US" b="1" baseline="0" dirty="0"/>
              <a:t>Sustainability has become a requirement – it is good investment</a:t>
            </a:r>
          </a:p>
        </p:txBody>
      </p:sp>
    </p:spTree>
    <p:extLst>
      <p:ext uri="{BB962C8B-B14F-4D97-AF65-F5344CB8AC3E}">
        <p14:creationId xmlns:p14="http://schemas.microsoft.com/office/powerpoint/2010/main" val="6175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112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I review logic is the biggest</a:t>
            </a:r>
            <a:r>
              <a:rPr lang="en-US" b="1" baseline="0" dirty="0"/>
              <a:t> issue I see is the </a:t>
            </a:r>
            <a:r>
              <a:rPr lang="en-US" b="1" i="1" u="sng" baseline="0" dirty="0"/>
              <a:t>lack of logic</a:t>
            </a:r>
          </a:p>
          <a:p>
            <a:endParaRPr lang="en-US" b="1" baseline="0" dirty="0"/>
          </a:p>
          <a:p>
            <a:r>
              <a:rPr lang="en-US" b="1" baseline="0" dirty="0"/>
              <a:t>Sometimes it makes sense to us because we live it, we feel it and we forget that this intuitive quality is not transferred easily on paper</a:t>
            </a:r>
          </a:p>
          <a:p>
            <a:endParaRPr lang="en-US" b="1" baseline="0" dirty="0"/>
          </a:p>
          <a:p>
            <a:r>
              <a:rPr lang="en-US" b="1" baseline="0" dirty="0"/>
              <a:t>Simply put----Does it make sense to the naked eye, the first read (usually you only get one read, one chance to sell it to the reviewer) – if they don’t “get it” easily they lose interest and become inpatient</a:t>
            </a:r>
          </a:p>
          <a:p>
            <a:endParaRPr lang="en-US" b="1" baseline="0" dirty="0"/>
          </a:p>
          <a:p>
            <a:r>
              <a:rPr lang="en-US" b="1" baseline="0" dirty="0"/>
              <a:t>As a reviewer can I quickly grasp what the problem is, do I see the relationship between the need statement and their solution – is it clear, easy to grasp.  Can I understand the players, and who does what, why, and when</a:t>
            </a:r>
          </a:p>
          <a:p>
            <a:endParaRPr lang="en-US" b="1" baseline="0" dirty="0"/>
          </a:p>
          <a:p>
            <a:r>
              <a:rPr lang="en-US" b="1" baseline="0" dirty="0"/>
              <a:t>Is it reasonable, is the basic question</a:t>
            </a:r>
          </a:p>
          <a:p>
            <a:endParaRPr lang="en-US" b="1" baseline="0" dirty="0"/>
          </a:p>
          <a:p>
            <a:r>
              <a:rPr lang="en-US" b="1" baseline="0" dirty="0"/>
              <a:t>Very common in first drafts to see a disconnect between the problem and the solution</a:t>
            </a:r>
          </a:p>
          <a:p>
            <a:endParaRPr lang="en-US" b="1" baseline="0" dirty="0"/>
          </a:p>
          <a:p>
            <a:r>
              <a:rPr lang="en-US" b="1" baseline="0" dirty="0"/>
              <a:t>Very common that the data is not supportive of the real problem, that they dumped a bunch of demographic statistics in because easy to find but have no back up for the health issue, the real issue. Then we read the solution, the plan and we as reviewer just don’t see the connection.</a:t>
            </a:r>
            <a:endParaRPr lang="en-US" b="1" dirty="0"/>
          </a:p>
        </p:txBody>
      </p:sp>
    </p:spTree>
    <p:extLst>
      <p:ext uri="{BB962C8B-B14F-4D97-AF65-F5344CB8AC3E}">
        <p14:creationId xmlns:p14="http://schemas.microsoft.com/office/powerpoint/2010/main" val="4266795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688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1121508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507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2448925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6226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0039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2885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2060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437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458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COVER LETTER: Generally only needed if private funder. Addressed to Chairperson of Board or anyone you have had contact with and maintained a relationship with. Summarize request and tie in key words. </a:t>
            </a:r>
          </a:p>
          <a:p>
            <a:endParaRPr lang="en-US" dirty="0" smtClean="0"/>
          </a:p>
          <a:p>
            <a:r>
              <a:rPr lang="en-US" dirty="0" smtClean="0"/>
              <a:t>ABSTRACT/SUMMARY: Describes who you are, the scope of your project, and the cost. This may be all some reviewers read, so be concise, clear and specific! It helps to write this piece after the rest of the proposal so you can easily draw from the finished portions. </a:t>
            </a:r>
          </a:p>
          <a:p>
            <a:endParaRPr lang="en-US" dirty="0" smtClean="0"/>
          </a:p>
          <a:p>
            <a:r>
              <a:rPr lang="en-US" dirty="0" smtClean="0"/>
              <a:t>INTRODUCTION: Broad overview of your organization and accomplishments. Build Credibility! Think about including: location, population/demographics, mission, staff, philosophy, vision, program, history, clients/constituency, fiscal accountability AND Evaluation results, growth numbers, demand, success stories, accomplishments, affiliations, awards/recognition, proven expertise, community support, grants, media, one-of-a-kind services, unique aspects. Don’t be too philosophy driven or overload on history. Do show organizational capability and results, and show how your experience is related to what you are trying to do in the proposal.</a:t>
            </a:r>
          </a:p>
          <a:p>
            <a:endParaRPr lang="en-US" dirty="0" smtClean="0"/>
          </a:p>
          <a:p>
            <a:r>
              <a:rPr lang="en-US" dirty="0" smtClean="0"/>
              <a:t>NEED OR PROBLEM STATEMENT: Should be people centered. Can use anecdotes or stories to illustrate the problem and add a human face to information and claims. This works well if it is a powerful incident or example that can appeal to the emotions while colorfully showing the need in concrete terms. Can also use quotes from recipients of programs. </a:t>
            </a:r>
          </a:p>
          <a:p>
            <a:r>
              <a:rPr lang="en-US" dirty="0" smtClean="0"/>
              <a:t>	Nature and Extent of the Problem: What is happening? To Whom? How Much? Who says? (cite your sources) Paint a picture of the population you propose to serve. Clearly define the nature and extent of the situation you propose to change. Quantify your information, because the funder could ask “so what?” </a:t>
            </a:r>
          </a:p>
          <a:p>
            <a:r>
              <a:rPr lang="en-US" dirty="0" smtClean="0"/>
              <a:t>	Reasons or Cause for the Problem: Why is the problem or situation occurring? How do you know? (cite your sources) There may be more than one reason for the problem. Narrow it down to the reasons your organization can address, based on your mission and capacity. </a:t>
            </a:r>
          </a:p>
          <a:p>
            <a:endParaRPr lang="en-US" dirty="0" smtClean="0"/>
          </a:p>
          <a:p>
            <a:r>
              <a:rPr lang="en-US" dirty="0" smtClean="0"/>
              <a:t>Make sure that the problem you identify and the project you propose match. Avoid identifying a problem of very general scope, then introducing a project that will address a limited part of the problem.</a:t>
            </a:r>
          </a:p>
          <a:p>
            <a:endParaRPr lang="en-US" dirty="0" smtClean="0"/>
          </a:p>
          <a:p>
            <a:r>
              <a:rPr lang="en-US" dirty="0" smtClean="0"/>
              <a:t>PROJECT DESCRIPTION/OBJECTIVES: </a:t>
            </a:r>
          </a:p>
          <a:p>
            <a:r>
              <a:rPr lang="en-US" dirty="0" smtClean="0"/>
              <a:t>Objective - Specific, measurable, time-bound statement of desired results. Increase, decrease, improve, reduce, maintain. RESULT WORDS. Not to be confused with… </a:t>
            </a:r>
          </a:p>
          <a:p>
            <a:r>
              <a:rPr lang="en-US" dirty="0" smtClean="0"/>
              <a:t>Approach -  Establish, develop, provide, train, educate, improve access, build, demonstrate, increase numbers of people, services. ACTION WORDS. </a:t>
            </a:r>
          </a:p>
          <a:p>
            <a:r>
              <a:rPr lang="en-US" dirty="0" smtClean="0"/>
              <a:t>	</a:t>
            </a:r>
            <a:r>
              <a:rPr lang="en-US" i="1" dirty="0" smtClean="0"/>
              <a:t>Specify a result rather than an activity. Objectives lead to your goal attainment. </a:t>
            </a:r>
          </a:p>
          <a:p>
            <a:r>
              <a:rPr lang="en-US" dirty="0" smtClean="0"/>
              <a:t>Sample Objective - Within 30 days of completion of the XYZ Training Program, 75% of the 190 participating Medicaid recipients will have access to results within 48 hours and will maintain semi-annual</a:t>
            </a:r>
            <a:r>
              <a:rPr lang="en-US" baseline="0" dirty="0" smtClean="0"/>
              <a:t> </a:t>
            </a:r>
            <a:r>
              <a:rPr lang="en-US" dirty="0" smtClean="0"/>
              <a:t>follow-up consults for a minimum of 2 years.</a:t>
            </a:r>
          </a:p>
          <a:p>
            <a:endParaRPr lang="en-US" dirty="0" smtClean="0"/>
          </a:p>
          <a:p>
            <a:r>
              <a:rPr lang="en-US" dirty="0" smtClean="0"/>
              <a:t>Describe activities that will take place to achieve desired outcomes/results. Tells who is doing what, to whom, where, when and why it is being done that way. </a:t>
            </a:r>
          </a:p>
          <a:p>
            <a:r>
              <a:rPr lang="en-US" dirty="0" smtClean="0"/>
              <a:t>	What combination of activities and strategy will you use? </a:t>
            </a:r>
          </a:p>
          <a:p>
            <a:r>
              <a:rPr lang="en-US" dirty="0" smtClean="0"/>
              <a:t>	Why have you selected this particular approach, out of all the possible approaches out there? -Discussing alternative methods shows you are aware of different programs in the field and builds credibility that you can defend why you chose this one. </a:t>
            </a:r>
          </a:p>
          <a:p>
            <a:endParaRPr lang="en-US" dirty="0" smtClean="0"/>
          </a:p>
          <a:p>
            <a:r>
              <a:rPr lang="en-US" dirty="0" smtClean="0"/>
              <a:t>The funder can really see how things will work, what the facility looks like, jobs staff will do, how clients are dealt with, how the volunteers will be recruited, etc.</a:t>
            </a:r>
          </a:p>
          <a:p>
            <a:endParaRPr lang="en-US" dirty="0" smtClean="0"/>
          </a:p>
          <a:p>
            <a:r>
              <a:rPr lang="en-US" dirty="0" smtClean="0"/>
              <a:t>EVALUATION: Holds you accountable to the funder with timely reports and helps you maintain accurate records to see if project/program is successful. These records can also be used to build credibility for future grants. </a:t>
            </a:r>
          </a:p>
          <a:p>
            <a:r>
              <a:rPr lang="en-US" dirty="0" smtClean="0"/>
              <a:t>	OUTCOME Evaluation Plan (summary) - How effective were you in reaching objectives? This measures the results of the program at the end. Include what data you will collect, when, by whom and how it will be used and analyzed. </a:t>
            </a:r>
          </a:p>
          <a:p>
            <a:r>
              <a:rPr lang="en-US" dirty="0" smtClean="0"/>
              <a:t>	PROCESS Evaluation Plan (formative) - Tells how you can make appropriate adjustments to your program as it goes along. Doesn’t measure anything, but shows you are assessing how everything’s going and how you will know to change it if needed. </a:t>
            </a:r>
          </a:p>
          <a:p>
            <a:r>
              <a:rPr lang="en-US" dirty="0" smtClean="0"/>
              <a:t>	Data Collection Tools - Surveys, pre-post tests, client assessments, focus groups, observation by trained personnel, documentation of activity, anecdotes, physical measurements, logs, control/comparison groups. </a:t>
            </a:r>
          </a:p>
          <a:p>
            <a:r>
              <a:rPr lang="en-US" dirty="0" smtClean="0"/>
              <a:t>	Performance Measures - They compare actual performance with expected performance and shows whether objectives are being met. They can be an actual number or degree or change, or things like quality of life, field observations or even photos. </a:t>
            </a:r>
          </a:p>
          <a:p>
            <a:endParaRPr lang="en-US" dirty="0" smtClean="0"/>
          </a:p>
          <a:p>
            <a:r>
              <a:rPr lang="en-US" dirty="0" smtClean="0"/>
              <a:t>SUSTAINABILITY: Present plan to show funder how your program will continue and thrive after their money is gone. Who else is supporting the program? Where will the funding come from after the grant? The main aim of social enterprise is to generate profit to further their social goals. Can you incorporate this idea? Many non-profit organizations see social enterprise as a way to reduce their dependence on charitable donations and grants while others view the business itself as the vehicle for social change (i.e. creating a business needed by the community that employs gang members, </a:t>
            </a:r>
            <a:r>
              <a:rPr lang="en-US" dirty="0" err="1" smtClean="0"/>
              <a:t>excons</a:t>
            </a:r>
            <a:r>
              <a:rPr lang="en-US" dirty="0" smtClean="0"/>
              <a:t>, homeless, etc.) How will the project continue after the grant is gone? Some common sources are volunteers, in-kind/cash leverage, local organizations who pledge support or expanded fundraising activities. You should be able to demonstrate sustainability for 2 years beyond grant, but different grants may specify different terms.</a:t>
            </a:r>
          </a:p>
          <a:p>
            <a:endParaRPr lang="en-US" dirty="0" smtClean="0"/>
          </a:p>
          <a:p>
            <a:r>
              <a:rPr lang="en-US" dirty="0" smtClean="0"/>
              <a:t>BUDGET: When putting together your budget, consider the following: Personnel: Salary- consider number of months in grant period and % of time employed doing grant; FICA/benefits; Insurance; and Consultant/contract service. Non-Personnel: Space costs- also consider rented/donated facilities, utilities, maintenance/renovations, insurance, telephones, internet; Equipment- rental, lease or purchase; Supplies- paper, pens, stationary, postage, subscriptions. Use $125/year/staff member unless starting new program; Travel- per diem rates, ground transportation, taxi, mileage reimbursement; and Other- catch-all. Tuition, professional association dues, printing, etc. *Always show amount requested and amount donated/volunteered. Indirect Costs: Other- optional and negotiable, some grants don’t allow this to be included. </a:t>
            </a:r>
          </a:p>
          <a:p>
            <a:endParaRPr lang="en-US" dirty="0" smtClean="0"/>
          </a:p>
          <a:p>
            <a:r>
              <a:rPr lang="en-US" dirty="0" smtClean="0"/>
              <a:t>APPENDICES: may or may not be needed.  Examples</a:t>
            </a:r>
            <a:r>
              <a:rPr lang="en-US" baseline="0" dirty="0" smtClean="0"/>
              <a:t> include…</a:t>
            </a:r>
            <a:endParaRPr lang="en-US" dirty="0" smtClean="0"/>
          </a:p>
          <a:p>
            <a:r>
              <a:rPr lang="en-US" dirty="0" smtClean="0"/>
              <a:t>	Resumes - Make sure they are up to date and include the staff member’s current position and accomplishments at your organization </a:t>
            </a:r>
          </a:p>
          <a:p>
            <a:r>
              <a:rPr lang="en-US" dirty="0" smtClean="0"/>
              <a:t>	Letters of Support - Letters from elected officials, other organizations and individuals who benefit from your programs, addressed to your organization (Exec. Director, Chairperson). Don’t have 5 people submit the same letter, make sure they are meaningful and honest. </a:t>
            </a:r>
          </a:p>
          <a:p>
            <a:r>
              <a:rPr lang="en-US" dirty="0" smtClean="0"/>
              <a:t>	Articles - Any relevant information from your credibility file. </a:t>
            </a:r>
          </a:p>
          <a:p>
            <a:r>
              <a:rPr lang="en-US" dirty="0" smtClean="0"/>
              <a:t>	Charts, Graphs &amp; Maps</a:t>
            </a:r>
          </a:p>
          <a:p>
            <a:r>
              <a:rPr lang="en-US" dirty="0" smtClean="0"/>
              <a:t>***Don’t just include random attachments, your grant application should reference anything included here. ***</a:t>
            </a:r>
            <a:endParaRPr lang="en-US" dirty="0" smtClean="0"/>
          </a:p>
          <a:p>
            <a:endParaRPr lang="en-US" dirty="0"/>
          </a:p>
        </p:txBody>
      </p:sp>
    </p:spTree>
    <p:extLst>
      <p:ext uri="{BB962C8B-B14F-4D97-AF65-F5344CB8AC3E}">
        <p14:creationId xmlns:p14="http://schemas.microsoft.com/office/powerpoint/2010/main" val="1925900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cover letter should provide the first glimpse of how well you understand the funder. Avoid repeating</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information in your grant request.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You want to create documents that are consistent, so the dates on cover letters and accompanying cover forms should be the same.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double-check the contact information with a telephone call or e-mail to the funder. You can also search via the Internet for the correct information.</a:t>
            </a:r>
            <a:endParaRPr lang="en-US" b="1" dirty="0"/>
          </a:p>
        </p:txBody>
      </p:sp>
    </p:spTree>
    <p:extLst>
      <p:ext uri="{BB962C8B-B14F-4D97-AF65-F5344CB8AC3E}">
        <p14:creationId xmlns:p14="http://schemas.microsoft.com/office/powerpoint/2010/main" val="687126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Introduce</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your organization,</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yourself and give your job title. Tell the funder how much you’re requesting and why your organization needs it. Write a couple of sentences about what your organization does. Validate your existence by adding at least one sentence that includes research-based evidence that there’s a need for your organization.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 more than three sentences stating your organization’s corporate structure status and the date it was founded. Then tell the funder your organization’s purpose and how it aligns with the funder’s mission or funding priority.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share a closing thought or reflection about what this funding partnership can mean for the future of your project’s target audience.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Below your signature, type your first name, middle initial, last name, and job title.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This note indicates that a grant proposal is included in the same packet. The capital letters signal that the grant proposal is important.</a:t>
            </a:r>
            <a:endParaRPr lang="en-US" b="1" dirty="0"/>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2339026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8303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9970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Demographic information -</a:t>
            </a:r>
            <a:r>
              <a:rPr lang="en-US" b="0" dirty="0"/>
              <a:t>Applicants should provide a brief summary of the target population with whom they will be working in the project summary/abstract. The project summary/abstract should also include detailed demographic information such as poverty, literacy, and unemployment rates to give reviewers a better sense of the community</a:t>
            </a:r>
          </a:p>
          <a:p>
            <a:r>
              <a:rPr lang="en-US" b="1" dirty="0"/>
              <a:t>How project will overcome one or more community barriers</a:t>
            </a:r>
            <a:r>
              <a:rPr lang="en-US" b="1" baseline="0" dirty="0"/>
              <a:t> -</a:t>
            </a:r>
            <a:r>
              <a:rPr lang="en-US" b="0" dirty="0"/>
              <a:t>The project summary/abstract should explain how the applicant’s project will work to overcome one or more current community barriers. For example, if the abstract states that the target area has a high unemployment rate, it should also describe how the proposed project will create employment opportunities. </a:t>
            </a:r>
          </a:p>
          <a:p>
            <a:r>
              <a:rPr lang="en-US" b="1" dirty="0"/>
              <a:t>Feasibility of project- </a:t>
            </a:r>
            <a:r>
              <a:rPr lang="en-US" b="0" dirty="0"/>
              <a:t>The applicant should demonstrate that it can feasibly implement the scope of work described in the project abstract using the funds requested along with leveraged funds as appropriate. The abstract, however, should not include a detailed financial analysis of the project. This more detailed description should be included in the financial viability narrative. </a:t>
            </a:r>
          </a:p>
        </p:txBody>
      </p:sp>
    </p:spTree>
    <p:extLst>
      <p:ext uri="{BB962C8B-B14F-4D97-AF65-F5344CB8AC3E}">
        <p14:creationId xmlns:p14="http://schemas.microsoft.com/office/powerpoint/2010/main" val="2365875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9560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Show both the strengths and weaknesses of the current situation.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16166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084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and statistics in the response</a:t>
            </a:r>
          </a:p>
        </p:txBody>
      </p:sp>
    </p:spTree>
    <p:extLst>
      <p:ext uri="{BB962C8B-B14F-4D97-AF65-F5344CB8AC3E}">
        <p14:creationId xmlns:p14="http://schemas.microsoft.com/office/powerpoint/2010/main" val="146887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399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a:t>
            </a:r>
            <a:r>
              <a:rPr lang="en-US" dirty="0"/>
              <a:t>- </a:t>
            </a:r>
            <a:r>
              <a:rPr lang="en-US" sz="1200" b="0" i="0" kern="1200" dirty="0">
                <a:solidFill>
                  <a:schemeClr val="tx1"/>
                </a:solidFill>
                <a:effectLst/>
                <a:latin typeface="+mn-lt"/>
                <a:ea typeface="+mn-ea"/>
                <a:cs typeface="+mn-cs"/>
              </a:rPr>
              <a:t>must point out who will benefit and specify what will be measured</a:t>
            </a:r>
          </a:p>
          <a:p>
            <a:r>
              <a:rPr lang="en-US" sz="1200" b="1" i="0" kern="1200" dirty="0">
                <a:solidFill>
                  <a:schemeClr val="tx1"/>
                </a:solidFill>
                <a:effectLst/>
                <a:latin typeface="+mn-lt"/>
                <a:ea typeface="+mn-ea"/>
                <a:cs typeface="+mn-cs"/>
              </a:rPr>
              <a:t>Measurable</a:t>
            </a:r>
            <a:r>
              <a:rPr lang="en-US" sz="1200" b="0" i="0" kern="1200" dirty="0">
                <a:solidFill>
                  <a:schemeClr val="tx1"/>
                </a:solidFill>
                <a:effectLst/>
                <a:latin typeface="+mn-lt"/>
                <a:ea typeface="+mn-ea"/>
                <a:cs typeface="+mn-cs"/>
              </a:rPr>
              <a:t> - Can it be tracked easily with valid measurement tools, such as surveys, pre- and post-needs assessments, and more? Use measure-indicating words such as </a:t>
            </a:r>
            <a:r>
              <a:rPr lang="en-US" sz="1200" b="0" i="1" kern="1200" dirty="0">
                <a:solidFill>
                  <a:schemeClr val="tx1"/>
                </a:solidFill>
                <a:effectLst/>
                <a:latin typeface="+mn-lt"/>
                <a:ea typeface="+mn-ea"/>
                <a:cs typeface="+mn-cs"/>
              </a:rPr>
              <a:t>increase, decrease, reduce, improve, lower,</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raise.</a:t>
            </a:r>
            <a:r>
              <a:rPr lang="en-US" sz="1200" b="0" i="0" kern="1200" dirty="0">
                <a:solidFill>
                  <a:schemeClr val="tx1"/>
                </a:solidFill>
                <a:effectLst/>
                <a:latin typeface="+mn-lt"/>
                <a:ea typeface="+mn-ea"/>
                <a:cs typeface="+mn-cs"/>
              </a:rPr>
              <a:t> Also include a percentage benchmark.</a:t>
            </a:r>
          </a:p>
          <a:p>
            <a:r>
              <a:rPr lang="en-US" sz="1200" b="1" i="0" kern="1200" dirty="0">
                <a:solidFill>
                  <a:schemeClr val="tx1"/>
                </a:solidFill>
                <a:effectLst/>
                <a:latin typeface="+mn-lt"/>
                <a:ea typeface="+mn-ea"/>
                <a:cs typeface="+mn-cs"/>
              </a:rPr>
              <a:t>Attainable</a:t>
            </a:r>
            <a:r>
              <a:rPr lang="en-US" sz="1200" b="0" i="0" kern="1200" dirty="0">
                <a:solidFill>
                  <a:schemeClr val="tx1"/>
                </a:solidFill>
                <a:effectLst/>
                <a:latin typeface="+mn-lt"/>
                <a:ea typeface="+mn-ea"/>
                <a:cs typeface="+mn-cs"/>
              </a:rPr>
              <a:t> - Can your organization really pull off the objective?</a:t>
            </a:r>
          </a:p>
          <a:p>
            <a:r>
              <a:rPr lang="en-US" sz="1200" b="1" i="0" kern="1200" dirty="0">
                <a:solidFill>
                  <a:schemeClr val="tx1"/>
                </a:solidFill>
                <a:effectLst/>
                <a:latin typeface="+mn-lt"/>
                <a:ea typeface="+mn-ea"/>
                <a:cs typeface="+mn-cs"/>
              </a:rPr>
              <a:t>Realistic</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Can the measurement actually be attained for the target population in the given time frame?</a:t>
            </a:r>
          </a:p>
          <a:p>
            <a:r>
              <a:rPr lang="en-US" sz="1200" b="1" i="0" kern="1200" dirty="0" err="1">
                <a:solidFill>
                  <a:schemeClr val="tx1"/>
                </a:solidFill>
                <a:effectLst/>
                <a:latin typeface="+mn-lt"/>
                <a:ea typeface="+mn-ea"/>
                <a:cs typeface="+mn-cs"/>
              </a:rPr>
              <a:t>Timbound</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Can your organization accomplish all the required tasks to achieve the objective in the given time frame? Make sure your objective contains a </a:t>
            </a:r>
            <a:r>
              <a:rPr lang="en-US" sz="1200" b="0" i="0" kern="1200" dirty="0" err="1">
                <a:solidFill>
                  <a:schemeClr val="tx1"/>
                </a:solidFill>
                <a:effectLst/>
                <a:latin typeface="+mn-lt"/>
                <a:ea typeface="+mn-ea"/>
                <a:cs typeface="+mn-cs"/>
              </a:rPr>
              <a:t>timebound</a:t>
            </a:r>
            <a:r>
              <a:rPr lang="en-US" sz="1200" b="0" i="0" kern="1200" dirty="0">
                <a:solidFill>
                  <a:schemeClr val="tx1"/>
                </a:solidFill>
                <a:effectLst/>
                <a:latin typeface="+mn-lt"/>
                <a:ea typeface="+mn-ea"/>
                <a:cs typeface="+mn-cs"/>
              </a:rPr>
              <a:t> phrase, such as </a:t>
            </a:r>
            <a:r>
              <a:rPr lang="en-US" sz="1200" b="0" i="1" kern="1200" dirty="0">
                <a:solidFill>
                  <a:schemeClr val="tx1"/>
                </a:solidFill>
                <a:effectLst/>
                <a:latin typeface="+mn-lt"/>
                <a:ea typeface="+mn-ea"/>
                <a:cs typeface="+mn-cs"/>
              </a:rPr>
              <a:t>by the end of Year 1,</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the first semester, the second quarter, the grant-funding period,</a:t>
            </a:r>
          </a:p>
          <a:p>
            <a:endParaRPr lang="en-US" dirty="0"/>
          </a:p>
        </p:txBody>
      </p:sp>
    </p:spTree>
    <p:extLst>
      <p:ext uri="{BB962C8B-B14F-4D97-AF65-F5344CB8AC3E}">
        <p14:creationId xmlns:p14="http://schemas.microsoft.com/office/powerpoint/2010/main" val="3007943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223265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buFont typeface="Arial" panose="020B0604020202020204" pitchFamily="34" charset="0"/>
              <a:buChar char="•"/>
            </a:pPr>
            <a:r>
              <a:rPr lang="en-US" sz="2200" dirty="0"/>
              <a:t>Quantitative data </a:t>
            </a:r>
          </a:p>
          <a:p>
            <a:pPr lvl="2">
              <a:buFont typeface="Courier New" panose="02070309020205020404" pitchFamily="49" charset="0"/>
              <a:buChar char="o"/>
            </a:pPr>
            <a:r>
              <a:rPr lang="en-US" sz="2200" dirty="0"/>
              <a:t>Associated with numbers</a:t>
            </a:r>
          </a:p>
          <a:p>
            <a:pPr lvl="2">
              <a:buFont typeface="Courier New" panose="02070309020205020404" pitchFamily="49" charset="0"/>
              <a:buChar char="o"/>
            </a:pPr>
            <a:r>
              <a:rPr lang="en-US" sz="2200" dirty="0"/>
              <a:t>Implemented when data is numerical</a:t>
            </a:r>
          </a:p>
          <a:p>
            <a:pPr lvl="2">
              <a:buFont typeface="Courier New" panose="02070309020205020404" pitchFamily="49" charset="0"/>
              <a:buChar char="o"/>
            </a:pPr>
            <a:r>
              <a:rPr lang="en-US" sz="2200" dirty="0"/>
              <a:t>Collected data can be statistically analyzed</a:t>
            </a:r>
          </a:p>
          <a:p>
            <a:pPr lvl="3">
              <a:buFont typeface="Courier New" panose="02070309020205020404" pitchFamily="49" charset="0"/>
              <a:buChar char="o"/>
            </a:pPr>
            <a:r>
              <a:rPr lang="en-US" dirty="0"/>
              <a:t>Examples: Height, Weight, Time, Price, Temperature, etc.</a:t>
            </a:r>
          </a:p>
          <a:p>
            <a:pPr lvl="3">
              <a:buFont typeface="Courier New" panose="02070309020205020404" pitchFamily="49" charset="0"/>
              <a:buChar char="o"/>
            </a:pPr>
            <a:endParaRPr lang="en-US" dirty="0"/>
          </a:p>
          <a:p>
            <a:pPr lvl="1">
              <a:lnSpc>
                <a:spcPct val="150000"/>
              </a:lnSpc>
              <a:buFont typeface="Arial" panose="020B0604020202020204" pitchFamily="34" charset="0"/>
              <a:buChar char="•"/>
            </a:pPr>
            <a:r>
              <a:rPr lang="en-US" sz="2200" dirty="0"/>
              <a:t>Qualitative data</a:t>
            </a:r>
          </a:p>
          <a:p>
            <a:pPr lvl="2">
              <a:buFont typeface="Courier New" panose="02070309020205020404" pitchFamily="49" charset="0"/>
              <a:buChar char="o"/>
            </a:pPr>
            <a:r>
              <a:rPr lang="en-US" sz="2200" dirty="0"/>
              <a:t>Associated with details</a:t>
            </a:r>
          </a:p>
          <a:p>
            <a:pPr lvl="2">
              <a:buFont typeface="Courier New" panose="02070309020205020404" pitchFamily="49" charset="0"/>
              <a:buChar char="o"/>
            </a:pPr>
            <a:r>
              <a:rPr lang="en-US" sz="2200" dirty="0"/>
              <a:t>Implemented when data can be segregated into well-defined groups</a:t>
            </a:r>
          </a:p>
          <a:p>
            <a:pPr lvl="2">
              <a:buFont typeface="Courier New" panose="02070309020205020404" pitchFamily="49" charset="0"/>
              <a:buChar char="o"/>
            </a:pPr>
            <a:r>
              <a:rPr lang="en-US" sz="2200" dirty="0"/>
              <a:t>Collected data can just be observed and not evaluated</a:t>
            </a:r>
          </a:p>
          <a:p>
            <a:pPr lvl="3">
              <a:buFont typeface="Courier New" panose="02070309020205020404" pitchFamily="49" charset="0"/>
              <a:buChar char="o"/>
            </a:pPr>
            <a:r>
              <a:rPr lang="fr-FR" dirty="0" err="1"/>
              <a:t>Examples</a:t>
            </a:r>
            <a:r>
              <a:rPr lang="fr-FR" dirty="0"/>
              <a:t>: </a:t>
            </a:r>
            <a:r>
              <a:rPr lang="fr-FR" dirty="0" err="1"/>
              <a:t>Scents</a:t>
            </a:r>
            <a:r>
              <a:rPr lang="fr-FR" dirty="0"/>
              <a:t>, </a:t>
            </a:r>
            <a:r>
              <a:rPr lang="fr-FR" dirty="0" err="1"/>
              <a:t>Appearance</a:t>
            </a:r>
            <a:r>
              <a:rPr lang="fr-FR" dirty="0"/>
              <a:t>, Beauty, </a:t>
            </a:r>
            <a:r>
              <a:rPr lang="fr-FR" dirty="0" err="1"/>
              <a:t>Colors</a:t>
            </a:r>
            <a:r>
              <a:rPr lang="fr-FR" dirty="0"/>
              <a:t>, </a:t>
            </a:r>
            <a:r>
              <a:rPr lang="fr-FR" dirty="0" err="1"/>
              <a:t>Flavors</a:t>
            </a:r>
            <a:r>
              <a:rPr lang="fr-FR" dirty="0"/>
              <a:t>, etc.</a:t>
            </a:r>
            <a:endParaRPr lang="en-US" sz="1800" dirty="0"/>
          </a:p>
          <a:p>
            <a:pPr lvl="3">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608640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Arial" panose="020B0604020202020204" pitchFamily="34" charset="0"/>
              <a:buChar char="•"/>
            </a:pPr>
            <a:r>
              <a:rPr lang="en-US" sz="2800" dirty="0"/>
              <a:t>Process measures </a:t>
            </a:r>
          </a:p>
          <a:p>
            <a:pPr lvl="3">
              <a:buFont typeface="Arial" panose="020B0604020202020204" pitchFamily="34" charset="0"/>
              <a:buChar char="•"/>
            </a:pPr>
            <a:r>
              <a:rPr lang="en-US" sz="2200" dirty="0"/>
              <a:t>The specific steps in a process that to a particular outcome metric.</a:t>
            </a:r>
          </a:p>
          <a:p>
            <a:pPr lvl="2">
              <a:buFont typeface="Arial" panose="020B0604020202020204" pitchFamily="34" charset="0"/>
              <a:buChar char="•"/>
            </a:pPr>
            <a:r>
              <a:rPr lang="en-US" sz="2800" dirty="0"/>
              <a:t>Outcome measures </a:t>
            </a:r>
          </a:p>
          <a:p>
            <a:pPr lvl="3">
              <a:buFont typeface="Arial" panose="020B0604020202020204" pitchFamily="34" charset="0"/>
              <a:buChar char="•"/>
            </a:pPr>
            <a:r>
              <a:rPr lang="en-US" sz="2200" dirty="0"/>
              <a:t>a systematic way to assess the extent to which a program has achieved its intended results.</a:t>
            </a:r>
          </a:p>
          <a:p>
            <a:pPr lvl="3">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3122421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150000"/>
              </a:lnSpc>
              <a:buFont typeface="Arial" panose="020B0604020202020204" pitchFamily="34" charset="0"/>
              <a:buChar char="•"/>
            </a:pPr>
            <a:r>
              <a:rPr lang="en-US" sz="2800" dirty="0"/>
              <a:t>Formative Evaluation </a:t>
            </a:r>
          </a:p>
          <a:p>
            <a:pPr lvl="2">
              <a:lnSpc>
                <a:spcPct val="150000"/>
              </a:lnSpc>
              <a:buFont typeface="Arial" panose="020B0604020202020204" pitchFamily="34" charset="0"/>
              <a:buChar char="•"/>
            </a:pPr>
            <a:r>
              <a:rPr lang="en-US" sz="2200" dirty="0"/>
              <a:t>a method for judging the worth of a program while the program activities are in progress.</a:t>
            </a:r>
          </a:p>
          <a:p>
            <a:pPr lvl="1" eaLnBrk="1" hangingPunct="1">
              <a:lnSpc>
                <a:spcPct val="150000"/>
              </a:lnSpc>
              <a:buFont typeface="Arial" panose="020B0604020202020204" pitchFamily="34" charset="0"/>
              <a:buChar char="•"/>
            </a:pPr>
            <a:r>
              <a:rPr lang="en-US" sz="2800" dirty="0"/>
              <a:t>Summative Evaluation</a:t>
            </a:r>
          </a:p>
          <a:p>
            <a:pPr lvl="2">
              <a:lnSpc>
                <a:spcPct val="150000"/>
              </a:lnSpc>
              <a:buFont typeface="Arial" panose="020B0604020202020204" pitchFamily="34" charset="0"/>
              <a:buChar char="•"/>
            </a:pPr>
            <a:r>
              <a:rPr lang="en-US" sz="2200" dirty="0"/>
              <a:t>summarizes the impact of what you’ve done, or the results of your project.</a:t>
            </a:r>
          </a:p>
          <a:p>
            <a:pPr lvl="2">
              <a:lnSpc>
                <a:spcPct val="150000"/>
              </a:lnSpc>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3156512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370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itchFamily="18" charset="0"/>
              </a:rPr>
              <a:t>Building </a:t>
            </a:r>
            <a:r>
              <a:rPr lang="en-US" b="1" dirty="0">
                <a:cs typeface="Times New Roman" pitchFamily="18" charset="0"/>
              </a:rPr>
              <a:t>awareness and support – </a:t>
            </a:r>
            <a:r>
              <a:rPr lang="en-US" b="1" u="sng" dirty="0">
                <a:cs typeface="Times New Roman" pitchFamily="18" charset="0"/>
              </a:rPr>
              <a:t>more than just funding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cs typeface="Times New Roman" pitchFamily="18" charset="0"/>
              </a:rPr>
              <a:t>Benefit</a:t>
            </a:r>
            <a:r>
              <a:rPr lang="en-US" dirty="0">
                <a:cs typeface="Times New Roman" pitchFamily="18" charset="0"/>
              </a:rPr>
              <a:t> of the program to the community – clearly </a:t>
            </a:r>
            <a:r>
              <a:rPr lang="en-US" b="1" i="1" dirty="0">
                <a:cs typeface="Times New Roman" pitchFamily="18" charset="0"/>
              </a:rPr>
              <a:t>show why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itchFamily="18" charset="0"/>
              </a:rPr>
              <a:t>Importance of </a:t>
            </a:r>
            <a:r>
              <a:rPr lang="en-US" b="1" i="1" u="sng" dirty="0">
                <a:cs typeface="Times New Roman" pitchFamily="18" charset="0"/>
              </a:rPr>
              <a:t>evaluation</a:t>
            </a:r>
            <a:r>
              <a:rPr lang="en-US" dirty="0">
                <a:cs typeface="Times New Roman" pitchFamily="18" charset="0"/>
              </a:rPr>
              <a:t> to sustainability – data and evidence of success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cs typeface="Times New Roman" pitchFamily="18" charset="0"/>
              </a:rPr>
              <a:t>Building relationships with the community</a:t>
            </a:r>
            <a:r>
              <a:rPr lang="en-US" dirty="0">
                <a:cs typeface="Times New Roman" pitchFamily="18" charset="0"/>
              </a:rPr>
              <a:t>, key stakeholders, partners, and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cs typeface="Times New Roman" pitchFamily="18" charset="0"/>
              </a:rPr>
              <a:t>Community exposure </a:t>
            </a:r>
            <a:r>
              <a:rPr lang="en-US" dirty="0">
                <a:cs typeface="Times New Roman" pitchFamily="18" charset="0"/>
              </a:rPr>
              <a:t>– civic group meetings, newspaper articles, marketing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cs typeface="Times New Roman" pitchFamily="18" charset="0"/>
              </a:rPr>
              <a:t>Communication plan </a:t>
            </a:r>
            <a:r>
              <a:rPr lang="en-US" dirty="0">
                <a:cs typeface="Times New Roman" pitchFamily="18" charset="0"/>
              </a:rPr>
              <a:t>and function has sustainability focus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cs typeface="Times New Roman" pitchFamily="18" charset="0"/>
            </a:endParaRPr>
          </a:p>
          <a:p>
            <a:endParaRPr lang="en-US" dirty="0"/>
          </a:p>
        </p:txBody>
      </p:sp>
    </p:spTree>
    <p:extLst>
      <p:ext uri="{BB962C8B-B14F-4D97-AF65-F5344CB8AC3E}">
        <p14:creationId xmlns:p14="http://schemas.microsoft.com/office/powerpoint/2010/main" val="2202560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4996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3994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Direct costs</a:t>
            </a:r>
            <a:r>
              <a:rPr lang="en-US" sz="1200" b="0" i="0" kern="1200" dirty="0">
                <a:solidFill>
                  <a:schemeClr val="tx1"/>
                </a:solidFill>
                <a:effectLst/>
                <a:latin typeface="+mn-lt"/>
                <a:ea typeface="+mn-ea"/>
                <a:cs typeface="+mn-cs"/>
              </a:rPr>
              <a:t> refer to materials, labor and expenses related to the production of a product. Other </a:t>
            </a:r>
            <a:r>
              <a:rPr lang="en-US" sz="1200" b="1" i="0" kern="1200" dirty="0">
                <a:solidFill>
                  <a:schemeClr val="tx1"/>
                </a:solidFill>
                <a:effectLst/>
                <a:latin typeface="+mn-lt"/>
                <a:ea typeface="+mn-ea"/>
                <a:cs typeface="+mn-cs"/>
              </a:rPr>
              <a:t>costs</a:t>
            </a:r>
            <a:r>
              <a:rPr lang="en-US" sz="1200" b="0" i="0" kern="1200" dirty="0">
                <a:solidFill>
                  <a:schemeClr val="tx1"/>
                </a:solidFill>
                <a:effectLst/>
                <a:latin typeface="+mn-lt"/>
                <a:ea typeface="+mn-ea"/>
                <a:cs typeface="+mn-cs"/>
              </a:rPr>
              <a:t>, such as depreciation or administrative expenses, are more difficult to assign to a specific product, and therefore are considered </a:t>
            </a:r>
            <a:r>
              <a:rPr lang="en-US" sz="1200" b="1" i="0" kern="1200" dirty="0">
                <a:solidFill>
                  <a:schemeClr val="tx1"/>
                </a:solidFill>
                <a:effectLst/>
                <a:latin typeface="+mn-lt"/>
                <a:ea typeface="+mn-ea"/>
                <a:cs typeface="+mn-cs"/>
              </a:rPr>
              <a:t>indirect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costs</a:t>
            </a:r>
            <a:r>
              <a:rPr lang="en-US" sz="1200" b="0" i="0" kern="1200" dirty="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232512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728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grants</a:t>
            </a:r>
            <a:r>
              <a:rPr lang="en-US" b="1" baseline="0" dirty="0"/>
              <a:t> don’t allow indirect costs to be included on the grant funds.</a:t>
            </a:r>
            <a:endParaRPr lang="en-US" b="1" dirty="0"/>
          </a:p>
        </p:txBody>
      </p:sp>
    </p:spTree>
    <p:extLst>
      <p:ext uri="{BB962C8B-B14F-4D97-AF65-F5344CB8AC3E}">
        <p14:creationId xmlns:p14="http://schemas.microsoft.com/office/powerpoint/2010/main" val="1840505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Maximum grant award amount on this grant is $2,500; $2,011 is being requested from the grant funds.</a:t>
            </a:r>
          </a:p>
        </p:txBody>
      </p:sp>
    </p:spTree>
    <p:extLst>
      <p:ext uri="{BB962C8B-B14F-4D97-AF65-F5344CB8AC3E}">
        <p14:creationId xmlns:p14="http://schemas.microsoft.com/office/powerpoint/2010/main" val="30984429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Scrubs</a:t>
            </a:r>
            <a:r>
              <a:rPr lang="en-US" b="1" baseline="0" dirty="0"/>
              <a:t> Camp RFP narrative e</a:t>
            </a:r>
            <a:r>
              <a:rPr lang="en-US" b="1" dirty="0"/>
              <a:t>xample</a:t>
            </a:r>
          </a:p>
        </p:txBody>
      </p:sp>
    </p:spTree>
    <p:extLst>
      <p:ext uri="{BB962C8B-B14F-4D97-AF65-F5344CB8AC3E}">
        <p14:creationId xmlns:p14="http://schemas.microsoft.com/office/powerpoint/2010/main" val="2911825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78682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621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005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69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33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 grants are typically: Detailed; Usually competitive; Specific detailed instructions; No cover letter; Specific evaluation criteria; and Typical steps include: program planning, funding research, getting the last RFP, getting previous successful proposals, talking to project officer with questions, attending technical assistance workshops, and following instructions. </a:t>
            </a:r>
            <a:endParaRPr lang="en-US" dirty="0"/>
          </a:p>
        </p:txBody>
      </p:sp>
    </p:spTree>
    <p:extLst>
      <p:ext uri="{BB962C8B-B14F-4D97-AF65-F5344CB8AC3E}">
        <p14:creationId xmlns:p14="http://schemas.microsoft.com/office/powerpoint/2010/main" val="20524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Corporations and Foundations grants are typically: Shorter; Less detail; Credibility is key!; Cover letter; and Typical steps include: program planning, funding research, reading the annual report or 990, reading website. Read everything. Talk to past recipients- if staffed, the program officer, if unstaffed, the Board. </a:t>
            </a:r>
          </a:p>
          <a:p>
            <a:endParaRPr lang="en-US" dirty="0"/>
          </a:p>
        </p:txBody>
      </p:sp>
    </p:spTree>
    <p:extLst>
      <p:ext uri="{BB962C8B-B14F-4D97-AF65-F5344CB8AC3E}">
        <p14:creationId xmlns:p14="http://schemas.microsoft.com/office/powerpoint/2010/main" val="313433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17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86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pic>
        <p:nvPicPr>
          <p:cNvPr id="4" name="Picture 3" descr="CRH_slid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6" name="Rectangle 5"/>
          <p:cNvSpPr/>
          <p:nvPr userDrawn="1"/>
        </p:nvSpPr>
        <p:spPr>
          <a:xfrm>
            <a:off x="0" y="895625"/>
            <a:ext cx="9164990" cy="94292"/>
          </a:xfrm>
          <a:prstGeom prst="rect">
            <a:avLst/>
          </a:prstGeom>
          <a:solidFill>
            <a:srgbClr val="FEFC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Content Placeholder 2"/>
          <p:cNvSpPr>
            <a:spLocks noGrp="1"/>
          </p:cNvSpPr>
          <p:nvPr>
            <p:ph sz="half" idx="1"/>
          </p:nvPr>
        </p:nvSpPr>
        <p:spPr>
          <a:xfrm>
            <a:off x="457200" y="1101607"/>
            <a:ext cx="8229600" cy="547417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37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57250"/>
          </a:xfrm>
          <a:prstGeom prst="rect">
            <a:avLst/>
          </a:prstGeom>
          <a:solidFill>
            <a:schemeClr val="bg1"/>
          </a:solidFill>
        </p:spPr>
        <p:txBody>
          <a:bodyPr/>
          <a:lstStyle>
            <a:lvl1pPr algn="l">
              <a:defRPr/>
            </a:lvl1pPr>
          </a:lstStyle>
          <a:p>
            <a:r>
              <a:rPr lang="en-US"/>
              <a:t>Click to edit Master title style</a:t>
            </a:r>
            <a:endParaRPr lang="en-US" dirty="0"/>
          </a:p>
        </p:txBody>
      </p:sp>
      <p:sp>
        <p:nvSpPr>
          <p:cNvPr id="15" name="Rectangle 14"/>
          <p:cNvSpPr/>
          <p:nvPr userDrawn="1"/>
        </p:nvSpPr>
        <p:spPr bwMode="auto">
          <a:xfrm>
            <a:off x="0" y="822960"/>
            <a:ext cx="9144000" cy="91440"/>
          </a:xfrm>
          <a:prstGeom prst="rect">
            <a:avLst/>
          </a:prstGeom>
          <a:solidFill>
            <a:srgbClr val="B7415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21" name="Rectangle 20"/>
          <p:cNvSpPr/>
          <p:nvPr userDrawn="1"/>
        </p:nvSpPr>
        <p:spPr bwMode="auto">
          <a:xfrm>
            <a:off x="0" y="0"/>
            <a:ext cx="9144000" cy="7694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Garamond" pitchFamily="18" charset="0"/>
            </a:endParaRPr>
          </a:p>
        </p:txBody>
      </p:sp>
      <p:sp>
        <p:nvSpPr>
          <p:cNvPr id="8" name="Content Placeholder 2"/>
          <p:cNvSpPr>
            <a:spLocks noGrp="1"/>
          </p:cNvSpPr>
          <p:nvPr>
            <p:ph idx="1"/>
          </p:nvPr>
        </p:nvSpPr>
        <p:spPr>
          <a:xfrm>
            <a:off x="457200" y="120832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77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CRH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0" name="Rectangle 9"/>
          <p:cNvSpPr/>
          <p:nvPr userDrawn="1"/>
        </p:nvSpPr>
        <p:spPr>
          <a:xfrm>
            <a:off x="0" y="886218"/>
            <a:ext cx="9164990" cy="94292"/>
          </a:xfrm>
          <a:prstGeom prst="rect">
            <a:avLst/>
          </a:prstGeom>
          <a:solidFill>
            <a:srgbClr val="162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55037" y="1390028"/>
            <a:ext cx="8118593" cy="5082931"/>
          </a:xfrm>
          <a:prstGeom prst="rect">
            <a:avLst/>
          </a:prstGeom>
        </p:spPr>
        <p:txBody>
          <a:bodyPr wrap="square">
            <a:spAutoFit/>
          </a:bodyPr>
          <a:lstStyle/>
          <a:p>
            <a:pPr marL="285750" indent="-285750">
              <a:lnSpc>
                <a:spcPct val="110000"/>
              </a:lnSpc>
              <a:buFont typeface="Arial"/>
              <a:buChar char="•"/>
              <a:defRPr/>
            </a:pPr>
            <a:r>
              <a:rPr lang="en-US" sz="1800" dirty="0"/>
              <a:t>Established in 1980, at The University of North Dakota (UND) School of Medicine and Health Sciences in Grand Forks, ND</a:t>
            </a:r>
            <a:br>
              <a:rPr lang="en-US" sz="1800" dirty="0"/>
            </a:br>
            <a:endParaRPr lang="en-US" sz="1800" dirty="0"/>
          </a:p>
          <a:p>
            <a:pPr marL="285750" indent="-285750">
              <a:lnSpc>
                <a:spcPct val="110000"/>
              </a:lnSpc>
              <a:buFont typeface="Arial"/>
              <a:buChar char="•"/>
              <a:defRPr/>
            </a:pPr>
            <a:r>
              <a:rPr lang="en-US" sz="1800" dirty="0"/>
              <a:t>One of the country’s most experienced state rural health offices</a:t>
            </a:r>
            <a:br>
              <a:rPr lang="en-US" sz="1800" dirty="0"/>
            </a:br>
            <a:endParaRPr lang="en-US" sz="1800" dirty="0"/>
          </a:p>
          <a:p>
            <a:pPr marL="285750" indent="-285750">
              <a:lnSpc>
                <a:spcPct val="110000"/>
              </a:lnSpc>
              <a:buFont typeface="Arial"/>
              <a:buChar char="•"/>
              <a:defRPr/>
            </a:pPr>
            <a:r>
              <a:rPr lang="en-US" sz="1800" dirty="0"/>
              <a:t>UND Center of Excellence in Research, Scholarship, and Creative Activity</a:t>
            </a:r>
            <a:endParaRPr lang="en-US" sz="1800" b="1" kern="1200" dirty="0">
              <a:solidFill>
                <a:schemeClr val="tx1"/>
              </a:solidFill>
              <a:latin typeface="Calibri" charset="0"/>
              <a:ea typeface="ＭＳ Ｐゴシック" charset="0"/>
              <a:cs typeface="Times New Roman" pitchFamily="18" charset="0"/>
            </a:endParaRPr>
          </a:p>
          <a:p>
            <a:pPr marL="0" indent="0" fontAlgn="auto">
              <a:lnSpc>
                <a:spcPct val="90000"/>
              </a:lnSpc>
              <a:spcAft>
                <a:spcPts val="0"/>
              </a:spcAft>
              <a:buFont typeface="Arial"/>
              <a:buNone/>
              <a:defRPr/>
            </a:pPr>
            <a:endParaRPr lang="en-US" sz="1800" b="1" kern="1200" dirty="0">
              <a:solidFill>
                <a:schemeClr val="tx1"/>
              </a:solidFill>
              <a:latin typeface="Calibri" charset="0"/>
              <a:ea typeface="ＭＳ Ｐゴシック" charset="0"/>
              <a:cs typeface="Times New Roman" pitchFamily="18" charset="0"/>
            </a:endParaRPr>
          </a:p>
          <a:p>
            <a:pPr marL="0" indent="0" fontAlgn="auto">
              <a:lnSpc>
                <a:spcPct val="90000"/>
              </a:lnSpc>
              <a:spcAft>
                <a:spcPts val="0"/>
              </a:spcAft>
              <a:buFont typeface="Arial"/>
              <a:buNone/>
              <a:defRPr/>
            </a:pPr>
            <a:r>
              <a:rPr lang="en-US" sz="1800" b="1" kern="1200" dirty="0">
                <a:solidFill>
                  <a:schemeClr val="tx1"/>
                </a:solidFill>
                <a:latin typeface="Calibri" charset="0"/>
                <a:ea typeface="ＭＳ Ｐゴシック" charset="0"/>
                <a:cs typeface="Times New Roman" pitchFamily="18" charset="0"/>
              </a:rPr>
              <a:t>Focus on</a:t>
            </a:r>
          </a:p>
          <a:p>
            <a:pPr marL="400050" lvl="1" indent="0">
              <a:lnSpc>
                <a:spcPct val="110000"/>
              </a:lnSpc>
              <a:buFont typeface="Arial" charset="0"/>
              <a:buNone/>
              <a:defRPr/>
            </a:pPr>
            <a:r>
              <a:rPr lang="pl-PL" sz="1800" dirty="0"/>
              <a:t>– </a:t>
            </a:r>
            <a:r>
              <a:rPr lang="en-US" sz="1800" dirty="0"/>
              <a:t>Educating and Informing</a:t>
            </a:r>
          </a:p>
          <a:p>
            <a:pPr marL="400050" lvl="1" indent="0">
              <a:lnSpc>
                <a:spcPct val="110000"/>
              </a:lnSpc>
              <a:buFont typeface="Arial" charset="0"/>
              <a:buNone/>
              <a:defRPr/>
            </a:pPr>
            <a:r>
              <a:rPr lang="pl-PL" sz="1800" dirty="0"/>
              <a:t>– Policy</a:t>
            </a:r>
          </a:p>
          <a:p>
            <a:pPr marL="400050" lvl="1" indent="0">
              <a:lnSpc>
                <a:spcPct val="110000"/>
              </a:lnSpc>
              <a:buFont typeface="Arial" charset="0"/>
              <a:buNone/>
              <a:defRPr/>
            </a:pPr>
            <a:r>
              <a:rPr lang="pl-PL" sz="1800" dirty="0"/>
              <a:t>– </a:t>
            </a:r>
            <a:r>
              <a:rPr lang="pl-PL" sz="1800" dirty="0" err="1"/>
              <a:t>Research</a:t>
            </a:r>
            <a:r>
              <a:rPr lang="pl-PL" sz="1800" dirty="0"/>
              <a:t> and Evaluation</a:t>
            </a:r>
          </a:p>
          <a:p>
            <a:pPr marL="400050" lvl="1" indent="0">
              <a:lnSpc>
                <a:spcPct val="110000"/>
              </a:lnSpc>
              <a:buFont typeface="Arial" charset="0"/>
              <a:buNone/>
              <a:defRPr/>
            </a:pPr>
            <a:r>
              <a:rPr lang="pl-PL" sz="1800" dirty="0"/>
              <a:t>– </a:t>
            </a:r>
            <a:r>
              <a:rPr lang="pl-PL" sz="1800" dirty="0" err="1"/>
              <a:t>Working</a:t>
            </a:r>
            <a:r>
              <a:rPr lang="pl-PL" sz="1800" dirty="0"/>
              <a:t> with </a:t>
            </a:r>
            <a:r>
              <a:rPr lang="pl-PL" sz="1800" dirty="0" err="1"/>
              <a:t>Communities</a:t>
            </a:r>
            <a:endParaRPr lang="pl-PL" sz="1800" dirty="0"/>
          </a:p>
          <a:p>
            <a:pPr marL="400050" lvl="1" indent="0">
              <a:lnSpc>
                <a:spcPct val="110000"/>
              </a:lnSpc>
              <a:buFont typeface="Arial" charset="0"/>
              <a:buNone/>
              <a:defRPr/>
            </a:pPr>
            <a:r>
              <a:rPr lang="pl-PL" sz="1800" dirty="0"/>
              <a:t>– American </a:t>
            </a:r>
            <a:r>
              <a:rPr lang="pl-PL" sz="1800" dirty="0" err="1"/>
              <a:t>Indians</a:t>
            </a:r>
            <a:endParaRPr lang="pl-PL" sz="1800" dirty="0"/>
          </a:p>
          <a:p>
            <a:pPr marL="400050" lvl="1" indent="0">
              <a:lnSpc>
                <a:spcPct val="110000"/>
              </a:lnSpc>
              <a:buFont typeface="Arial" charset="0"/>
              <a:buNone/>
              <a:defRPr/>
            </a:pPr>
            <a:r>
              <a:rPr lang="pl-PL" sz="1800" dirty="0"/>
              <a:t>– </a:t>
            </a:r>
            <a:r>
              <a:rPr lang="pl-PL" sz="1800" dirty="0" err="1"/>
              <a:t>Health</a:t>
            </a:r>
            <a:r>
              <a:rPr lang="pl-PL" sz="1800" dirty="0"/>
              <a:t> </a:t>
            </a:r>
            <a:r>
              <a:rPr lang="pl-PL" sz="1800" dirty="0" err="1"/>
              <a:t>Workforce</a:t>
            </a:r>
            <a:endParaRPr lang="pl-PL" sz="1800" dirty="0"/>
          </a:p>
          <a:p>
            <a:pPr marL="400050" lvl="1" indent="0">
              <a:lnSpc>
                <a:spcPct val="110000"/>
              </a:lnSpc>
              <a:buFont typeface="Arial" charset="0"/>
              <a:buNone/>
              <a:defRPr/>
            </a:pPr>
            <a:r>
              <a:rPr lang="pl-PL" sz="1800" dirty="0"/>
              <a:t>– </a:t>
            </a:r>
            <a:r>
              <a:rPr lang="pl-PL" sz="1800" dirty="0" err="1"/>
              <a:t>Hospitals</a:t>
            </a:r>
            <a:r>
              <a:rPr lang="pl-PL" sz="1800" dirty="0"/>
              <a:t> and </a:t>
            </a:r>
            <a:r>
              <a:rPr lang="pl-PL" sz="1800" dirty="0" err="1"/>
              <a:t>Facilities</a:t>
            </a:r>
            <a:endParaRPr lang="pl-PL" sz="1800" dirty="0"/>
          </a:p>
          <a:p>
            <a:pPr>
              <a:defRPr/>
            </a:pPr>
            <a:endParaRPr lang="en-US" sz="1800" kern="1200" dirty="0">
              <a:solidFill>
                <a:schemeClr val="tx1"/>
              </a:solidFill>
              <a:latin typeface="Calibri" charset="0"/>
              <a:ea typeface="ＭＳ Ｐゴシック" charset="0"/>
              <a:cs typeface="Times New Roman" pitchFamily="18" charset="0"/>
            </a:endParaRPr>
          </a:p>
          <a:p>
            <a:pPr marL="0" indent="0" fontAlgn="auto">
              <a:lnSpc>
                <a:spcPct val="90000"/>
              </a:lnSpc>
              <a:spcAft>
                <a:spcPts val="0"/>
              </a:spcAft>
              <a:buFont typeface="Arial"/>
              <a:buNone/>
              <a:defRPr/>
            </a:pPr>
            <a:r>
              <a:rPr lang="en-US" sz="1800" b="1" kern="1200" dirty="0">
                <a:solidFill>
                  <a:srgbClr val="162C21"/>
                </a:solidFill>
                <a:latin typeface="Calibri" charset="0"/>
                <a:ea typeface="ＭＳ Ｐゴシック" charset="0"/>
                <a:cs typeface="Times New Roman" pitchFamily="18" charset="0"/>
              </a:rPr>
              <a:t>ruralhealth.und.edu</a:t>
            </a:r>
          </a:p>
        </p:txBody>
      </p:sp>
    </p:spTree>
    <p:extLst>
      <p:ext uri="{BB962C8B-B14F-4D97-AF65-F5344CB8AC3E}">
        <p14:creationId xmlns:p14="http://schemas.microsoft.com/office/powerpoint/2010/main" val="174894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6889" y="1241778"/>
            <a:ext cx="8319911" cy="4397022"/>
          </a:xfrm>
          <a:prstGeom prst="rect">
            <a:avLst/>
          </a:prstGeom>
        </p:spPr>
        <p:txBody>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p>
        </p:txBody>
      </p:sp>
      <p:sp>
        <p:nvSpPr>
          <p:cNvPr id="4" name="Title 7"/>
          <p:cNvSpPr txBox="1">
            <a:spLocks/>
          </p:cNvSpPr>
          <p:nvPr userDrawn="1"/>
        </p:nvSpPr>
        <p:spPr bwMode="auto">
          <a:xfrm>
            <a:off x="366889" y="404520"/>
            <a:ext cx="8319911" cy="69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Title</a:t>
            </a:r>
          </a:p>
        </p:txBody>
      </p:sp>
    </p:spTree>
    <p:extLst>
      <p:ext uri="{BB962C8B-B14F-4D97-AF65-F5344CB8AC3E}">
        <p14:creationId xmlns:p14="http://schemas.microsoft.com/office/powerpoint/2010/main" val="113793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889" y="254000"/>
            <a:ext cx="8319911"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66889" y="1307631"/>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112713"/>
          </a:xfrm>
          <a:prstGeom prst="rect">
            <a:avLst/>
          </a:prstGeom>
          <a:solidFill>
            <a:srgbClr val="94AE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userDrawn="1"/>
        </p:nvSpPr>
        <p:spPr>
          <a:xfrm flipV="1">
            <a:off x="0" y="6550024"/>
            <a:ext cx="9144000" cy="91777"/>
          </a:xfrm>
          <a:prstGeom prst="rect">
            <a:avLst/>
          </a:prstGeom>
          <a:solidFill>
            <a:srgbClr val="94AE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ectangle 8"/>
          <p:cNvSpPr/>
          <p:nvPr userDrawn="1"/>
        </p:nvSpPr>
        <p:spPr>
          <a:xfrm flipV="1">
            <a:off x="0" y="6635631"/>
            <a:ext cx="4127500" cy="231775"/>
          </a:xfrm>
          <a:prstGeom prst="rect">
            <a:avLst/>
          </a:prstGeom>
          <a:solidFill>
            <a:srgbClr val="162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userDrawn="1"/>
        </p:nvSpPr>
        <p:spPr>
          <a:xfrm flipV="1">
            <a:off x="4127500" y="6626224"/>
            <a:ext cx="5016500" cy="231775"/>
          </a:xfrm>
          <a:prstGeom prst="rect">
            <a:avLst/>
          </a:prstGeom>
          <a:solidFill>
            <a:srgbClr val="FEFC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4950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366889" y="254000"/>
            <a:ext cx="8319911" cy="762000"/>
          </a:xfrm>
        </p:spPr>
        <p:txBody>
          <a:bodyPr/>
          <a:lstStyle/>
          <a:p>
            <a:r>
              <a:rPr lang="en-US"/>
              <a:t>Click to edit Master title style</a:t>
            </a:r>
            <a:endParaRPr lang="en-US" dirty="0"/>
          </a:p>
        </p:txBody>
      </p:sp>
      <p:sp>
        <p:nvSpPr>
          <p:cNvPr id="8" name="Content Placeholder 2"/>
          <p:cNvSpPr>
            <a:spLocks noGrp="1"/>
          </p:cNvSpPr>
          <p:nvPr>
            <p:ph idx="1"/>
          </p:nvPr>
        </p:nvSpPr>
        <p:spPr>
          <a:xfrm>
            <a:off x="366889" y="1307631"/>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0"/>
            <a:ext cx="9144000" cy="112713"/>
          </a:xfrm>
          <a:prstGeom prst="rect">
            <a:avLst/>
          </a:prstGeom>
          <a:solidFill>
            <a:srgbClr val="94AE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userDrawn="1"/>
        </p:nvSpPr>
        <p:spPr>
          <a:xfrm flipV="1">
            <a:off x="0" y="6550024"/>
            <a:ext cx="9144000" cy="91777"/>
          </a:xfrm>
          <a:prstGeom prst="rect">
            <a:avLst/>
          </a:prstGeom>
          <a:solidFill>
            <a:srgbClr val="94AE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10"/>
          <p:cNvSpPr/>
          <p:nvPr userDrawn="1"/>
        </p:nvSpPr>
        <p:spPr>
          <a:xfrm flipV="1">
            <a:off x="0" y="6635631"/>
            <a:ext cx="4127500" cy="231775"/>
          </a:xfrm>
          <a:prstGeom prst="rect">
            <a:avLst/>
          </a:prstGeom>
          <a:solidFill>
            <a:srgbClr val="162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p:nvPr userDrawn="1"/>
        </p:nvSpPr>
        <p:spPr>
          <a:xfrm flipV="1">
            <a:off x="4127500" y="6626224"/>
            <a:ext cx="5016500" cy="231775"/>
          </a:xfrm>
          <a:prstGeom prst="rect">
            <a:avLst/>
          </a:prstGeom>
          <a:solidFill>
            <a:srgbClr val="FEFC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73140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6889" y="188148"/>
            <a:ext cx="8319911" cy="11256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742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Rectangle 12"/>
          <p:cNvSpPr/>
          <p:nvPr userDrawn="1"/>
        </p:nvSpPr>
        <p:spPr>
          <a:xfrm>
            <a:off x="544282" y="2494269"/>
            <a:ext cx="6313718" cy="1608133"/>
          </a:xfrm>
          <a:prstGeom prst="rect">
            <a:avLst/>
          </a:prstGeom>
        </p:spPr>
        <p:txBody>
          <a:bodyPr wrap="square">
            <a:spAutoFit/>
          </a:bodyPr>
          <a:lstStyle/>
          <a:p>
            <a:pPr marL="0" indent="0">
              <a:spcBef>
                <a:spcPts val="300"/>
              </a:spcBef>
              <a:buFont typeface="Arial" charset="0"/>
              <a:buNone/>
            </a:pPr>
            <a:r>
              <a:rPr lang="en-US" sz="2400" dirty="0">
                <a:latin typeface="Calibri" charset="0"/>
              </a:rPr>
              <a:t>501 North Columbia Road, Stop 9037</a:t>
            </a:r>
          </a:p>
          <a:p>
            <a:pPr marL="0" indent="0">
              <a:spcBef>
                <a:spcPts val="300"/>
              </a:spcBef>
              <a:buFont typeface="Arial" charset="0"/>
              <a:buNone/>
            </a:pPr>
            <a:r>
              <a:rPr lang="en-US" sz="2400" dirty="0">
                <a:latin typeface="Calibri" charset="0"/>
              </a:rPr>
              <a:t>Grand Forks, North Dakota 58202-9037</a:t>
            </a:r>
            <a:br>
              <a:rPr lang="en-US" sz="2400" dirty="0">
                <a:latin typeface="Calibri" charset="0"/>
              </a:rPr>
            </a:br>
            <a:r>
              <a:rPr lang="en-US" sz="2400" dirty="0">
                <a:latin typeface="Calibri" charset="0"/>
              </a:rPr>
              <a:t/>
            </a:r>
            <a:br>
              <a:rPr lang="en-US" sz="2400" dirty="0">
                <a:latin typeface="Calibri" charset="0"/>
              </a:rPr>
            </a:br>
            <a:r>
              <a:rPr lang="en-US" sz="2400" dirty="0">
                <a:latin typeface="Calibri" charset="0"/>
              </a:rPr>
              <a:t>701.777.3848 • ruralhealth.und.edu</a:t>
            </a:r>
          </a:p>
        </p:txBody>
      </p:sp>
      <p:sp>
        <p:nvSpPr>
          <p:cNvPr id="14" name="Rectangle 13"/>
          <p:cNvSpPr/>
          <p:nvPr userDrawn="1"/>
        </p:nvSpPr>
        <p:spPr>
          <a:xfrm>
            <a:off x="544282" y="1173834"/>
            <a:ext cx="8157570" cy="830997"/>
          </a:xfrm>
          <a:prstGeom prst="rect">
            <a:avLst/>
          </a:prstGeom>
        </p:spPr>
        <p:txBody>
          <a:bodyPr wrap="square">
            <a:spAutoFit/>
          </a:bodyPr>
          <a:lstStyle/>
          <a:p>
            <a:r>
              <a:rPr lang="en-US" sz="4800" kern="1200" dirty="0">
                <a:solidFill>
                  <a:srgbClr val="162C21"/>
                </a:solidFill>
                <a:latin typeface="Adobe Garamond Pro"/>
                <a:ea typeface="ＭＳ Ｐゴシック" charset="0"/>
                <a:cs typeface="Adobe Garamond Pro"/>
              </a:rPr>
              <a:t>Contact us for more information!</a:t>
            </a:r>
            <a:endParaRPr lang="en-US" sz="4800" dirty="0"/>
          </a:p>
        </p:txBody>
      </p:sp>
    </p:spTree>
    <p:extLst>
      <p:ext uri="{BB962C8B-B14F-4D97-AF65-F5344CB8AC3E}">
        <p14:creationId xmlns:p14="http://schemas.microsoft.com/office/powerpoint/2010/main" val="311696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dirty="0"/>
          </a:p>
        </p:txBody>
      </p:sp>
      <p:sp>
        <p:nvSpPr>
          <p:cNvPr id="3" name="Rectangle 18"/>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defRPr/>
            </a:pPr>
            <a:endParaRPr lang="en-US" dirty="0"/>
          </a:p>
        </p:txBody>
      </p:sp>
      <p:sp>
        <p:nvSpPr>
          <p:cNvPr id="4" name="Rectangle 19"/>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7F0BCA1E-1E3C-4494-925B-9CE9A8A45C1E}" type="slidenum">
              <a:rPr lang="en-US"/>
              <a:pPr>
                <a:defRPr/>
              </a:pPr>
              <a:t>‹#›</a:t>
            </a:fld>
            <a:endParaRPr lang="en-US" dirty="0"/>
          </a:p>
        </p:txBody>
      </p:sp>
    </p:spTree>
    <p:extLst>
      <p:ext uri="{BB962C8B-B14F-4D97-AF65-F5344CB8AC3E}">
        <p14:creationId xmlns:p14="http://schemas.microsoft.com/office/powerpoint/2010/main" val="37251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a:p>
        </p:txBody>
      </p:sp>
      <p:sp>
        <p:nvSpPr>
          <p:cNvPr id="4" name="Rectangle 17"/>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753ED4C-B256-4DD7-A8A7-0EA6B3B4E597}" type="slidenum">
              <a:rPr lang="en-US"/>
              <a:pPr>
                <a:defRPr/>
              </a:pPr>
              <a:t>‹#›</a:t>
            </a:fld>
            <a:endParaRPr lang="en-US" dirty="0"/>
          </a:p>
        </p:txBody>
      </p:sp>
    </p:spTree>
    <p:extLst>
      <p:ext uri="{BB962C8B-B14F-4D97-AF65-F5344CB8AC3E}">
        <p14:creationId xmlns:p14="http://schemas.microsoft.com/office/powerpoint/2010/main" val="394989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8000">
              <a:schemeClr val="accent1">
                <a:lumMod val="45000"/>
                <a:lumOff val="55000"/>
              </a:schemeClr>
            </a:gs>
            <a:gs pos="23000">
              <a:schemeClr val="bg1"/>
            </a:gs>
            <a:gs pos="11000">
              <a:schemeClr val="bg1"/>
            </a:gs>
            <a:gs pos="100000">
              <a:srgbClr val="5B89C1"/>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889" y="1110074"/>
            <a:ext cx="8319911" cy="11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latin typeface="Adobe Garamond Pro" charset="0"/>
                <a:cs typeface="Adobe Garamond Pro" charset="0"/>
              </a:rPr>
              <a:t>Title of the Presentation</a:t>
            </a:r>
            <a:endParaRPr lang="en-US" dirty="0"/>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
            <a:ext cx="9164990" cy="916498"/>
          </a:xfrm>
          <a:prstGeom prst="rect">
            <a:avLst/>
          </a:prstGeom>
        </p:spPr>
      </p:pic>
      <p:sp>
        <p:nvSpPr>
          <p:cNvPr id="3" name="Rectangle 2"/>
          <p:cNvSpPr/>
          <p:nvPr/>
        </p:nvSpPr>
        <p:spPr>
          <a:xfrm>
            <a:off x="0" y="895625"/>
            <a:ext cx="9164990" cy="94292"/>
          </a:xfrm>
          <a:prstGeom prst="rect">
            <a:avLst/>
          </a:prstGeom>
          <a:solidFill>
            <a:srgbClr val="162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51" r:id="rId5"/>
    <p:sldLayoutId id="2147483652" r:id="rId6"/>
    <p:sldLayoutId id="2147483653" r:id="rId7"/>
    <p:sldLayoutId id="2147483662" r:id="rId8"/>
    <p:sldLayoutId id="2147483663" r:id="rId9"/>
    <p:sldLayoutId id="2147483730" r:id="rId10"/>
    <p:sldLayoutId id="2147483892" r:id="rId11"/>
  </p:sldLayoutIdLst>
  <p:hf sldNum="0" hdr="0" dt="0"/>
  <p:txStyles>
    <p:title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charset="0"/>
        <a:buNone/>
        <a:defRPr sz="3200" b="0" i="0" kern="1200" baseline="0">
          <a:solidFill>
            <a:schemeClr val="tx1"/>
          </a:solidFill>
          <a:latin typeface="+mn-lt"/>
          <a:ea typeface="ＭＳ Ｐゴシック" charset="0"/>
          <a:cs typeface="Adobe Garamond Pro"/>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mailto:info@ruralhealthinfo.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fconline.foundationcenter.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www.chronicle.com/article/Plagiarism-in-Grant-Proposals/13616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hyperlink" Target="https://www.chronicle.com/article/Plagiarism-in-Grant-Proposals/13616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hyperlink" Target="https://www.acf.hhs.gov/"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www.acf.hhs.gov/"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s://www.acf.hhs.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healthandwelfare.idaho.gov/"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hyperlink" Target="http://healthandwelfare.idaho.gov/"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s://www.thebalancesmb.com/grant-proposal-evaluation-section-2501961"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7984"/>
            <a:ext cx="9144000" cy="5000016"/>
          </a:xfrm>
          <a:noFill/>
        </p:spPr>
        <p:txBody>
          <a:bodyPr/>
          <a:lstStyle/>
          <a:p>
            <a:pPr algn="ctr"/>
            <a:r>
              <a:rPr lang="en-US" sz="6000" b="1" dirty="0"/>
              <a:t>Grant Writing </a:t>
            </a:r>
            <a:r>
              <a:rPr lang="en-US" sz="6000" b="1" dirty="0" smtClean="0"/>
              <a:t/>
            </a:r>
            <a:br>
              <a:rPr lang="en-US" sz="6000" b="1" dirty="0" smtClean="0"/>
            </a:br>
            <a:r>
              <a:rPr lang="en-US" sz="6000" b="1" dirty="0" smtClean="0"/>
              <a:t>Process </a:t>
            </a:r>
            <a:br>
              <a:rPr lang="en-US" sz="6000" b="1" dirty="0" smtClean="0"/>
            </a:br>
            <a:r>
              <a:rPr lang="en-US" sz="6000" b="1" dirty="0" smtClean="0"/>
              <a:t>Workshop</a:t>
            </a:r>
            <a:r>
              <a:rPr lang="en-US" sz="4800" b="1" dirty="0"/>
              <a:t/>
            </a:r>
            <a:br>
              <a:rPr lang="en-US" sz="4800" b="1" dirty="0"/>
            </a:br>
            <a:r>
              <a:rPr lang="en-US" sz="800" b="1" dirty="0"/>
              <a:t/>
            </a:r>
            <a:br>
              <a:rPr lang="en-US" sz="800" b="1" dirty="0"/>
            </a:br>
            <a:r>
              <a:rPr lang="en-US" sz="1800" b="1" dirty="0"/>
              <a:t/>
            </a:r>
            <a:br>
              <a:rPr lang="en-US" sz="1800" b="1" dirty="0"/>
            </a:br>
            <a:endParaRPr lang="en-US" sz="32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55725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12044" y="1762125"/>
            <a:ext cx="8319911" cy="762000"/>
          </a:xfrm>
        </p:spPr>
        <p:txBody>
          <a:bodyPr/>
          <a:lstStyle/>
          <a:p>
            <a:pPr algn="ctr" eaLnBrk="1" hangingPunct="1"/>
            <a:r>
              <a:rPr lang="en-US" b="1" dirty="0"/>
              <a:t/>
            </a:r>
            <a:br>
              <a:rPr lang="en-US" b="1" dirty="0"/>
            </a:br>
            <a:r>
              <a:rPr lang="en-US" b="1" dirty="0"/>
              <a:t/>
            </a:r>
            <a:br>
              <a:rPr lang="en-US" b="1" dirty="0"/>
            </a:br>
            <a:r>
              <a:rPr lang="en-US" b="1" dirty="0"/>
              <a:t>Seeking the Appropriate Funding  Source</a:t>
            </a:r>
            <a:br>
              <a:rPr lang="en-US" b="1" dirty="0"/>
            </a:br>
            <a:r>
              <a:rPr lang="en-US" b="1" dirty="0"/>
              <a:t/>
            </a:r>
            <a:br>
              <a:rPr lang="en-US" b="1" dirty="0"/>
            </a:br>
            <a:r>
              <a:rPr lang="en-US" b="1" dirty="0"/>
              <a:t/>
            </a:r>
            <a:br>
              <a:rPr lang="en-US" b="1"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pic>
        <p:nvPicPr>
          <p:cNvPr id="2" name="Picture 1"/>
          <p:cNvPicPr>
            <a:picLocks noChangeAspect="1"/>
          </p:cNvPicPr>
          <p:nvPr/>
        </p:nvPicPr>
        <p:blipFill>
          <a:blip r:embed="rId4"/>
          <a:stretch>
            <a:fillRect/>
          </a:stretch>
        </p:blipFill>
        <p:spPr>
          <a:xfrm>
            <a:off x="1624012" y="2611845"/>
            <a:ext cx="5715000" cy="4076700"/>
          </a:xfrm>
          <a:prstGeom prst="rect">
            <a:avLst/>
          </a:prstGeom>
        </p:spPr>
      </p:pic>
    </p:spTree>
    <p:extLst>
      <p:ext uri="{BB962C8B-B14F-4D97-AF65-F5344CB8AC3E}">
        <p14:creationId xmlns:p14="http://schemas.microsoft.com/office/powerpoint/2010/main" val="200254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094117" y="195263"/>
            <a:ext cx="5173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t>What is </a:t>
            </a:r>
            <a:r>
              <a:rPr lang="en-US" b="1" dirty="0" err="1"/>
              <a:t>RHIhub</a:t>
            </a:r>
            <a:r>
              <a:rPr lang="en-US" b="1" dirty="0"/>
              <a:t>?</a:t>
            </a:r>
          </a:p>
        </p:txBody>
      </p:sp>
      <p:sp>
        <p:nvSpPr>
          <p:cNvPr id="3" name="Rectangle 11"/>
          <p:cNvSpPr>
            <a:spLocks noGrp="1" noChangeArrowheads="1"/>
          </p:cNvSpPr>
          <p:nvPr>
            <p:ph idx="1"/>
          </p:nvPr>
        </p:nvSpPr>
        <p:spPr>
          <a:xfrm>
            <a:off x="4143122" y="1173346"/>
            <a:ext cx="4543678" cy="4560940"/>
          </a:xfrm>
          <a:prstGeom prst="rect">
            <a:avLst/>
          </a:prstGeom>
        </p:spPr>
        <p:txBody>
          <a:bodyPr/>
          <a:lstStyle/>
          <a:p>
            <a:pPr marL="342900" indent="-342900">
              <a:buFont typeface="Arial" panose="020B0604020202020204" pitchFamily="34" charset="0"/>
              <a:buChar char="•"/>
            </a:pPr>
            <a:r>
              <a:rPr lang="en-US" sz="2000" dirty="0"/>
              <a:t>Online library focused on rural health and human services. </a:t>
            </a:r>
          </a:p>
          <a:p>
            <a:pPr marL="342900" indent="-342900">
              <a:buFont typeface="Arial" panose="020B0604020202020204" pitchFamily="34" charset="0"/>
              <a:buChar char="•"/>
            </a:pPr>
            <a:r>
              <a:rPr lang="en-US" sz="2000" dirty="0"/>
              <a:t>Over 13,000 rural relevant resources, including:</a:t>
            </a:r>
          </a:p>
          <a:p>
            <a:pPr lvl="1">
              <a:buFont typeface="Courier New" panose="02070309020205020404" pitchFamily="49" charset="0"/>
              <a:buChar char="o"/>
            </a:pPr>
            <a:r>
              <a:rPr lang="en-US" sz="2000" dirty="0"/>
              <a:t>Funding opportunities</a:t>
            </a:r>
          </a:p>
          <a:p>
            <a:pPr lvl="1">
              <a:buFont typeface="Courier New" panose="02070309020205020404" pitchFamily="49" charset="0"/>
              <a:buChar char="o"/>
            </a:pPr>
            <a:r>
              <a:rPr lang="en-US" sz="2000" dirty="0"/>
              <a:t>Over 60 topic guides</a:t>
            </a:r>
          </a:p>
          <a:p>
            <a:pPr lvl="1">
              <a:buFont typeface="Courier New" panose="02070309020205020404" pitchFamily="49" charset="0"/>
              <a:buChar char="o"/>
            </a:pPr>
            <a:r>
              <a:rPr lang="en-US" sz="2000" dirty="0"/>
              <a:t>State pages</a:t>
            </a:r>
          </a:p>
          <a:p>
            <a:pPr lvl="1">
              <a:buFont typeface="Courier New" panose="02070309020205020404" pitchFamily="49" charset="0"/>
              <a:buChar char="o"/>
            </a:pPr>
            <a:r>
              <a:rPr lang="en-US" sz="2000" dirty="0"/>
              <a:t>News</a:t>
            </a:r>
          </a:p>
          <a:p>
            <a:pPr lvl="1">
              <a:buFont typeface="Courier New" panose="02070309020205020404" pitchFamily="49" charset="0"/>
              <a:buChar char="o"/>
            </a:pPr>
            <a:r>
              <a:rPr lang="en-US" sz="2000" dirty="0"/>
              <a:t>Reports and publications</a:t>
            </a:r>
          </a:p>
          <a:p>
            <a:pPr lvl="1">
              <a:buFont typeface="Courier New" panose="02070309020205020404" pitchFamily="49" charset="0"/>
              <a:buChar char="o"/>
            </a:pPr>
            <a:r>
              <a:rPr lang="en-US" sz="2000" dirty="0"/>
              <a:t>Events calendar </a:t>
            </a:r>
          </a:p>
          <a:p>
            <a:pPr lvl="1">
              <a:buFont typeface="Courier New" panose="02070309020205020404" pitchFamily="49" charset="0"/>
              <a:buChar char="o"/>
            </a:pPr>
            <a:r>
              <a:rPr lang="en-US" sz="2000" dirty="0"/>
              <a:t>Maps</a:t>
            </a:r>
          </a:p>
          <a:p>
            <a:pPr marL="342900" indent="-342900">
              <a:lnSpc>
                <a:spcPct val="150000"/>
              </a:lnSpc>
              <a:buFont typeface="Arial" panose="020B0604020202020204" pitchFamily="34" charset="0"/>
              <a:buChar char="•"/>
            </a:pPr>
            <a:r>
              <a:rPr lang="en-US" sz="2000" dirty="0"/>
              <a:t>6 million visitors to our website</a:t>
            </a:r>
          </a:p>
          <a:p>
            <a:pPr marL="342900" indent="-342900">
              <a:lnSpc>
                <a:spcPct val="150000"/>
              </a:lnSpc>
              <a:buFont typeface="Arial" panose="020B0604020202020204" pitchFamily="34" charset="0"/>
              <a:buChar char="•"/>
            </a:pPr>
            <a:r>
              <a:rPr lang="en-US" sz="2000" dirty="0"/>
              <a:t>8,700 requests</a:t>
            </a:r>
          </a:p>
          <a:p>
            <a:endParaRPr lang="en-US" sz="2800" dirty="0"/>
          </a:p>
          <a:p>
            <a:endParaRPr lang="en-US" dirty="0"/>
          </a:p>
        </p:txBody>
      </p:sp>
      <p:sp>
        <p:nvSpPr>
          <p:cNvPr id="4" name="Text Box 9"/>
          <p:cNvSpPr txBox="1">
            <a:spLocks noChangeArrowheads="1"/>
          </p:cNvSpPr>
          <p:nvPr/>
        </p:nvSpPr>
        <p:spPr bwMode="auto">
          <a:xfrm>
            <a:off x="3890963" y="1882775"/>
            <a:ext cx="4660900" cy="641350"/>
          </a:xfrm>
          <a:prstGeom prst="rect">
            <a:avLst/>
          </a:prstGeom>
          <a:noFill/>
          <a:ln w="9525" algn="ctr">
            <a:noFill/>
            <a:miter lim="800000"/>
            <a:headEnd/>
            <a:tailEnd/>
          </a:ln>
          <a:effectLst/>
        </p:spPr>
        <p:txBody>
          <a:bodyPr anchorCtr="1">
            <a:spAutoFit/>
          </a:bodyPr>
          <a:lstStyle/>
          <a:p>
            <a:pPr algn="l">
              <a:spcBef>
                <a:spcPct val="50000"/>
              </a:spcBef>
            </a:pP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08" y="1173346"/>
            <a:ext cx="3247323" cy="4870985"/>
          </a:xfrm>
          <a:prstGeom prst="rect">
            <a:avLst/>
          </a:prstGeom>
        </p:spPr>
      </p:pic>
      <p:pic>
        <p:nvPicPr>
          <p:cNvPr id="1026" name="Picture 1" descr="rhihub-logo-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17" y="195263"/>
            <a:ext cx="248245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9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2080076" y="1171383"/>
            <a:ext cx="5515752" cy="52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b="1" dirty="0"/>
              <a:t>What </a:t>
            </a:r>
            <a:r>
              <a:rPr lang="en-US" b="1" dirty="0" err="1"/>
              <a:t>RHIhub</a:t>
            </a:r>
            <a:r>
              <a:rPr lang="en-US" b="1" dirty="0"/>
              <a:t> Does…</a:t>
            </a:r>
          </a:p>
        </p:txBody>
      </p:sp>
      <p:sp>
        <p:nvSpPr>
          <p:cNvPr id="3" name="TextBox 2"/>
          <p:cNvSpPr txBox="1"/>
          <p:nvPr/>
        </p:nvSpPr>
        <p:spPr>
          <a:xfrm>
            <a:off x="115523" y="2225768"/>
            <a:ext cx="9028477" cy="2800767"/>
          </a:xfrm>
          <a:prstGeom prst="rect">
            <a:avLst/>
          </a:prstGeom>
          <a:noFill/>
        </p:spPr>
        <p:txBody>
          <a:bodyPr wrap="square" rtlCol="0">
            <a:spAutoFit/>
          </a:bodyPr>
          <a:lstStyle/>
          <a:p>
            <a:pPr marL="571500" indent="-571500" algn="l">
              <a:spcBef>
                <a:spcPts val="600"/>
              </a:spcBef>
              <a:spcAft>
                <a:spcPts val="1200"/>
              </a:spcAft>
              <a:buFont typeface="Arial" pitchFamily="34" charset="0"/>
              <a:buChar char="•"/>
            </a:pPr>
            <a:r>
              <a:rPr lang="en-US" sz="3200" dirty="0"/>
              <a:t>Help rural communities access the full range of available programs, funding, and research</a:t>
            </a:r>
          </a:p>
          <a:p>
            <a:pPr algn="l">
              <a:spcBef>
                <a:spcPts val="600"/>
              </a:spcBef>
              <a:spcAft>
                <a:spcPts val="1200"/>
              </a:spcAft>
            </a:pPr>
            <a:endParaRPr lang="en-US" sz="1800" dirty="0"/>
          </a:p>
          <a:p>
            <a:pPr marL="571500" indent="-571500" algn="l">
              <a:spcBef>
                <a:spcPts val="600"/>
              </a:spcBef>
              <a:spcAft>
                <a:spcPts val="1200"/>
              </a:spcAft>
              <a:buFont typeface="Arial" pitchFamily="34" charset="0"/>
              <a:buChar char="•"/>
            </a:pPr>
            <a:r>
              <a:rPr lang="en-US" sz="3200" dirty="0"/>
              <a:t>Provide easy access to information gathered from many sources</a:t>
            </a:r>
          </a:p>
        </p:txBody>
      </p:sp>
      <p:sp>
        <p:nvSpPr>
          <p:cNvPr id="6" name="Rectangle 5"/>
          <p:cNvSpPr/>
          <p:nvPr/>
        </p:nvSpPr>
        <p:spPr>
          <a:xfrm>
            <a:off x="2399033" y="5724299"/>
            <a:ext cx="4345933" cy="461665"/>
          </a:xfrm>
          <a:prstGeom prst="rect">
            <a:avLst/>
          </a:prstGeom>
        </p:spPr>
        <p:txBody>
          <a:bodyPr wrap="none">
            <a:spAutoFit/>
          </a:bodyPr>
          <a:lstStyle/>
          <a:p>
            <a:r>
              <a:rPr lang="en-US" dirty="0">
                <a:hlinkClick r:id="rId3"/>
              </a:rPr>
              <a:t>https://www.ruralhealthinfo.org/</a:t>
            </a:r>
            <a:endParaRPr lang="en-US" dirty="0"/>
          </a:p>
        </p:txBody>
      </p:sp>
      <p:pic>
        <p:nvPicPr>
          <p:cNvPr id="8" name="Picture 7"/>
          <p:cNvPicPr>
            <a:picLocks noChangeAspect="1"/>
          </p:cNvPicPr>
          <p:nvPr/>
        </p:nvPicPr>
        <p:blipFill>
          <a:blip r:embed="rId4"/>
          <a:stretch>
            <a:fillRect/>
          </a:stretch>
        </p:blipFill>
        <p:spPr>
          <a:xfrm>
            <a:off x="2471287" y="108412"/>
            <a:ext cx="3600450" cy="1000125"/>
          </a:xfrm>
          <a:prstGeom prst="rect">
            <a:avLst/>
          </a:prstGeom>
        </p:spPr>
      </p:pic>
    </p:spTree>
    <p:extLst>
      <p:ext uri="{BB962C8B-B14F-4D97-AF65-F5344CB8AC3E}">
        <p14:creationId xmlns:p14="http://schemas.microsoft.com/office/powerpoint/2010/main" val="126250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75582"/>
            <a:ext cx="9144000" cy="5530116"/>
          </a:xfrm>
          <a:prstGeom prst="rect">
            <a:avLst/>
          </a:prstGeom>
        </p:spPr>
      </p:pic>
    </p:spTree>
    <p:extLst>
      <p:ext uri="{BB962C8B-B14F-4D97-AF65-F5344CB8AC3E}">
        <p14:creationId xmlns:p14="http://schemas.microsoft.com/office/powerpoint/2010/main" val="47379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bwMode="auto">
          <a:xfrm>
            <a:off x="0" y="103050"/>
            <a:ext cx="9053565" cy="7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800" dirty="0"/>
              <a:t>Finding Rural Data to Support Proposals</a:t>
            </a:r>
          </a:p>
        </p:txBody>
      </p:sp>
      <p:pic>
        <p:nvPicPr>
          <p:cNvPr id="5" name="Picture 4"/>
          <p:cNvPicPr>
            <a:picLocks noChangeAspect="1"/>
          </p:cNvPicPr>
          <p:nvPr/>
        </p:nvPicPr>
        <p:blipFill>
          <a:blip r:embed="rId3"/>
          <a:stretch>
            <a:fillRect/>
          </a:stretch>
        </p:blipFill>
        <p:spPr>
          <a:xfrm>
            <a:off x="293512" y="1022620"/>
            <a:ext cx="8658578" cy="5714800"/>
          </a:xfrm>
          <a:prstGeom prst="rect">
            <a:avLst/>
          </a:prstGeom>
        </p:spPr>
      </p:pic>
      <p:sp>
        <p:nvSpPr>
          <p:cNvPr id="4" name="Oval 3"/>
          <p:cNvSpPr/>
          <p:nvPr/>
        </p:nvSpPr>
        <p:spPr>
          <a:xfrm>
            <a:off x="1350819" y="1712438"/>
            <a:ext cx="1031138" cy="575734"/>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65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p:cNvSpPr>
          <p:nvPr/>
        </p:nvSpPr>
        <p:spPr bwMode="auto">
          <a:xfrm>
            <a:off x="0" y="1"/>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t>Topic Guides</a:t>
            </a:r>
          </a:p>
        </p:txBody>
      </p:sp>
      <p:sp>
        <p:nvSpPr>
          <p:cNvPr id="4" name="TextBox 3"/>
          <p:cNvSpPr txBox="1"/>
          <p:nvPr/>
        </p:nvSpPr>
        <p:spPr>
          <a:xfrm>
            <a:off x="3688773" y="2888673"/>
            <a:ext cx="2992582" cy="46166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200025" y="747713"/>
            <a:ext cx="8743950" cy="5683568"/>
          </a:xfrm>
          <a:prstGeom prst="rect">
            <a:avLst/>
          </a:prstGeom>
        </p:spPr>
      </p:pic>
      <p:sp>
        <p:nvSpPr>
          <p:cNvPr id="5" name="TextBox 4"/>
          <p:cNvSpPr txBox="1"/>
          <p:nvPr/>
        </p:nvSpPr>
        <p:spPr>
          <a:xfrm>
            <a:off x="2784763" y="3029194"/>
            <a:ext cx="3574473" cy="3046988"/>
          </a:xfrm>
          <a:prstGeom prst="rect">
            <a:avLst/>
          </a:prstGeom>
          <a:solidFill>
            <a:schemeClr val="bg1">
              <a:alpha val="53000"/>
            </a:schemeClr>
          </a:solidFill>
        </p:spPr>
        <p:txBody>
          <a:bodyPr wrap="square" rtlCol="0">
            <a:spAutoFit/>
          </a:bodyPr>
          <a:lstStyle/>
          <a:p>
            <a:pPr algn="ctr"/>
            <a:r>
              <a:rPr lang="en-US" sz="4800" b="1" dirty="0"/>
              <a:t>Over 50 Topics</a:t>
            </a:r>
          </a:p>
          <a:p>
            <a:pPr algn="ctr"/>
            <a:r>
              <a:rPr lang="en-US" sz="4800" b="1" dirty="0"/>
              <a:t>On Rural Health Issues</a:t>
            </a:r>
          </a:p>
        </p:txBody>
      </p:sp>
      <p:sp>
        <p:nvSpPr>
          <p:cNvPr id="7" name="Oval 6"/>
          <p:cNvSpPr/>
          <p:nvPr/>
        </p:nvSpPr>
        <p:spPr>
          <a:xfrm>
            <a:off x="1339530" y="1501422"/>
            <a:ext cx="940826" cy="474134"/>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13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letcteachers.files.wordpress.com/2011/02/red-phone1.jpg"/>
          <p:cNvPicPr>
            <a:picLocks noChangeAspect="1" noChangeArrowheads="1"/>
          </p:cNvPicPr>
          <p:nvPr/>
        </p:nvPicPr>
        <p:blipFill rotWithShape="1">
          <a:blip r:embed="rId3">
            <a:extLst>
              <a:ext uri="{28A0092B-C50C-407E-A947-70E740481C1C}">
                <a14:useLocalDpi xmlns:a14="http://schemas.microsoft.com/office/drawing/2010/main" val="0"/>
              </a:ext>
            </a:extLst>
          </a:blip>
          <a:srcRect l="8410" r="8460"/>
          <a:stretch/>
        </p:blipFill>
        <p:spPr bwMode="auto">
          <a:xfrm>
            <a:off x="3692715" y="1817359"/>
            <a:ext cx="5230505" cy="42051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496335" y="722341"/>
            <a:ext cx="3195128" cy="1632857"/>
          </a:xfrm>
          <a:prstGeom prst="rect">
            <a:avLst/>
          </a:prstGeom>
        </p:spPr>
        <p:txBody>
          <a:bodyPr/>
          <a:lstStyle>
            <a:lvl1pPr algn="ctr" rtl="0" eaLnBrk="1" fontAlgn="base" hangingPunct="1">
              <a:spcBef>
                <a:spcPct val="0"/>
              </a:spcBef>
              <a:spcAft>
                <a:spcPct val="0"/>
              </a:spcAft>
              <a:defRPr sz="4400" b="1">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Garamond" pitchFamily="18" charset="0"/>
              </a:defRPr>
            </a:lvl2pPr>
            <a:lvl3pPr algn="ctr" rtl="0" eaLnBrk="1" fontAlgn="base" hangingPunct="1">
              <a:spcBef>
                <a:spcPct val="0"/>
              </a:spcBef>
              <a:spcAft>
                <a:spcPct val="0"/>
              </a:spcAft>
              <a:defRPr sz="4400" b="1">
                <a:solidFill>
                  <a:schemeClr val="hlink"/>
                </a:solidFill>
                <a:latin typeface="Garamond" pitchFamily="18" charset="0"/>
              </a:defRPr>
            </a:lvl3pPr>
            <a:lvl4pPr algn="ctr" rtl="0" eaLnBrk="1" fontAlgn="base" hangingPunct="1">
              <a:spcBef>
                <a:spcPct val="0"/>
              </a:spcBef>
              <a:spcAft>
                <a:spcPct val="0"/>
              </a:spcAft>
              <a:defRPr sz="4400" b="1">
                <a:solidFill>
                  <a:schemeClr val="hlink"/>
                </a:solidFill>
                <a:latin typeface="Garamond" pitchFamily="18" charset="0"/>
              </a:defRPr>
            </a:lvl4pPr>
            <a:lvl5pPr algn="ctr" rtl="0" eaLnBrk="1" fontAlgn="base" hangingPunct="1">
              <a:spcBef>
                <a:spcPct val="0"/>
              </a:spcBef>
              <a:spcAft>
                <a:spcPct val="0"/>
              </a:spcAft>
              <a:defRPr sz="4400" b="1">
                <a:solidFill>
                  <a:schemeClr val="hlink"/>
                </a:solidFill>
                <a:latin typeface="Garamond" pitchFamily="18" charset="0"/>
              </a:defRPr>
            </a:lvl5pPr>
            <a:lvl6pPr marL="457200" algn="ctr" rtl="0" eaLnBrk="1" fontAlgn="base" hangingPunct="1">
              <a:spcBef>
                <a:spcPct val="0"/>
              </a:spcBef>
              <a:spcAft>
                <a:spcPct val="0"/>
              </a:spcAft>
              <a:defRPr sz="4400" b="1">
                <a:solidFill>
                  <a:schemeClr val="hlink"/>
                </a:solidFill>
                <a:latin typeface="Garamond" pitchFamily="18" charset="0"/>
              </a:defRPr>
            </a:lvl6pPr>
            <a:lvl7pPr marL="914400" algn="ctr" rtl="0" eaLnBrk="1" fontAlgn="base" hangingPunct="1">
              <a:spcBef>
                <a:spcPct val="0"/>
              </a:spcBef>
              <a:spcAft>
                <a:spcPct val="0"/>
              </a:spcAft>
              <a:defRPr sz="4400" b="1">
                <a:solidFill>
                  <a:schemeClr val="hlink"/>
                </a:solidFill>
                <a:latin typeface="Garamond" pitchFamily="18" charset="0"/>
              </a:defRPr>
            </a:lvl7pPr>
            <a:lvl8pPr marL="1371600" algn="ctr" rtl="0" eaLnBrk="1" fontAlgn="base" hangingPunct="1">
              <a:spcBef>
                <a:spcPct val="0"/>
              </a:spcBef>
              <a:spcAft>
                <a:spcPct val="0"/>
              </a:spcAft>
              <a:defRPr sz="4400" b="1">
                <a:solidFill>
                  <a:schemeClr val="hlink"/>
                </a:solidFill>
                <a:latin typeface="Garamond" pitchFamily="18" charset="0"/>
              </a:defRPr>
            </a:lvl8pPr>
            <a:lvl9pPr marL="1828800" algn="ctr" rtl="0" eaLnBrk="1" fontAlgn="base" hangingPunct="1">
              <a:spcBef>
                <a:spcPct val="0"/>
              </a:spcBef>
              <a:spcAft>
                <a:spcPct val="0"/>
              </a:spcAft>
              <a:defRPr sz="4400" b="1">
                <a:solidFill>
                  <a:schemeClr val="hlink"/>
                </a:solidFill>
                <a:latin typeface="Garamond" pitchFamily="18" charset="0"/>
              </a:defRPr>
            </a:lvl9pPr>
          </a:lstStyle>
          <a:p>
            <a:pPr algn="l"/>
            <a:r>
              <a:rPr lang="en-US" sz="4000" kern="0" dirty="0">
                <a:solidFill>
                  <a:schemeClr val="tx1"/>
                </a:solidFill>
                <a:latin typeface="Adobe Garamond Pro"/>
              </a:rPr>
              <a:t>Customized Assistance</a:t>
            </a:r>
          </a:p>
        </p:txBody>
      </p:sp>
      <p:sp>
        <p:nvSpPr>
          <p:cNvPr id="4" name="TextBox 3"/>
          <p:cNvSpPr txBox="1"/>
          <p:nvPr/>
        </p:nvSpPr>
        <p:spPr>
          <a:xfrm>
            <a:off x="4761077" y="1715364"/>
            <a:ext cx="3092529" cy="553998"/>
          </a:xfrm>
          <a:prstGeom prst="rect">
            <a:avLst/>
          </a:prstGeom>
          <a:noFill/>
        </p:spPr>
        <p:txBody>
          <a:bodyPr wrap="square" rtlCol="0">
            <a:spAutoFit/>
          </a:bodyPr>
          <a:lstStyle/>
          <a:p>
            <a:r>
              <a:rPr lang="en-US" sz="3000" b="1" dirty="0"/>
              <a:t>1-800-270-1898</a:t>
            </a:r>
          </a:p>
        </p:txBody>
      </p:sp>
      <p:sp>
        <p:nvSpPr>
          <p:cNvPr id="5" name="TextBox 4"/>
          <p:cNvSpPr txBox="1"/>
          <p:nvPr/>
        </p:nvSpPr>
        <p:spPr>
          <a:xfrm>
            <a:off x="4125812" y="1161366"/>
            <a:ext cx="4273684" cy="553998"/>
          </a:xfrm>
          <a:prstGeom prst="rect">
            <a:avLst/>
          </a:prstGeom>
          <a:noFill/>
        </p:spPr>
        <p:txBody>
          <a:bodyPr wrap="square" rtlCol="0">
            <a:spAutoFit/>
          </a:bodyPr>
          <a:lstStyle/>
          <a:p>
            <a:r>
              <a:rPr lang="en-US" sz="3000" b="1" dirty="0">
                <a:hlinkClick r:id="rId4"/>
              </a:rPr>
              <a:t>info@ruralhealthinfo.org</a:t>
            </a:r>
            <a:endParaRPr lang="en-US" sz="3000" b="1" dirty="0"/>
          </a:p>
        </p:txBody>
      </p:sp>
      <p:sp>
        <p:nvSpPr>
          <p:cNvPr id="6" name="Rectangle 5"/>
          <p:cNvSpPr/>
          <p:nvPr/>
        </p:nvSpPr>
        <p:spPr>
          <a:xfrm rot="20371350">
            <a:off x="912770" y="4881427"/>
            <a:ext cx="1853072" cy="1315745"/>
          </a:xfrm>
          <a:prstGeom prst="rect">
            <a:avLst/>
          </a:prstGeom>
          <a:noFill/>
        </p:spPr>
        <p:txBody>
          <a:bodyPr wrap="none" lIns="68580" tIns="34290" rIns="68580" bIns="34290">
            <a:spAutoFit/>
          </a:bodyPr>
          <a:lstStyle/>
          <a:p>
            <a:pPr algn="ctr"/>
            <a:r>
              <a:rPr lang="en-US" sz="4050" b="1" dirty="0">
                <a:ln w="9525">
                  <a:solidFill>
                    <a:schemeClr val="bg1"/>
                  </a:solidFill>
                  <a:prstDash val="solid"/>
                </a:ln>
                <a:effectLst>
                  <a:outerShdw blurRad="12700" dist="38100" dir="2700000" algn="tl" rotWithShape="0">
                    <a:schemeClr val="bg1">
                      <a:lumMod val="50000"/>
                    </a:schemeClr>
                  </a:outerShdw>
                </a:effectLst>
              </a:rPr>
              <a:t>FREE </a:t>
            </a:r>
          </a:p>
          <a:p>
            <a:pPr algn="ctr"/>
            <a:r>
              <a:rPr lang="en-US" sz="4050" b="1" dirty="0">
                <a:ln w="9525">
                  <a:solidFill>
                    <a:schemeClr val="bg1"/>
                  </a:solidFill>
                  <a:prstDash val="solid"/>
                </a:ln>
                <a:effectLst>
                  <a:outerShdw blurRad="12700" dist="38100" dir="2700000" algn="tl" rotWithShape="0">
                    <a:schemeClr val="bg1">
                      <a:lumMod val="50000"/>
                    </a:schemeClr>
                  </a:outerShdw>
                </a:effectLst>
              </a:rPr>
              <a:t>Service!</a:t>
            </a:r>
          </a:p>
        </p:txBody>
      </p:sp>
      <p:sp>
        <p:nvSpPr>
          <p:cNvPr id="7" name="TextBox 6"/>
          <p:cNvSpPr txBox="1"/>
          <p:nvPr/>
        </p:nvSpPr>
        <p:spPr>
          <a:xfrm>
            <a:off x="252663" y="2364222"/>
            <a:ext cx="3173289" cy="1384995"/>
          </a:xfrm>
          <a:prstGeom prst="rect">
            <a:avLst/>
          </a:prstGeom>
          <a:noFill/>
        </p:spPr>
        <p:txBody>
          <a:bodyPr wrap="square" rtlCol="0">
            <a:spAutoFit/>
          </a:bodyPr>
          <a:lstStyle/>
          <a:p>
            <a:pPr algn="ctr"/>
            <a:r>
              <a:rPr lang="en-US" sz="2100" i="1" dirty="0">
                <a:solidFill>
                  <a:srgbClr val="C00000"/>
                </a:solidFill>
              </a:rPr>
              <a:t>Tailored Searches of Funding Sources for Your Project</a:t>
            </a:r>
          </a:p>
          <a:p>
            <a:pPr algn="ctr"/>
            <a:endParaRPr lang="en-US" sz="2100" i="1" dirty="0">
              <a:solidFill>
                <a:srgbClr val="C00000"/>
              </a:solidFill>
            </a:endParaRPr>
          </a:p>
          <a:p>
            <a:pPr algn="ctr"/>
            <a:r>
              <a:rPr lang="en-US" sz="2100" i="1" dirty="0">
                <a:solidFill>
                  <a:srgbClr val="C00000"/>
                </a:solidFill>
              </a:rPr>
              <a:t>Foundation Directory Search</a:t>
            </a:r>
          </a:p>
        </p:txBody>
      </p:sp>
      <p:pic>
        <p:nvPicPr>
          <p:cNvPr id="11" name="Picture 1" descr="rhihub-logo-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141" y="195263"/>
            <a:ext cx="248245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bwMode="auto">
          <a:xfrm>
            <a:off x="1353610" y="-85725"/>
            <a:ext cx="623181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t>Foundation Directory Online</a:t>
            </a:r>
          </a:p>
        </p:txBody>
      </p:sp>
      <p:pic>
        <p:nvPicPr>
          <p:cNvPr id="3" name="Picture 2"/>
          <p:cNvPicPr>
            <a:picLocks noChangeAspect="1"/>
          </p:cNvPicPr>
          <p:nvPr/>
        </p:nvPicPr>
        <p:blipFill rotWithShape="1">
          <a:blip r:embed="rId3"/>
          <a:srcRect l="4447" r="7073"/>
          <a:stretch/>
        </p:blipFill>
        <p:spPr>
          <a:xfrm>
            <a:off x="1353610" y="613782"/>
            <a:ext cx="6436780" cy="5149424"/>
          </a:xfrm>
          <a:prstGeom prst="rect">
            <a:avLst/>
          </a:prstGeom>
        </p:spPr>
      </p:pic>
      <p:sp>
        <p:nvSpPr>
          <p:cNvPr id="5" name="Rectangle 4"/>
          <p:cNvSpPr/>
          <p:nvPr/>
        </p:nvSpPr>
        <p:spPr>
          <a:xfrm>
            <a:off x="2176382" y="6146155"/>
            <a:ext cx="4972103" cy="461665"/>
          </a:xfrm>
          <a:prstGeom prst="rect">
            <a:avLst/>
          </a:prstGeom>
        </p:spPr>
        <p:txBody>
          <a:bodyPr wrap="square">
            <a:spAutoFit/>
          </a:bodyPr>
          <a:lstStyle/>
          <a:p>
            <a:r>
              <a:rPr lang="en-US" dirty="0">
                <a:hlinkClick r:id="rId4"/>
              </a:rPr>
              <a:t>https://fconline.foundationcenter.org/</a:t>
            </a:r>
            <a:endParaRPr lang="en-US" b="1" dirty="0"/>
          </a:p>
        </p:txBody>
      </p:sp>
    </p:spTree>
    <p:extLst>
      <p:ext uri="{BB962C8B-B14F-4D97-AF65-F5344CB8AC3E}">
        <p14:creationId xmlns:p14="http://schemas.microsoft.com/office/powerpoint/2010/main" val="213057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6202" y="869950"/>
            <a:ext cx="7517345" cy="762000"/>
          </a:xfrm>
        </p:spPr>
        <p:txBody>
          <a:bodyPr/>
          <a:lstStyle/>
          <a:p>
            <a:r>
              <a:rPr lang="en-US" b="1" dirty="0"/>
              <a:t>Creating a Planning Process</a:t>
            </a:r>
          </a:p>
        </p:txBody>
      </p:sp>
      <p:pic>
        <p:nvPicPr>
          <p:cNvPr id="6" name="Content Placeholder 5"/>
          <p:cNvPicPr>
            <a:picLocks noGrp="1" noChangeAspect="1"/>
          </p:cNvPicPr>
          <p:nvPr>
            <p:ph idx="1"/>
          </p:nvPr>
        </p:nvPicPr>
        <p:blipFill>
          <a:blip r:embed="rId2"/>
          <a:stretch>
            <a:fillRect/>
          </a:stretch>
        </p:blipFill>
        <p:spPr>
          <a:xfrm>
            <a:off x="1428751" y="1828800"/>
            <a:ext cx="6382096" cy="4263240"/>
          </a:xfrm>
          <a:prstGeom prst="rect">
            <a:avLst/>
          </a:prstGeom>
        </p:spPr>
      </p:pic>
    </p:spTree>
    <p:extLst>
      <p:ext uri="{BB962C8B-B14F-4D97-AF65-F5344CB8AC3E}">
        <p14:creationId xmlns:p14="http://schemas.microsoft.com/office/powerpoint/2010/main" val="359001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Content Placeholder 1"/>
          <p:cNvSpPr>
            <a:spLocks noGrp="1"/>
          </p:cNvSpPr>
          <p:nvPr>
            <p:ph sz="half" idx="1"/>
          </p:nvPr>
        </p:nvSpPr>
        <p:spPr bwMode="auto">
          <a:xfrm>
            <a:off x="438150" y="874304"/>
            <a:ext cx="8620125" cy="5474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b="1" dirty="0"/>
              <a:t>	</a:t>
            </a:r>
          </a:p>
          <a:p>
            <a:r>
              <a:rPr lang="en-US" sz="4000" b="1" dirty="0">
                <a:latin typeface="Adobe Garamond Pro"/>
              </a:rPr>
              <a:t>Step 1 - Define your project</a:t>
            </a:r>
          </a:p>
          <a:p>
            <a:endParaRPr lang="en-US" sz="1800" b="1" dirty="0">
              <a:latin typeface="Adobe Garamond Pro"/>
            </a:endParaRPr>
          </a:p>
          <a:p>
            <a:pPr marL="1257300" lvl="1" indent="-514350">
              <a:buFont typeface="Arial" panose="020B0604020202020204" pitchFamily="34" charset="0"/>
              <a:buChar char="•"/>
            </a:pPr>
            <a:r>
              <a:rPr lang="en-US" dirty="0"/>
              <a:t>Clarify the purpose of your project and write a mission statement</a:t>
            </a:r>
            <a:r>
              <a:rPr lang="en-US" dirty="0" smtClean="0"/>
              <a:t>.</a:t>
            </a:r>
          </a:p>
          <a:p>
            <a:pPr marL="1257300" lvl="1" indent="-514350">
              <a:buFont typeface="Arial" panose="020B0604020202020204" pitchFamily="34" charset="0"/>
              <a:buChar char="•"/>
            </a:pPr>
            <a:r>
              <a:rPr lang="en-US" dirty="0" smtClean="0"/>
              <a:t>Define </a:t>
            </a:r>
            <a:r>
              <a:rPr lang="en-US" dirty="0"/>
              <a:t>the scope of work to focus your funding search.</a:t>
            </a:r>
          </a:p>
          <a:p>
            <a:pPr marL="1257300" lvl="1" indent="-514350">
              <a:buFont typeface="Arial" panose="020B0604020202020204" pitchFamily="34" charset="0"/>
              <a:buChar char="•"/>
            </a:pPr>
            <a:r>
              <a:rPr lang="en-US" dirty="0"/>
              <a:t>Determine the broad project goals, then identify the specific objectives that define how you will focus the work to accomplish those goals. </a:t>
            </a:r>
          </a:p>
          <a:p>
            <a:pPr marL="1257300" lvl="1" indent="-514350">
              <a:buFont typeface="Arial" panose="020B0604020202020204" pitchFamily="34" charset="0"/>
              <a:buChar char="•"/>
            </a:pPr>
            <a:endParaRPr lang="en-US" sz="1800" dirty="0"/>
          </a:p>
          <a:p>
            <a:pPr marL="1257300" lvl="1" indent="-514350">
              <a:buFont typeface="Arial" panose="020B0604020202020204" pitchFamily="34" charset="0"/>
              <a:buChar char="•"/>
            </a:pPr>
            <a:endParaRPr lang="en-US" sz="1800" dirty="0"/>
          </a:p>
          <a:p>
            <a:pPr lvl="1" indent="0">
              <a:buNone/>
            </a:pPr>
            <a:endParaRPr lang="en-US" sz="1800" dirty="0"/>
          </a:p>
          <a:p>
            <a:r>
              <a:rPr lang="en-US" sz="1000" dirty="0"/>
              <a:t>Source: Corporation of Public Broadcasting - www.ncat.edu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19602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868363"/>
            <a:ext cx="8319911" cy="762000"/>
          </a:xfrm>
        </p:spPr>
        <p:txBody>
          <a:bodyPr/>
          <a:lstStyle/>
          <a:p>
            <a:pPr algn="ctr"/>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600" b="1" dirty="0"/>
              <a:t>The Grant Writing Process</a:t>
            </a:r>
          </a:p>
        </p:txBody>
      </p:sp>
      <p:sp>
        <p:nvSpPr>
          <p:cNvPr id="8" name="Rectangle 7"/>
          <p:cNvSpPr/>
          <p:nvPr/>
        </p:nvSpPr>
        <p:spPr>
          <a:xfrm>
            <a:off x="170823" y="1975845"/>
            <a:ext cx="8973177" cy="3539430"/>
          </a:xfrm>
          <a:prstGeom prst="rect">
            <a:avLst/>
          </a:prstGeom>
        </p:spPr>
        <p:txBody>
          <a:bodyPr wrap="square">
            <a:spAutoFit/>
          </a:bodyPr>
          <a:lstStyle/>
          <a:p>
            <a:endParaRPr lang="en-US" sz="3200" dirty="0"/>
          </a:p>
          <a:p>
            <a:endParaRPr lang="en-US" sz="3200" dirty="0"/>
          </a:p>
          <a:p>
            <a:r>
              <a:rPr lang="en-US" sz="3200" dirty="0"/>
              <a:t>Covers a broad scope of activities including planning and research, proposal development, and proposal </a:t>
            </a:r>
            <a:r>
              <a:rPr lang="en-US" sz="3200" dirty="0" smtClean="0"/>
              <a:t>follow-up.</a:t>
            </a:r>
          </a:p>
          <a:p>
            <a:endParaRPr lang="en-US" sz="3200" dirty="0"/>
          </a:p>
          <a:p>
            <a:r>
              <a:rPr lang="en-US" sz="3200" dirty="0" smtClean="0"/>
              <a:t>Grant writing is </a:t>
            </a:r>
            <a:r>
              <a:rPr lang="en-US" sz="3200" i="1" dirty="0" smtClean="0"/>
              <a:t>80%</a:t>
            </a:r>
            <a:r>
              <a:rPr lang="en-US" sz="3200" dirty="0" smtClean="0"/>
              <a:t> planning and only </a:t>
            </a:r>
            <a:r>
              <a:rPr lang="en-US" sz="3200" i="1" dirty="0" smtClean="0"/>
              <a:t>20%</a:t>
            </a:r>
            <a:r>
              <a:rPr lang="en-US" sz="3200" dirty="0" smtClean="0"/>
              <a:t> writing.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07389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598499"/>
            <a:ext cx="8319911" cy="762000"/>
          </a:xfrm>
        </p:spPr>
        <p:txBody>
          <a:bodyPr/>
          <a:lstStyle/>
          <a:p>
            <a:r>
              <a:rPr lang="en-US" b="1" dirty="0"/>
              <a:t>Step 1 </a:t>
            </a:r>
            <a:r>
              <a:rPr lang="en-US" sz="3000" b="1" dirty="0"/>
              <a:t>(</a:t>
            </a:r>
            <a:r>
              <a:rPr lang="en-US" sz="3000" b="1" dirty="0" err="1"/>
              <a:t>cont</a:t>
            </a:r>
            <a:r>
              <a:rPr lang="en-US" sz="3000" b="1" dirty="0"/>
              <a:t>)</a:t>
            </a:r>
            <a:br>
              <a:rPr lang="en-US" sz="3000" b="1" dirty="0"/>
            </a:br>
            <a:endParaRPr lang="en-US" sz="3000" dirty="0"/>
          </a:p>
        </p:txBody>
      </p:sp>
      <p:sp>
        <p:nvSpPr>
          <p:cNvPr id="3" name="Content Placeholder 2"/>
          <p:cNvSpPr>
            <a:spLocks noGrp="1"/>
          </p:cNvSpPr>
          <p:nvPr>
            <p:ph idx="1"/>
          </p:nvPr>
        </p:nvSpPr>
        <p:spPr>
          <a:xfrm>
            <a:off x="109714" y="2191755"/>
            <a:ext cx="8319911" cy="4268024"/>
          </a:xfrm>
        </p:spPr>
        <p:txBody>
          <a:bodyPr/>
          <a:lstStyle/>
          <a:p>
            <a:pPr marL="1200150" lvl="1" indent="-457200">
              <a:buFont typeface="Arial" panose="020B0604020202020204" pitchFamily="34" charset="0"/>
              <a:buChar char="•"/>
            </a:pPr>
            <a:r>
              <a:rPr lang="en-US" sz="2400" dirty="0"/>
              <a:t>Decide who will benefit. </a:t>
            </a:r>
          </a:p>
          <a:p>
            <a:pPr marL="1200150" lvl="1" indent="-457200">
              <a:buFont typeface="Arial" panose="020B0604020202020204" pitchFamily="34" charset="0"/>
              <a:buChar char="•"/>
            </a:pPr>
            <a:r>
              <a:rPr lang="en-US" sz="2400" dirty="0"/>
              <a:t>Draft expected project outcomes in measurable terms. </a:t>
            </a:r>
          </a:p>
          <a:p>
            <a:pPr marL="1200150" lvl="1" indent="-457200">
              <a:buFont typeface="Arial" panose="020B0604020202020204" pitchFamily="34" charset="0"/>
              <a:buChar char="•"/>
            </a:pPr>
            <a:r>
              <a:rPr lang="en-US" sz="2400" dirty="0"/>
              <a:t>Create a timeline that includes the planning phase, the period of searching for funds, proposal writing, and the intended project start date.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73203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5869" y="1727200"/>
            <a:ext cx="8319911" cy="762000"/>
          </a:xfrm>
        </p:spPr>
        <p:txBody>
          <a:bodyPr/>
          <a:lstStyle/>
          <a:p>
            <a:r>
              <a:rPr lang="en-US" b="1" dirty="0"/>
              <a:t>Step 2 - Identify the right funding sources</a:t>
            </a:r>
            <a:r>
              <a:rPr lang="en-US" dirty="0"/>
              <a:t/>
            </a:r>
            <a:br>
              <a:rPr lang="en-US" dirty="0"/>
            </a:br>
            <a:endParaRPr lang="en-US" dirty="0"/>
          </a:p>
        </p:txBody>
      </p:sp>
      <p:sp>
        <p:nvSpPr>
          <p:cNvPr id="3" name="Content Placeholder 2"/>
          <p:cNvSpPr>
            <a:spLocks noGrp="1"/>
          </p:cNvSpPr>
          <p:nvPr>
            <p:ph idx="1"/>
          </p:nvPr>
        </p:nvSpPr>
        <p:spPr>
          <a:xfrm>
            <a:off x="366888" y="2492375"/>
            <a:ext cx="8319911" cy="4268024"/>
          </a:xfrm>
        </p:spPr>
        <p:txBody>
          <a:bodyPr/>
          <a:lstStyle/>
          <a:p>
            <a:pPr marL="1200150" lvl="1" indent="-457200">
              <a:buFont typeface="Arial" panose="020B0604020202020204" pitchFamily="34" charset="0"/>
              <a:buChar char="•"/>
            </a:pPr>
            <a:r>
              <a:rPr lang="en-US" sz="2400" dirty="0"/>
              <a:t>Do not limit your funding search to one source.</a:t>
            </a:r>
          </a:p>
          <a:p>
            <a:pPr marL="1200150" lvl="1" indent="-457200">
              <a:buFont typeface="Arial" panose="020B0604020202020204" pitchFamily="34" charset="0"/>
              <a:buChar char="•"/>
            </a:pPr>
            <a:r>
              <a:rPr lang="en-US" sz="2400" dirty="0"/>
              <a:t>Look for a match between your project and the grants you seek by looking for consistency between the purpose and goals of your project and the funder</a:t>
            </a:r>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400" dirty="0"/>
          </a:p>
          <a:p>
            <a:r>
              <a:rPr lang="en-US" sz="1000" dirty="0"/>
              <a:t>Source: Corporation of Public Broadcasting - www.ncat.edu</a:t>
            </a:r>
          </a:p>
          <a:p>
            <a:pPr lvl="1" indent="0">
              <a:buNone/>
            </a:pPr>
            <a:endParaRPr lang="en-US" sz="2400" dirty="0"/>
          </a:p>
          <a:p>
            <a:pPr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52345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68782"/>
            <a:ext cx="8915400" cy="762000"/>
          </a:xfrm>
        </p:spPr>
        <p:txBody>
          <a:bodyPr/>
          <a:lstStyle/>
          <a:p>
            <a:pPr lvl="1" algn="l"/>
            <a:r>
              <a:rPr lang="en-US" sz="3500" b="1" dirty="0">
                <a:latin typeface="Adobe Garamond Pro"/>
              </a:rPr>
              <a:t>Step 3 - Make direct contact with funders who support projects like yours</a:t>
            </a:r>
            <a:r>
              <a:rPr lang="en-US" b="1" dirty="0"/>
              <a:t/>
            </a:r>
            <a:br>
              <a:rPr lang="en-US" b="1" dirty="0"/>
            </a:br>
            <a:endParaRPr lang="en-US" b="1" dirty="0"/>
          </a:p>
        </p:txBody>
      </p:sp>
      <p:sp>
        <p:nvSpPr>
          <p:cNvPr id="3" name="Content Placeholder 2"/>
          <p:cNvSpPr>
            <a:spLocks noGrp="1"/>
          </p:cNvSpPr>
          <p:nvPr>
            <p:ph idx="1"/>
          </p:nvPr>
        </p:nvSpPr>
        <p:spPr>
          <a:xfrm>
            <a:off x="281164" y="2726032"/>
            <a:ext cx="8319911" cy="4268024"/>
          </a:xfrm>
        </p:spPr>
        <p:txBody>
          <a:bodyPr/>
          <a:lstStyle/>
          <a:p>
            <a:pPr marL="857250" lvl="2" indent="-457200"/>
            <a:r>
              <a:rPr lang="en-US" dirty="0"/>
              <a:t>Think of the funder as a resource. </a:t>
            </a:r>
          </a:p>
          <a:p>
            <a:pPr marL="857250" lvl="2" indent="-457200"/>
            <a:r>
              <a:rPr lang="en-US" dirty="0"/>
              <a:t>Identify a project officer who will address your questions.</a:t>
            </a:r>
          </a:p>
          <a:p>
            <a:pPr marL="857250" lvl="2" indent="-457200"/>
            <a:r>
              <a:rPr lang="en-US" dirty="0"/>
              <a:t>Ask for technical assistance, including a review of proposal drafts. Some funders offer technical assistance, others do not.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5" name="Rectangle 4"/>
          <p:cNvSpPr/>
          <p:nvPr/>
        </p:nvSpPr>
        <p:spPr>
          <a:xfrm>
            <a:off x="252588" y="6091565"/>
            <a:ext cx="4967111" cy="246221"/>
          </a:xfrm>
          <a:prstGeom prst="rect">
            <a:avLst/>
          </a:prstGeom>
        </p:spPr>
        <p:txBody>
          <a:bodyPr wrap="square">
            <a:spAutoFit/>
          </a:bodyPr>
          <a:lstStyle/>
          <a:p>
            <a:pPr lvl="1" indent="0">
              <a:buNone/>
            </a:pPr>
            <a:r>
              <a:rPr lang="en-US" sz="1000" dirty="0"/>
              <a:t>Source: Corporation of Public Broadcasting - www.ncat.edu</a:t>
            </a:r>
          </a:p>
        </p:txBody>
      </p:sp>
    </p:spTree>
    <p:extLst>
      <p:ext uri="{BB962C8B-B14F-4D97-AF65-F5344CB8AC3E}">
        <p14:creationId xmlns:p14="http://schemas.microsoft.com/office/powerpoint/2010/main" val="376996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0644" y="1304233"/>
            <a:ext cx="8319911" cy="762000"/>
          </a:xfrm>
        </p:spPr>
        <p:txBody>
          <a:bodyPr/>
          <a:lstStyle/>
          <a:p>
            <a:r>
              <a:rPr lang="en-US" sz="3500" b="1" dirty="0"/>
              <a:t>Step 4 - Acquire proposal guidelines</a:t>
            </a:r>
            <a:r>
              <a:rPr lang="en-US" b="1" dirty="0"/>
              <a:t/>
            </a:r>
            <a:br>
              <a:rPr lang="en-US" b="1" dirty="0"/>
            </a:br>
            <a:endParaRPr lang="en-US" b="1" dirty="0"/>
          </a:p>
        </p:txBody>
      </p:sp>
      <p:sp>
        <p:nvSpPr>
          <p:cNvPr id="3" name="Content Placeholder 2"/>
          <p:cNvSpPr>
            <a:spLocks noGrp="1"/>
          </p:cNvSpPr>
          <p:nvPr>
            <p:ph idx="1"/>
          </p:nvPr>
        </p:nvSpPr>
        <p:spPr>
          <a:xfrm>
            <a:off x="366889" y="1831506"/>
            <a:ext cx="8319911" cy="4268024"/>
          </a:xfrm>
        </p:spPr>
        <p:txBody>
          <a:bodyPr numCol="1"/>
          <a:lstStyle/>
          <a:p>
            <a:pPr lvl="1" indent="0">
              <a:buNone/>
            </a:pPr>
            <a:r>
              <a:rPr lang="en-US" dirty="0"/>
              <a:t>Guidelines tell you about: </a:t>
            </a:r>
          </a:p>
          <a:p>
            <a:pPr marL="1600200" lvl="2" indent="-457200">
              <a:buFont typeface="Arial" panose="020B0604020202020204" pitchFamily="34" charset="0"/>
              <a:buChar char="•"/>
            </a:pPr>
            <a:r>
              <a:rPr lang="en-US" dirty="0"/>
              <a:t>submission deadlines </a:t>
            </a:r>
          </a:p>
          <a:p>
            <a:pPr marL="1600200" lvl="2" indent="-457200">
              <a:buFont typeface="Arial" panose="020B0604020202020204" pitchFamily="34" charset="0"/>
              <a:buChar char="•"/>
            </a:pPr>
            <a:r>
              <a:rPr lang="en-US" dirty="0"/>
              <a:t>eligibility </a:t>
            </a:r>
          </a:p>
          <a:p>
            <a:pPr marL="1600200" lvl="2" indent="-457200">
              <a:buFont typeface="Arial" panose="020B0604020202020204" pitchFamily="34" charset="0"/>
              <a:buChar char="•"/>
            </a:pPr>
            <a:r>
              <a:rPr lang="en-US" dirty="0"/>
              <a:t>proposal format</a:t>
            </a:r>
          </a:p>
          <a:p>
            <a:pPr marL="1600200" lvl="2" indent="-457200">
              <a:buFont typeface="Arial" panose="020B0604020202020204" pitchFamily="34" charset="0"/>
              <a:buChar char="•"/>
            </a:pPr>
            <a:r>
              <a:rPr lang="en-US" dirty="0"/>
              <a:t>review timetable </a:t>
            </a:r>
          </a:p>
          <a:p>
            <a:pPr marL="1600200" lvl="2" indent="-457200">
              <a:buFont typeface="Arial" panose="020B0604020202020204" pitchFamily="34" charset="0"/>
              <a:buChar char="•"/>
            </a:pPr>
            <a:r>
              <a:rPr lang="en-US" dirty="0"/>
              <a:t>budgets </a:t>
            </a:r>
          </a:p>
          <a:p>
            <a:pPr marL="1600200" lvl="2" indent="-457200">
              <a:buFont typeface="Arial" panose="020B0604020202020204" pitchFamily="34" charset="0"/>
              <a:buChar char="•"/>
            </a:pPr>
            <a:r>
              <a:rPr lang="en-US" dirty="0"/>
              <a:t>funding goals and priorities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81300" cy="1009673"/>
          </a:xfrm>
          <a:prstGeom prst="rect">
            <a:avLst/>
          </a:prstGeom>
        </p:spPr>
      </p:pic>
      <p:sp>
        <p:nvSpPr>
          <p:cNvPr id="5" name="Rectangle 4"/>
          <p:cNvSpPr/>
          <p:nvPr/>
        </p:nvSpPr>
        <p:spPr>
          <a:xfrm>
            <a:off x="223838" y="6319026"/>
            <a:ext cx="5114925" cy="246221"/>
          </a:xfrm>
          <a:prstGeom prst="rect">
            <a:avLst/>
          </a:prstGeom>
        </p:spPr>
        <p:txBody>
          <a:bodyPr wrap="square">
            <a:spAutoFit/>
          </a:bodyPr>
          <a:lstStyle/>
          <a:p>
            <a:pPr lvl="1" indent="0">
              <a:buNone/>
            </a:pPr>
            <a:r>
              <a:rPr lang="en-US" sz="1000" dirty="0"/>
              <a:t>Source: Corporation of Public Broadcasting - www.ncat.edu</a:t>
            </a:r>
          </a:p>
        </p:txBody>
      </p:sp>
    </p:spTree>
    <p:extLst>
      <p:ext uri="{BB962C8B-B14F-4D97-AF65-F5344CB8AC3E}">
        <p14:creationId xmlns:p14="http://schemas.microsoft.com/office/powerpoint/2010/main" val="305178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216025"/>
            <a:ext cx="8319911" cy="762000"/>
          </a:xfrm>
        </p:spPr>
        <p:txBody>
          <a:bodyPr/>
          <a:lstStyle/>
          <a:p>
            <a:r>
              <a:rPr lang="en-US" b="1" dirty="0"/>
              <a:t>Step 4 </a:t>
            </a:r>
            <a:r>
              <a:rPr lang="en-US" sz="2800" b="1" dirty="0"/>
              <a:t>(</a:t>
            </a:r>
            <a:r>
              <a:rPr lang="en-US" sz="2800" b="1" dirty="0" err="1"/>
              <a:t>cont</a:t>
            </a:r>
            <a:r>
              <a:rPr lang="en-US" sz="2800" b="1" dirty="0"/>
              <a:t>)</a:t>
            </a:r>
            <a:endParaRPr lang="en-US" sz="2800" dirty="0"/>
          </a:p>
        </p:txBody>
      </p:sp>
      <p:sp>
        <p:nvSpPr>
          <p:cNvPr id="3" name="Content Placeholder 2"/>
          <p:cNvSpPr>
            <a:spLocks noGrp="1"/>
          </p:cNvSpPr>
          <p:nvPr>
            <p:ph idx="1"/>
          </p:nvPr>
        </p:nvSpPr>
        <p:spPr>
          <a:xfrm>
            <a:off x="366889" y="2117256"/>
            <a:ext cx="8319911" cy="4268024"/>
          </a:xfrm>
        </p:spPr>
        <p:txBody>
          <a:bodyPr/>
          <a:lstStyle/>
          <a:p>
            <a:pPr marL="1600200" lvl="2" indent="-457200">
              <a:buFont typeface="Arial" panose="020B0604020202020204" pitchFamily="34" charset="0"/>
              <a:buChar char="•"/>
            </a:pPr>
            <a:r>
              <a:rPr lang="en-US" dirty="0"/>
              <a:t>award levels</a:t>
            </a:r>
          </a:p>
          <a:p>
            <a:pPr marL="1600200" lvl="2" indent="-457200">
              <a:buFont typeface="Arial" panose="020B0604020202020204" pitchFamily="34" charset="0"/>
              <a:buChar char="•"/>
            </a:pPr>
            <a:r>
              <a:rPr lang="en-US" dirty="0"/>
              <a:t>evaluation process and criteria</a:t>
            </a:r>
          </a:p>
          <a:p>
            <a:pPr marL="1600200" lvl="2" indent="-457200">
              <a:buFont typeface="Arial" panose="020B0604020202020204" pitchFamily="34" charset="0"/>
              <a:buChar char="•"/>
            </a:pPr>
            <a:r>
              <a:rPr lang="en-US" dirty="0"/>
              <a:t>whom to contact</a:t>
            </a:r>
          </a:p>
          <a:p>
            <a:pPr marL="1600200" lvl="2" indent="-457200">
              <a:buFont typeface="Arial" panose="020B0604020202020204" pitchFamily="34" charset="0"/>
              <a:buChar char="•"/>
            </a:pPr>
            <a:r>
              <a:rPr lang="en-US" dirty="0"/>
              <a:t>other submission requirements</a:t>
            </a:r>
          </a:p>
          <a:p>
            <a:pPr marL="1200150" lvl="1" indent="-457200">
              <a:buFont typeface="Arial" panose="020B0604020202020204" pitchFamily="34" charset="0"/>
              <a:buChar char="•"/>
            </a:pPr>
            <a:r>
              <a:rPr lang="en-US" sz="2600" dirty="0"/>
              <a:t> </a:t>
            </a:r>
            <a:r>
              <a:rPr lang="en-US" sz="2400" dirty="0"/>
              <a:t>Additionally: Read the guidelines carefully, </a:t>
            </a:r>
            <a:r>
              <a:rPr lang="en-US" sz="2400" u="sng" dirty="0"/>
              <a:t>then read them again</a:t>
            </a:r>
            <a:r>
              <a:rPr lang="en-US" sz="2400" dirty="0"/>
              <a:t>. </a:t>
            </a:r>
          </a:p>
          <a:p>
            <a:pPr marL="1200150" lvl="1" indent="-457200">
              <a:buFont typeface="Arial" panose="020B0604020202020204" pitchFamily="34" charset="0"/>
              <a:buChar char="•"/>
            </a:pPr>
            <a:r>
              <a:rPr lang="en-US" sz="2400" dirty="0"/>
              <a:t>Ask the funder to clarify your questions.</a:t>
            </a:r>
          </a:p>
          <a:p>
            <a:pPr marL="0" lvl="1" indent="0">
              <a:buNone/>
            </a:pPr>
            <a:endParaRPr lang="en-US" sz="1400" dirty="0"/>
          </a:p>
          <a:p>
            <a:pPr marL="0" lvl="1" indent="0">
              <a:buNone/>
            </a:pPr>
            <a:endParaRPr lang="en-US" sz="1400" dirty="0"/>
          </a:p>
          <a:p>
            <a:pPr marL="0" lvl="1" indent="0">
              <a:buNone/>
            </a:pPr>
            <a:endParaRPr lang="en-US" sz="1400" dirty="0"/>
          </a:p>
          <a:p>
            <a:pPr marL="0" lvl="1" indent="0">
              <a:buNone/>
            </a:pPr>
            <a:endParaRPr lang="en-US" sz="1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781300" cy="1009673"/>
          </a:xfrm>
          <a:prstGeom prst="rect">
            <a:avLst/>
          </a:prstGeom>
        </p:spPr>
      </p:pic>
    </p:spTree>
    <p:extLst>
      <p:ext uri="{BB962C8B-B14F-4D97-AF65-F5344CB8AC3E}">
        <p14:creationId xmlns:p14="http://schemas.microsoft.com/office/powerpoint/2010/main" val="206382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8" y="1480730"/>
            <a:ext cx="8653287" cy="762000"/>
          </a:xfrm>
        </p:spPr>
        <p:txBody>
          <a:bodyPr/>
          <a:lstStyle/>
          <a:p>
            <a:r>
              <a:rPr lang="en-US" sz="3500" b="1" dirty="0"/>
              <a:t>Step 5 - Know the submission deadline </a:t>
            </a:r>
            <a:r>
              <a:rPr lang="en-US" b="1" dirty="0"/>
              <a:t/>
            </a:r>
            <a:br>
              <a:rPr lang="en-US" b="1" dirty="0"/>
            </a:br>
            <a:endParaRPr lang="en-US" dirty="0"/>
          </a:p>
        </p:txBody>
      </p:sp>
      <p:sp>
        <p:nvSpPr>
          <p:cNvPr id="3" name="Content Placeholder 2"/>
          <p:cNvSpPr>
            <a:spLocks noGrp="1"/>
          </p:cNvSpPr>
          <p:nvPr>
            <p:ph idx="1"/>
          </p:nvPr>
        </p:nvSpPr>
        <p:spPr>
          <a:xfrm>
            <a:off x="366889" y="2050581"/>
            <a:ext cx="8319911" cy="4268024"/>
          </a:xfrm>
        </p:spPr>
        <p:txBody>
          <a:bodyPr/>
          <a:lstStyle/>
          <a:p>
            <a:pPr marL="1200150" lvl="1" indent="-457200">
              <a:buFont typeface="Arial" panose="020B0604020202020204" pitchFamily="34" charset="0"/>
              <a:buChar char="•"/>
            </a:pPr>
            <a:r>
              <a:rPr lang="en-US" sz="2400" dirty="0"/>
              <a:t>Plan to submit your proposal on or preferably before the deadline. </a:t>
            </a:r>
          </a:p>
          <a:p>
            <a:pPr marL="1200150" lvl="1" indent="-457200">
              <a:buFont typeface="Arial" panose="020B0604020202020204" pitchFamily="34" charset="0"/>
              <a:buChar char="•"/>
            </a:pPr>
            <a:r>
              <a:rPr lang="en-US" sz="2400" dirty="0"/>
              <a:t>Be realistic about whether you have time to prepare a competitive proposal that meets the deadline. </a:t>
            </a:r>
          </a:p>
          <a:p>
            <a:pPr marL="1200150" lvl="1" indent="-457200">
              <a:buFont typeface="Arial" panose="020B0604020202020204" pitchFamily="34" charset="0"/>
              <a:buChar char="•"/>
            </a:pPr>
            <a:r>
              <a:rPr lang="en-US" sz="2400" dirty="0"/>
              <a:t>Know the funder's policies on late submissions, exceptions, and mail delays. </a:t>
            </a:r>
          </a:p>
          <a:p>
            <a:pPr marL="1200150" lvl="1" indent="-457200">
              <a:buFont typeface="Arial" panose="020B0604020202020204" pitchFamily="34" charset="0"/>
              <a:buChar char="•"/>
            </a:pPr>
            <a:r>
              <a:rPr lang="en-US" sz="2400" dirty="0"/>
              <a:t>Find out how the funder will notify you about the receipt and status of your proposal.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5" name="Rectangle 4"/>
          <p:cNvSpPr/>
          <p:nvPr/>
        </p:nvSpPr>
        <p:spPr>
          <a:xfrm>
            <a:off x="-142876" y="6318605"/>
            <a:ext cx="5305425" cy="246221"/>
          </a:xfrm>
          <a:prstGeom prst="rect">
            <a:avLst/>
          </a:prstGeom>
        </p:spPr>
        <p:txBody>
          <a:bodyPr wrap="square">
            <a:spAutoFit/>
          </a:bodyPr>
          <a:lstStyle/>
          <a:p>
            <a:pPr lvl="1" indent="0">
              <a:buNone/>
            </a:pPr>
            <a:r>
              <a:rPr lang="en-US" sz="1000" dirty="0"/>
              <a:t>Source: Corporation of Public Broadcasting - www.ncat.edu</a:t>
            </a:r>
          </a:p>
        </p:txBody>
      </p:sp>
    </p:spTree>
    <p:extLst>
      <p:ext uri="{BB962C8B-B14F-4D97-AF65-F5344CB8AC3E}">
        <p14:creationId xmlns:p14="http://schemas.microsoft.com/office/powerpoint/2010/main" val="240149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177456"/>
            <a:ext cx="7862711" cy="762000"/>
          </a:xfrm>
        </p:spPr>
        <p:txBody>
          <a:bodyPr/>
          <a:lstStyle/>
          <a:p>
            <a:r>
              <a:rPr lang="en-US" sz="3500" b="1" dirty="0"/>
              <a:t>Step 6 - Determine personnel needs</a:t>
            </a:r>
          </a:p>
        </p:txBody>
      </p:sp>
      <p:sp>
        <p:nvSpPr>
          <p:cNvPr id="3" name="Content Placeholder 2"/>
          <p:cNvSpPr>
            <a:spLocks noGrp="1"/>
          </p:cNvSpPr>
          <p:nvPr>
            <p:ph idx="1"/>
          </p:nvPr>
        </p:nvSpPr>
        <p:spPr>
          <a:xfrm>
            <a:off x="366889" y="1960501"/>
            <a:ext cx="8319911" cy="4268024"/>
          </a:xfrm>
        </p:spPr>
        <p:txBody>
          <a:bodyPr/>
          <a:lstStyle/>
          <a:p>
            <a:pPr marL="1200150" lvl="1" indent="-457200">
              <a:buFont typeface="Arial" panose="020B0604020202020204" pitchFamily="34" charset="0"/>
              <a:buChar char="•"/>
            </a:pPr>
            <a:r>
              <a:rPr lang="en-US" sz="2400" dirty="0"/>
              <a:t>Identify required personnel both by function and, if possible, by name. </a:t>
            </a:r>
          </a:p>
          <a:p>
            <a:pPr marL="1200150" lvl="1" indent="-457200">
              <a:buFont typeface="Arial" panose="020B0604020202020204" pitchFamily="34" charset="0"/>
              <a:buChar char="•"/>
            </a:pPr>
            <a:r>
              <a:rPr lang="en-US" sz="2400" dirty="0"/>
              <a:t>Contact project consultants, trainers, and other auxiliary personnel to seek availability, acquire permission to include them in the project, and negotiate compensation.</a:t>
            </a:r>
          </a:p>
          <a:p>
            <a:pPr marL="1200150" lvl="1" indent="-457200">
              <a:buFont typeface="Arial" panose="020B0604020202020204" pitchFamily="34" charset="0"/>
              <a:buChar char="•"/>
            </a:pPr>
            <a:r>
              <a:rPr lang="en-US" sz="2400" dirty="0"/>
              <a:t>Personnel compensation is important budget information.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5" name="Rectangle 4"/>
          <p:cNvSpPr/>
          <p:nvPr/>
        </p:nvSpPr>
        <p:spPr>
          <a:xfrm>
            <a:off x="-114301" y="6247575"/>
            <a:ext cx="5705475" cy="246221"/>
          </a:xfrm>
          <a:prstGeom prst="rect">
            <a:avLst/>
          </a:prstGeom>
        </p:spPr>
        <p:txBody>
          <a:bodyPr wrap="square">
            <a:spAutoFit/>
          </a:bodyPr>
          <a:lstStyle/>
          <a:p>
            <a:pPr lvl="1" indent="0">
              <a:buNone/>
            </a:pPr>
            <a:r>
              <a:rPr lang="en-US" sz="1000" dirty="0"/>
              <a:t>Source: Corporation of Public Broadcasting - www.ncat.edu</a:t>
            </a:r>
          </a:p>
        </p:txBody>
      </p:sp>
    </p:spTree>
    <p:extLst>
      <p:ext uri="{BB962C8B-B14F-4D97-AF65-F5344CB8AC3E}">
        <p14:creationId xmlns:p14="http://schemas.microsoft.com/office/powerpoint/2010/main" val="35351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8" y="1697332"/>
            <a:ext cx="8319911" cy="762000"/>
          </a:xfrm>
        </p:spPr>
        <p:txBody>
          <a:bodyPr/>
          <a:lstStyle/>
          <a:p>
            <a:r>
              <a:rPr lang="en-US" b="1" dirty="0"/>
              <a:t>Step 7 - Update your timeline</a:t>
            </a:r>
            <a:br>
              <a:rPr lang="en-US" b="1" dirty="0"/>
            </a:br>
            <a:endParaRPr lang="en-US" dirty="0"/>
          </a:p>
        </p:txBody>
      </p:sp>
      <p:sp>
        <p:nvSpPr>
          <p:cNvPr id="3" name="Content Placeholder 2"/>
          <p:cNvSpPr>
            <a:spLocks noGrp="1"/>
          </p:cNvSpPr>
          <p:nvPr>
            <p:ph idx="1"/>
          </p:nvPr>
        </p:nvSpPr>
        <p:spPr>
          <a:xfrm>
            <a:off x="366888" y="2078332"/>
            <a:ext cx="8319911" cy="4268024"/>
          </a:xfrm>
        </p:spPr>
        <p:txBody>
          <a:bodyPr/>
          <a:lstStyle/>
          <a:p>
            <a:pPr marL="1200150" lvl="1" indent="-457200">
              <a:buFont typeface="Arial" panose="020B0604020202020204" pitchFamily="34" charset="0"/>
              <a:buChar char="•"/>
            </a:pPr>
            <a:r>
              <a:rPr lang="en-US" sz="2400" dirty="0"/>
              <a:t>Factor into your schedule time to write multiple drafts, gather relevant and permissible materials, and prepare an impartial critique of your proposal for clarity, substance, and form.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5" name="Rectangle 4"/>
          <p:cNvSpPr/>
          <p:nvPr/>
        </p:nvSpPr>
        <p:spPr>
          <a:xfrm>
            <a:off x="-314325" y="6325848"/>
            <a:ext cx="5410200" cy="246221"/>
          </a:xfrm>
          <a:prstGeom prst="rect">
            <a:avLst/>
          </a:prstGeom>
        </p:spPr>
        <p:txBody>
          <a:bodyPr wrap="square">
            <a:spAutoFit/>
          </a:bodyPr>
          <a:lstStyle/>
          <a:p>
            <a:pPr lvl="1" indent="0">
              <a:buNone/>
            </a:pPr>
            <a:r>
              <a:rPr lang="en-US" sz="1000" dirty="0"/>
              <a:t>Source: Corporation of Public Broadcasting - www.ncat.edu</a:t>
            </a:r>
          </a:p>
        </p:txBody>
      </p:sp>
    </p:spTree>
    <p:extLst>
      <p:ext uri="{BB962C8B-B14F-4D97-AF65-F5344CB8AC3E}">
        <p14:creationId xmlns:p14="http://schemas.microsoft.com/office/powerpoint/2010/main" val="191797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133716"/>
            <a:ext cx="8615746" cy="762000"/>
          </a:xfrm>
        </p:spPr>
        <p:txBody>
          <a:bodyPr/>
          <a:lstStyle/>
          <a:p>
            <a:r>
              <a:rPr lang="en-US" dirty="0"/>
              <a:t>Planning Raises Essential Questions</a:t>
            </a:r>
          </a:p>
        </p:txBody>
      </p:sp>
      <p:sp>
        <p:nvSpPr>
          <p:cNvPr id="3" name="Content Placeholder 2"/>
          <p:cNvSpPr>
            <a:spLocks noGrp="1"/>
          </p:cNvSpPr>
          <p:nvPr>
            <p:ph idx="1"/>
          </p:nvPr>
        </p:nvSpPr>
        <p:spPr>
          <a:xfrm>
            <a:off x="233539" y="1895716"/>
            <a:ext cx="8319911" cy="5114684"/>
          </a:xfrm>
        </p:spPr>
        <p:txBody>
          <a:bodyPr/>
          <a:lstStyle/>
          <a:p>
            <a:pPr marL="457200" indent="-457200">
              <a:buFont typeface="Arial" panose="020B0604020202020204" pitchFamily="34" charset="0"/>
              <a:buChar char="•"/>
            </a:pPr>
            <a:r>
              <a:rPr lang="en-US" sz="2800" dirty="0"/>
              <a:t>What is the problem?</a:t>
            </a:r>
          </a:p>
          <a:p>
            <a:pPr marL="457200" indent="-457200">
              <a:buFont typeface="Arial" panose="020B0604020202020204" pitchFamily="34" charset="0"/>
              <a:buChar char="•"/>
            </a:pPr>
            <a:r>
              <a:rPr lang="en-US" sz="2800" dirty="0"/>
              <a:t>What do we want to do about it?</a:t>
            </a:r>
          </a:p>
          <a:p>
            <a:pPr marL="457200" indent="-457200">
              <a:buFont typeface="Arial" panose="020B0604020202020204" pitchFamily="34" charset="0"/>
              <a:buChar char="•"/>
            </a:pPr>
            <a:r>
              <a:rPr lang="en-US" sz="2800" dirty="0"/>
              <a:t>How do we want to do it?</a:t>
            </a:r>
          </a:p>
          <a:p>
            <a:pPr marL="457200" indent="-457200">
              <a:buFont typeface="Arial" panose="020B0604020202020204" pitchFamily="34" charset="0"/>
              <a:buChar char="•"/>
            </a:pPr>
            <a:r>
              <a:rPr lang="en-US" sz="2800" dirty="0"/>
              <a:t>Who is going to do it?</a:t>
            </a:r>
          </a:p>
          <a:p>
            <a:pPr marL="457200" indent="-457200">
              <a:buFont typeface="Arial" panose="020B0604020202020204" pitchFamily="34" charset="0"/>
              <a:buChar char="•"/>
            </a:pPr>
            <a:r>
              <a:rPr lang="en-US" sz="2800" dirty="0"/>
              <a:t>How much will it cost?</a:t>
            </a:r>
          </a:p>
          <a:p>
            <a:pPr marL="457200" indent="-457200">
              <a:buFont typeface="Arial" panose="020B0604020202020204" pitchFamily="34" charset="0"/>
              <a:buChar char="•"/>
            </a:pPr>
            <a:r>
              <a:rPr lang="en-US" sz="2800" dirty="0"/>
              <a:t>When/Where will it occur?</a:t>
            </a:r>
          </a:p>
          <a:p>
            <a:pPr marL="457200" indent="-457200">
              <a:buFont typeface="Arial" panose="020B0604020202020204" pitchFamily="34" charset="0"/>
              <a:buChar char="•"/>
            </a:pPr>
            <a:r>
              <a:rPr lang="en-US" sz="2800" dirty="0"/>
              <a:t>How does the proposal fit our mission? </a:t>
            </a:r>
          </a:p>
          <a:p>
            <a:pPr marL="457200" indent="-457200">
              <a:buFont typeface="Arial" panose="020B0604020202020204" pitchFamily="34" charset="0"/>
              <a:buChar char="•"/>
            </a:pPr>
            <a:r>
              <a:rPr lang="en-US" sz="2800" dirty="0"/>
              <a:t>Who will be involved in writing the grant?</a:t>
            </a:r>
          </a:p>
          <a:p>
            <a:pPr marL="457200" indent="-457200">
              <a:buFont typeface="Arial" panose="020B0604020202020204" pitchFamily="34" charset="0"/>
              <a:buChar char="•"/>
            </a:pPr>
            <a:r>
              <a:rPr lang="en-US" sz="2800" dirty="0"/>
              <a:t>Who will be administering the grant?</a:t>
            </a:r>
          </a:p>
          <a:p>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04454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nolanwilsonfreelance.com/blog/wp-content/uploads/2013/12/bigstock-Helpful-Tips-41784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770" y="1953423"/>
            <a:ext cx="5593743" cy="3729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txBox="1">
            <a:spLocks noChangeArrowheads="1"/>
          </p:cNvSpPr>
          <p:nvPr/>
        </p:nvSpPr>
        <p:spPr>
          <a:xfrm>
            <a:off x="497273" y="-485201"/>
            <a:ext cx="8319911" cy="2212401"/>
          </a:xfrm>
          <a:prstGeom prst="rect">
            <a:avLst/>
          </a:prstGeom>
        </p:spPr>
        <p:txBody>
          <a:bodyPr/>
          <a:lstStyle>
            <a:lvl1pPr algn="l" defTabSz="457200" rtl="0" eaLnBrk="1" fontAlgn="base" hangingPunct="1">
              <a:spcBef>
                <a:spcPct val="0"/>
              </a:spcBef>
              <a:spcAft>
                <a:spcPct val="0"/>
              </a:spcAft>
              <a:defRPr sz="4000" b="0" i="0" kern="1200">
                <a:solidFill>
                  <a:schemeClr val="tx1"/>
                </a:solidFill>
                <a:latin typeface="Adobe Garamond Pro"/>
                <a:ea typeface="ＭＳ Ｐゴシック" charset="0"/>
                <a:cs typeface="Adobe Garamond Pro"/>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b="1" dirty="0"/>
              <a:t/>
            </a:r>
            <a:br>
              <a:rPr lang="en-US" b="1" dirty="0"/>
            </a:br>
            <a:r>
              <a:rPr lang="en-US" b="1" dirty="0"/>
              <a:t/>
            </a:r>
            <a:br>
              <a:rPr lang="en-US" b="1" dirty="0"/>
            </a:br>
            <a:r>
              <a:rPr lang="en-US" b="1" dirty="0"/>
              <a:t/>
            </a:r>
            <a:br>
              <a:rPr lang="en-US" b="1" dirty="0"/>
            </a:br>
            <a:r>
              <a:rPr lang="en-US" b="1" dirty="0">
                <a:latin typeface="+mj-lt"/>
              </a:rPr>
              <a:t>WRITING &amp; DEVELOPMENT TIPS</a:t>
            </a:r>
            <a:endParaRPr lang="en-US" dirty="0">
              <a:latin typeface="+mj-lt"/>
            </a:endParaRPr>
          </a:p>
        </p:txBody>
      </p:sp>
    </p:spTree>
    <p:extLst>
      <p:ext uri="{BB962C8B-B14F-4D97-AF65-F5344CB8AC3E}">
        <p14:creationId xmlns:p14="http://schemas.microsoft.com/office/powerpoint/2010/main" val="239619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2044" y="149224"/>
            <a:ext cx="8319911" cy="762000"/>
          </a:xfrm>
        </p:spPr>
        <p:txBody>
          <a:bodyPr/>
          <a:lstStyle/>
          <a:p>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b="1" dirty="0"/>
              <a:t>A grant is:</a:t>
            </a:r>
            <a:r>
              <a:rPr lang="en-US" dirty="0"/>
              <a:t/>
            </a:r>
            <a:br>
              <a:rPr lang="en-US" dirty="0"/>
            </a:br>
            <a:endParaRPr lang="en-US" dirty="0"/>
          </a:p>
        </p:txBody>
      </p:sp>
      <p:sp>
        <p:nvSpPr>
          <p:cNvPr id="4" name="Rectangle 2"/>
          <p:cNvSpPr>
            <a:spLocks noGrp="1" noChangeArrowheads="1"/>
          </p:cNvSpPr>
          <p:nvPr>
            <p:ph idx="1"/>
          </p:nvPr>
        </p:nvSpPr>
        <p:spPr>
          <a:xfrm>
            <a:off x="335844" y="2285176"/>
            <a:ext cx="8319911" cy="4268024"/>
          </a:xfrm>
        </p:spPr>
        <p:txBody>
          <a:bodyPr/>
          <a:lstStyle/>
          <a:p>
            <a:pPr marL="457200" indent="-457200">
              <a:lnSpc>
                <a:spcPct val="150000"/>
              </a:lnSpc>
              <a:buFont typeface="Arial" pitchFamily="34" charset="0"/>
              <a:buChar char="•"/>
            </a:pPr>
            <a:r>
              <a:rPr lang="en-US" sz="2800" dirty="0"/>
              <a:t>A giving of funds for a specific purpose</a:t>
            </a:r>
          </a:p>
          <a:p>
            <a:pPr marL="457200" indent="-457200">
              <a:buFont typeface="Arial" pitchFamily="34" charset="0"/>
              <a:buChar char="•"/>
            </a:pPr>
            <a:r>
              <a:rPr lang="en-US" sz="2800" dirty="0"/>
              <a:t>A relationship between grantor and grantee is an exchange relationship</a:t>
            </a:r>
          </a:p>
          <a:p>
            <a:pPr marL="457200" indent="-457200">
              <a:buFont typeface="Arial" pitchFamily="34" charset="0"/>
              <a:buChar char="•"/>
            </a:pPr>
            <a:r>
              <a:rPr lang="en-US" sz="2800" dirty="0"/>
              <a:t>The exchange varies with the type of grant making organization</a:t>
            </a:r>
          </a:p>
          <a:p>
            <a:pPr marL="457200" indent="-457200">
              <a:lnSpc>
                <a:spcPct val="150000"/>
              </a:lnSpc>
              <a:buFont typeface="Arial" pitchFamily="34" charset="0"/>
              <a:buChar char="•"/>
            </a:pPr>
            <a:r>
              <a:rPr lang="en-US" sz="2800" dirty="0"/>
              <a:t>It is not gift or charity</a:t>
            </a:r>
          </a:p>
          <a:p>
            <a:pPr eaLnBrk="1" hangingPunct="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322419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8" y="-21545"/>
            <a:ext cx="8319911" cy="1255487"/>
          </a:xfrm>
        </p:spPr>
        <p:txBody>
          <a:bodyPr/>
          <a:lstStyle/>
          <a:p>
            <a:r>
              <a:rPr lang="en-US" dirty="0"/>
              <a:t/>
            </a:r>
            <a:br>
              <a:rPr lang="en-US" dirty="0"/>
            </a:br>
            <a:r>
              <a:rPr lang="en-US" dirty="0"/>
              <a:t/>
            </a:r>
            <a:br>
              <a:rPr lang="en-US" dirty="0"/>
            </a:br>
            <a:r>
              <a:rPr lang="en-US" dirty="0"/>
              <a:t/>
            </a:r>
            <a:br>
              <a:rPr lang="en-US" dirty="0"/>
            </a:br>
            <a:r>
              <a:rPr lang="en-US" b="1" dirty="0"/>
              <a:t>Writing and Development Tips</a:t>
            </a:r>
          </a:p>
        </p:txBody>
      </p:sp>
      <p:sp>
        <p:nvSpPr>
          <p:cNvPr id="3" name="Content Placeholder 2"/>
          <p:cNvSpPr>
            <a:spLocks noGrp="1"/>
          </p:cNvSpPr>
          <p:nvPr>
            <p:ph idx="1"/>
          </p:nvPr>
        </p:nvSpPr>
        <p:spPr>
          <a:xfrm>
            <a:off x="366887" y="1751299"/>
            <a:ext cx="8319911" cy="4484913"/>
          </a:xfrm>
        </p:spPr>
        <p:txBody>
          <a:bodyPr/>
          <a:lstStyle/>
          <a:p>
            <a:pPr marL="342900" indent="-342900">
              <a:lnSpc>
                <a:spcPct val="150000"/>
              </a:lnSpc>
              <a:buFont typeface="Arial" pitchFamily="34" charset="0"/>
              <a:buChar char="•"/>
            </a:pPr>
            <a:r>
              <a:rPr lang="en-US" sz="2400" dirty="0"/>
              <a:t>Read directions carefully</a:t>
            </a:r>
          </a:p>
          <a:p>
            <a:pPr lvl="1">
              <a:buFont typeface="Courier New" panose="02070309020205020404" pitchFamily="49" charset="0"/>
              <a:buChar char="o"/>
            </a:pPr>
            <a:r>
              <a:rPr lang="en-US" sz="2400" dirty="0"/>
              <a:t>Read, Read, and re-read </a:t>
            </a:r>
          </a:p>
          <a:p>
            <a:pPr marL="342900" indent="-342900">
              <a:lnSpc>
                <a:spcPct val="150000"/>
              </a:lnSpc>
              <a:buFont typeface="Arial" pitchFamily="34" charset="0"/>
              <a:buChar char="•"/>
            </a:pPr>
            <a:r>
              <a:rPr lang="en-US" sz="2400" dirty="0"/>
              <a:t>Develop an outline of each required component</a:t>
            </a:r>
          </a:p>
          <a:p>
            <a:pPr marL="342900" indent="-342900">
              <a:buFont typeface="Arial" pitchFamily="34" charset="0"/>
              <a:buChar char="•"/>
            </a:pPr>
            <a:r>
              <a:rPr lang="en-US" sz="2400" dirty="0"/>
              <a:t>Proposal should look like one person wrote it, even if done by a committee (</a:t>
            </a:r>
            <a:r>
              <a:rPr lang="en-US" sz="2400" i="1" u="sng" dirty="0"/>
              <a:t>have an editor</a:t>
            </a:r>
            <a:r>
              <a:rPr lang="en-US" sz="2400" dirty="0"/>
              <a:t>)</a:t>
            </a:r>
          </a:p>
          <a:p>
            <a:pPr marL="342900" indent="-342900">
              <a:buFont typeface="Arial" pitchFamily="34" charset="0"/>
              <a:buChar char="•"/>
            </a:pPr>
            <a:r>
              <a:rPr lang="en-US" sz="2400" dirty="0"/>
              <a:t>One person should be responsible for coordinating proposal planning and development</a:t>
            </a:r>
          </a:p>
          <a:p>
            <a:pPr marL="342900" indent="-342900">
              <a:buFont typeface="Arial" pitchFamily="34" charset="0"/>
              <a:buChar char="•"/>
            </a:pPr>
            <a:r>
              <a:rPr lang="en-US" sz="2400" dirty="0"/>
              <a:t>Show that funding the proposal will benefit many -- social </a:t>
            </a:r>
            <a:r>
              <a:rPr lang="en-US" sz="2400" dirty="0" smtClean="0"/>
              <a:t>benefit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58769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050"/>
          <p:cNvSpPr>
            <a:spLocks noGrp="1" noChangeArrowheads="1"/>
          </p:cNvSpPr>
          <p:nvPr>
            <p:ph type="title" idx="4294967295"/>
          </p:nvPr>
        </p:nvSpPr>
        <p:spPr>
          <a:xfrm>
            <a:off x="0" y="0"/>
            <a:ext cx="8686800" cy="1143000"/>
          </a:xfrm>
        </p:spPr>
        <p:txBody>
          <a:bodyPr/>
          <a:lstStyle/>
          <a:p>
            <a:pPr eaLnBrk="1" hangingPunct="1"/>
            <a:r>
              <a:rPr lang="en-US" sz="3200" b="1" dirty="0"/>
              <a:t/>
            </a:r>
            <a:br>
              <a:rPr lang="en-US" sz="3200" b="1" dirty="0"/>
            </a:br>
            <a:r>
              <a:rPr lang="en-US" sz="3600" b="1" dirty="0"/>
              <a:t/>
            </a:r>
            <a:br>
              <a:rPr lang="en-US" sz="3600" b="1" dirty="0"/>
            </a:br>
            <a:r>
              <a:rPr lang="en-US" sz="3600" b="1" dirty="0">
                <a:latin typeface="+mj-lt"/>
              </a:rPr>
              <a:t/>
            </a:r>
            <a:br>
              <a:rPr lang="en-US" sz="3600" b="1" dirty="0">
                <a:latin typeface="+mj-lt"/>
              </a:rPr>
            </a:br>
            <a:r>
              <a:rPr lang="en-US" sz="3600" b="1" dirty="0">
                <a:latin typeface="+mj-lt"/>
              </a:rPr>
              <a:t>	</a:t>
            </a:r>
            <a:br>
              <a:rPr lang="en-US" sz="3600" b="1" dirty="0">
                <a:latin typeface="+mj-lt"/>
              </a:rPr>
            </a:br>
            <a:r>
              <a:rPr lang="en-US" sz="3600" b="1" dirty="0">
                <a:latin typeface="+mj-lt"/>
              </a:rPr>
              <a:t>	</a:t>
            </a:r>
            <a:r>
              <a:rPr lang="en-US" sz="3600" b="1" dirty="0"/>
              <a:t>Writing and Development Tips</a:t>
            </a:r>
            <a:endParaRPr lang="en-US" sz="3600" dirty="0"/>
          </a:p>
        </p:txBody>
      </p:sp>
      <p:sp>
        <p:nvSpPr>
          <p:cNvPr id="103427" name="Rectangle 2051"/>
          <p:cNvSpPr>
            <a:spLocks noGrp="1" noChangeArrowheads="1"/>
          </p:cNvSpPr>
          <p:nvPr>
            <p:ph type="body" idx="4294967295"/>
          </p:nvPr>
        </p:nvSpPr>
        <p:spPr>
          <a:xfrm>
            <a:off x="531496" y="1505060"/>
            <a:ext cx="8405813" cy="3847880"/>
          </a:xfrm>
          <a:prstGeom prst="rect">
            <a:avLst/>
          </a:prstGeom>
        </p:spPr>
        <p:txBody>
          <a:bodyPr/>
          <a:lstStyle/>
          <a:p>
            <a:pPr eaLnBrk="1" hangingPunct="1"/>
            <a:r>
              <a:rPr lang="en-US" b="1" dirty="0"/>
              <a:t>	</a:t>
            </a:r>
          </a:p>
          <a:p>
            <a:pPr eaLnBrk="1" hangingPunct="1"/>
            <a:r>
              <a:rPr lang="en-US" sz="2400" b="1" dirty="0"/>
              <a:t>Remember others</a:t>
            </a:r>
          </a:p>
          <a:p>
            <a:pPr lvl="1" eaLnBrk="1" hangingPunct="1">
              <a:buFont typeface="Arial" panose="020B0604020202020204" pitchFamily="34" charset="0"/>
              <a:buChar char="•"/>
            </a:pPr>
            <a:r>
              <a:rPr lang="en-US" sz="2400" dirty="0"/>
              <a:t>Talk to others who have written grants – their experience, lessons learned</a:t>
            </a:r>
          </a:p>
          <a:p>
            <a:pPr lvl="1" eaLnBrk="1" hangingPunct="1">
              <a:buFont typeface="Arial" panose="020B0604020202020204" pitchFamily="34" charset="0"/>
              <a:buChar char="•"/>
            </a:pPr>
            <a:r>
              <a:rPr lang="en-US" sz="2400" dirty="0"/>
              <a:t>Try to locate people who have been funded by organizations you plan to submit a proposal</a:t>
            </a:r>
          </a:p>
          <a:p>
            <a:pPr lvl="1" eaLnBrk="1" hangingPunct="1">
              <a:lnSpc>
                <a:spcPct val="150000"/>
              </a:lnSpc>
              <a:buFont typeface="Arial" panose="020B0604020202020204" pitchFamily="34" charset="0"/>
              <a:buChar char="•"/>
            </a:pPr>
            <a:r>
              <a:rPr lang="en-US" sz="2400" dirty="0"/>
              <a:t>UND Center for Rural Health, Kalisi ‘</a:t>
            </a:r>
            <a:r>
              <a:rPr lang="en-US" sz="2400" dirty="0" err="1"/>
              <a:t>Ulu’ave</a:t>
            </a:r>
            <a:r>
              <a:rPr lang="en-US" sz="2400" dirty="0"/>
              <a:t>, most importantly - </a:t>
            </a:r>
            <a:r>
              <a:rPr lang="en-US" sz="2400" b="1" dirty="0"/>
              <a:t>talk to the funder</a:t>
            </a:r>
            <a:r>
              <a:rPr lang="en-US" sz="2400" dirty="0"/>
              <a:t>!</a:t>
            </a:r>
          </a:p>
          <a:p>
            <a:pPr lvl="1" eaLnBrk="1" hangingPunct="1">
              <a:lnSpc>
                <a:spcPct val="150000"/>
              </a:lnSpc>
              <a:buFont typeface="Arial" panose="020B0604020202020204" pitchFamily="34" charset="0"/>
              <a:buChar char="•"/>
            </a:pPr>
            <a:r>
              <a:rPr lang="en-US" sz="2400" dirty="0"/>
              <a:t>Associations and other regional or state organizations</a:t>
            </a:r>
          </a:p>
          <a:p>
            <a:pPr lvl="1" eaLnBrk="1" hangingPunct="1">
              <a:lnSpc>
                <a:spcPct val="150000"/>
              </a:lnSpc>
              <a:buFont typeface="Arial" panose="020B0604020202020204" pitchFamily="34" charset="0"/>
              <a:buChar char="•"/>
            </a:pPr>
            <a:r>
              <a:rPr lang="en-US" sz="2400" dirty="0" err="1"/>
              <a:t>RHIhub</a:t>
            </a:r>
            <a:endParaRPr lang="en-US" sz="2400" dirty="0"/>
          </a:p>
          <a:p>
            <a:pPr eaLnBrk="1" hangingPunct="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455342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512763" y="0"/>
            <a:ext cx="8631237" cy="1143000"/>
          </a:xfrm>
        </p:spPr>
        <p:txBody>
          <a:bodyPr/>
          <a:lstStyle/>
          <a:p>
            <a:pPr eaLnBrk="1" hangingPunct="1"/>
            <a:r>
              <a:rPr lang="en-US" b="1" dirty="0"/>
              <a:t/>
            </a:r>
            <a:br>
              <a:rPr lang="en-US" b="1" dirty="0"/>
            </a:br>
            <a:r>
              <a:rPr lang="en-US" sz="3600" b="1" dirty="0">
                <a:latin typeface="+mj-lt"/>
              </a:rPr>
              <a:t/>
            </a:r>
            <a:br>
              <a:rPr lang="en-US" sz="3600" b="1" dirty="0">
                <a:latin typeface="+mj-lt"/>
              </a:rPr>
            </a:br>
            <a:r>
              <a:rPr lang="en-US" sz="3600" b="1" dirty="0">
                <a:solidFill>
                  <a:srgbClr val="2C4E2E"/>
                </a:solidFill>
                <a:latin typeface="+mj-lt"/>
              </a:rPr>
              <a:t/>
            </a:r>
            <a:br>
              <a:rPr lang="en-US" sz="3600" b="1" dirty="0">
                <a:solidFill>
                  <a:srgbClr val="2C4E2E"/>
                </a:solidFill>
                <a:latin typeface="+mj-lt"/>
              </a:rPr>
            </a:br>
            <a:r>
              <a:rPr lang="en-US" sz="3600" b="1" dirty="0">
                <a:solidFill>
                  <a:srgbClr val="2C4E2E"/>
                </a:solidFill>
                <a:latin typeface="+mj-lt"/>
              </a:rPr>
              <a:t/>
            </a:r>
            <a:br>
              <a:rPr lang="en-US" sz="3600" b="1" dirty="0">
                <a:solidFill>
                  <a:srgbClr val="2C4E2E"/>
                </a:solidFill>
                <a:latin typeface="+mj-lt"/>
              </a:rPr>
            </a:br>
            <a:r>
              <a:rPr lang="en-US" b="1" dirty="0">
                <a:latin typeface="+mj-lt"/>
              </a:rPr>
              <a:t>Writing and Development Tips</a:t>
            </a:r>
            <a:endParaRPr lang="en-US" dirty="0">
              <a:latin typeface="+mj-lt"/>
            </a:endParaRPr>
          </a:p>
        </p:txBody>
      </p:sp>
      <p:sp>
        <p:nvSpPr>
          <p:cNvPr id="104451" name="Rectangle 3"/>
          <p:cNvSpPr>
            <a:spLocks noGrp="1" noChangeArrowheads="1"/>
          </p:cNvSpPr>
          <p:nvPr>
            <p:ph type="body" idx="4294967295"/>
          </p:nvPr>
        </p:nvSpPr>
        <p:spPr>
          <a:xfrm>
            <a:off x="512763" y="929667"/>
            <a:ext cx="8229600" cy="4712316"/>
          </a:xfrm>
          <a:prstGeom prst="rect">
            <a:avLst/>
          </a:prstGeom>
        </p:spPr>
        <p:txBody>
          <a:bodyPr/>
          <a:lstStyle/>
          <a:p>
            <a:pPr eaLnBrk="1" hangingPunct="1"/>
            <a:endParaRPr lang="en-US" sz="2800" b="1" dirty="0"/>
          </a:p>
          <a:p>
            <a:pPr eaLnBrk="1" hangingPunct="1"/>
            <a:endParaRPr lang="en-US" sz="2800" b="1" dirty="0"/>
          </a:p>
          <a:p>
            <a:pPr eaLnBrk="1" hangingPunct="1"/>
            <a:r>
              <a:rPr lang="en-US" sz="2800" b="1" dirty="0"/>
              <a:t>Remember your audience: The Reviewer</a:t>
            </a:r>
          </a:p>
          <a:p>
            <a:pPr lvl="1" eaLnBrk="1" hangingPunct="1">
              <a:buFont typeface="Arial" panose="020B0604020202020204" pitchFamily="34" charset="0"/>
              <a:buChar char="•"/>
            </a:pPr>
            <a:r>
              <a:rPr lang="en-US" sz="2400" dirty="0"/>
              <a:t>Typically doesn’t know anything about your situation, your community, or even your state</a:t>
            </a:r>
          </a:p>
          <a:p>
            <a:pPr lvl="1" eaLnBrk="1" hangingPunct="1">
              <a:lnSpc>
                <a:spcPct val="150000"/>
              </a:lnSpc>
              <a:buFont typeface="Arial" panose="020B0604020202020204" pitchFamily="34" charset="0"/>
              <a:buChar char="•"/>
            </a:pPr>
            <a:r>
              <a:rPr lang="en-US" sz="2400" dirty="0"/>
              <a:t>Explain basic facts</a:t>
            </a:r>
          </a:p>
          <a:p>
            <a:pPr lvl="1" eaLnBrk="1" hangingPunct="1">
              <a:buFont typeface="Arial" panose="020B0604020202020204" pitchFamily="34" charset="0"/>
              <a:buChar char="•"/>
            </a:pPr>
            <a:r>
              <a:rPr lang="en-US" sz="2400" dirty="0"/>
              <a:t>Rural and frontier as a concept (distance, weather, roads); culture; and your unique circumstances</a:t>
            </a:r>
          </a:p>
          <a:p>
            <a:pPr lvl="1" eaLnBrk="1" hangingPunct="1">
              <a:buFont typeface="Arial" panose="020B0604020202020204" pitchFamily="34" charset="0"/>
              <a:buChar char="•"/>
            </a:pPr>
            <a:r>
              <a:rPr lang="en-US" sz="2400" dirty="0"/>
              <a:t>Central goal:  convince reviewer of the legitimacy of your problem, your solution, your ability</a:t>
            </a:r>
          </a:p>
          <a:p>
            <a:pPr lvl="1" eaLnBrk="1" hangingPunct="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58773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Rectangle 3"/>
          <p:cNvSpPr>
            <a:spLocks noGrp="1" noChangeArrowheads="1"/>
          </p:cNvSpPr>
          <p:nvPr>
            <p:ph type="body" idx="4294967295"/>
          </p:nvPr>
        </p:nvSpPr>
        <p:spPr>
          <a:xfrm>
            <a:off x="457200" y="876300"/>
            <a:ext cx="8229600" cy="4953000"/>
          </a:xfrm>
          <a:prstGeom prst="rect">
            <a:avLst/>
          </a:prstGeom>
        </p:spPr>
        <p:txBody>
          <a:bodyPr/>
          <a:lstStyle/>
          <a:p>
            <a:pPr eaLnBrk="1" hangingPunct="1"/>
            <a:endParaRPr lang="en-US" sz="2800" b="1" dirty="0"/>
          </a:p>
          <a:p>
            <a:pPr eaLnBrk="1" hangingPunct="1"/>
            <a:endParaRPr lang="en-US" sz="2400" b="1" dirty="0"/>
          </a:p>
          <a:p>
            <a:pPr eaLnBrk="1" hangingPunct="1"/>
            <a:r>
              <a:rPr lang="en-US" sz="2800" b="1" dirty="0"/>
              <a:t>Remember Your Audience: The Reviewer</a:t>
            </a:r>
          </a:p>
          <a:p>
            <a:pPr lvl="1" eaLnBrk="1" hangingPunct="1">
              <a:lnSpc>
                <a:spcPct val="150000"/>
              </a:lnSpc>
              <a:buFont typeface="Arial" panose="020B0604020202020204" pitchFamily="34" charset="0"/>
              <a:buChar char="•"/>
            </a:pPr>
            <a:r>
              <a:rPr lang="en-US" sz="2400" i="1" dirty="0"/>
              <a:t>MUST MAKE IT EASY FOR THE REVIEWER</a:t>
            </a:r>
          </a:p>
          <a:p>
            <a:pPr lvl="1" eaLnBrk="1" hangingPunct="1">
              <a:lnSpc>
                <a:spcPct val="150000"/>
              </a:lnSpc>
              <a:buFont typeface="Arial" panose="020B0604020202020204" pitchFamily="34" charset="0"/>
              <a:buChar char="•"/>
            </a:pPr>
            <a:r>
              <a:rPr lang="en-US" sz="2400" dirty="0"/>
              <a:t>Don’t deviate from the guidance</a:t>
            </a:r>
          </a:p>
          <a:p>
            <a:pPr lvl="2" eaLnBrk="1" hangingPunct="1">
              <a:buFont typeface="Courier New" panose="02070309020205020404" pitchFamily="49" charset="0"/>
              <a:buChar char="o"/>
            </a:pPr>
            <a:r>
              <a:rPr lang="en-US" dirty="0"/>
              <a:t>they set the order of sections and the titles</a:t>
            </a:r>
          </a:p>
          <a:p>
            <a:pPr lvl="2" eaLnBrk="1" hangingPunct="1">
              <a:buFont typeface="Courier New" panose="02070309020205020404" pitchFamily="49" charset="0"/>
              <a:buChar char="o"/>
            </a:pPr>
            <a:r>
              <a:rPr lang="en-US" dirty="0"/>
              <a:t>they set the rules</a:t>
            </a:r>
          </a:p>
          <a:p>
            <a:pPr lvl="2" eaLnBrk="1" hangingPunct="1">
              <a:buFont typeface="Courier New" panose="02070309020205020404" pitchFamily="49" charset="0"/>
              <a:buChar char="o"/>
            </a:pPr>
            <a:r>
              <a:rPr lang="en-US" dirty="0"/>
              <a:t>they have the money</a:t>
            </a:r>
          </a:p>
          <a:p>
            <a:pPr lvl="1" eaLnBrk="1" hangingPunct="1">
              <a:lnSpc>
                <a:spcPct val="150000"/>
              </a:lnSpc>
              <a:buFont typeface="Arial" panose="020B0604020202020204" pitchFamily="34" charset="0"/>
              <a:buChar char="•"/>
            </a:pPr>
            <a:r>
              <a:rPr lang="en-US" sz="2400" dirty="0"/>
              <a:t>Be detailed (even to the point of being elementary)</a:t>
            </a:r>
          </a:p>
          <a:p>
            <a:pPr lvl="1" eaLnBrk="1" hangingPunct="1">
              <a:lnSpc>
                <a:spcPct val="150000"/>
              </a:lnSpc>
              <a:buFont typeface="Arial" panose="020B0604020202020204" pitchFamily="34" charset="0"/>
              <a:buChar char="•"/>
            </a:pPr>
            <a:r>
              <a:rPr lang="en-US" sz="2400" dirty="0"/>
              <a:t>Be concise (less words the better)</a:t>
            </a:r>
          </a:p>
          <a:p>
            <a:pPr lvl="1" eaLnBrk="1" hangingPunct="1"/>
            <a:endParaRPr lang="en-US" dirty="0"/>
          </a:p>
          <a:p>
            <a:pPr lvl="1" eaLnBrk="1" hangingPunct="1"/>
            <a:endParaRPr lang="en-US" dirty="0"/>
          </a:p>
        </p:txBody>
      </p:sp>
      <p:sp>
        <p:nvSpPr>
          <p:cNvPr id="4" name="Rectangle 2"/>
          <p:cNvSpPr txBox="1">
            <a:spLocks noChangeArrowheads="1"/>
          </p:cNvSpPr>
          <p:nvPr/>
        </p:nvSpPr>
        <p:spPr bwMode="auto">
          <a:xfrm>
            <a:off x="420624" y="0"/>
            <a:ext cx="849477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600" b="1" kern="0" dirty="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effectLst/>
                <a:uLnTx/>
                <a:uFillTx/>
                <a:latin typeface="Adobe Garamond Pro"/>
                <a:ea typeface="+mj-ea"/>
                <a:cs typeface="+mj-cs"/>
              </a:rPr>
              <a:t>Writing and Development Tips</a:t>
            </a:r>
            <a:endParaRPr kumimoji="0" lang="en-US" sz="4000" b="0" i="0" u="none" strike="noStrike" kern="0" cap="none" spc="0" normalizeH="0" baseline="0" noProof="0" dirty="0">
              <a:ln>
                <a:noFill/>
              </a:ln>
              <a:effectLst/>
              <a:uLnTx/>
              <a:uFillTx/>
              <a:latin typeface="Adobe Garamond Pro"/>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09554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4294967295"/>
          </p:nvPr>
        </p:nvSpPr>
        <p:spPr>
          <a:xfrm>
            <a:off x="0" y="1677477"/>
            <a:ext cx="9067799" cy="5056697"/>
          </a:xfrm>
          <a:prstGeom prst="rect">
            <a:avLst/>
          </a:prstGeom>
        </p:spPr>
        <p:txBody>
          <a:bodyPr/>
          <a:lstStyle/>
          <a:p>
            <a:pPr lvl="1" eaLnBrk="1" hangingPunct="1">
              <a:buFont typeface="Arial" pitchFamily="34" charset="0"/>
              <a:buChar char="•"/>
            </a:pPr>
            <a:r>
              <a:rPr lang="en-US" b="1" dirty="0"/>
              <a:t>Remember Your Audience: Reviewer</a:t>
            </a:r>
          </a:p>
          <a:p>
            <a:pPr lvl="2" eaLnBrk="1" hangingPunct="1"/>
            <a:r>
              <a:rPr lang="en-US" sz="2500" dirty="0"/>
              <a:t>Put yourself in the funding source’s shoes </a:t>
            </a:r>
          </a:p>
          <a:p>
            <a:pPr marL="914400" lvl="2" indent="0" eaLnBrk="1" hangingPunct="1">
              <a:buNone/>
            </a:pPr>
            <a:endParaRPr lang="en-US" sz="1500" dirty="0"/>
          </a:p>
          <a:p>
            <a:pPr lvl="2" eaLnBrk="1" hangingPunct="1"/>
            <a:r>
              <a:rPr lang="en-US" sz="2500" dirty="0"/>
              <a:t>Ask yourself same questions that a skeptical reader would ask:</a:t>
            </a:r>
          </a:p>
          <a:p>
            <a:pPr lvl="3" eaLnBrk="1" hangingPunct="1">
              <a:buFont typeface="Courier New" panose="02070309020205020404" pitchFamily="49" charset="0"/>
              <a:buChar char="o"/>
            </a:pPr>
            <a:r>
              <a:rPr lang="en-US" sz="2500" dirty="0"/>
              <a:t>Why should anyone bother to read this?</a:t>
            </a:r>
          </a:p>
          <a:p>
            <a:pPr lvl="3" eaLnBrk="1" hangingPunct="1">
              <a:buFont typeface="Courier New" panose="02070309020205020404" pitchFamily="49" charset="0"/>
              <a:buChar char="o"/>
            </a:pPr>
            <a:r>
              <a:rPr lang="en-US" sz="2500" dirty="0"/>
              <a:t>Why should they care?</a:t>
            </a:r>
          </a:p>
          <a:p>
            <a:pPr lvl="3" eaLnBrk="1" hangingPunct="1">
              <a:buFont typeface="Courier New" panose="02070309020205020404" pitchFamily="49" charset="0"/>
              <a:buChar char="o"/>
            </a:pPr>
            <a:r>
              <a:rPr lang="en-US" sz="2500" dirty="0"/>
              <a:t>What difference is this going to make?</a:t>
            </a:r>
          </a:p>
          <a:p>
            <a:pPr marL="1371600" lvl="3" indent="0" eaLnBrk="1" hangingPunct="1">
              <a:buNone/>
            </a:pPr>
            <a:endParaRPr lang="en-US" sz="1500" dirty="0"/>
          </a:p>
          <a:p>
            <a:pPr lvl="2" eaLnBrk="1" hangingPunct="1"/>
            <a:r>
              <a:rPr lang="en-US" sz="2500" dirty="0"/>
              <a:t>Present it in layperson’s words -- program officer may not be an expert in your field and they have to explain the proposal to others</a:t>
            </a:r>
          </a:p>
          <a:p>
            <a:pPr lvl="1" eaLnBrk="1" hangingPunct="1"/>
            <a:endParaRPr lang="en-US" dirty="0"/>
          </a:p>
          <a:p>
            <a:pPr lvl="1" eaLnBrk="1" hangingPunct="1"/>
            <a:endParaRPr lang="en-US" dirty="0"/>
          </a:p>
        </p:txBody>
      </p:sp>
      <p:sp>
        <p:nvSpPr>
          <p:cNvPr id="4" name="Rectangle 2"/>
          <p:cNvSpPr txBox="1">
            <a:spLocks noChangeArrowheads="1"/>
          </p:cNvSpPr>
          <p:nvPr/>
        </p:nvSpPr>
        <p:spPr bwMode="auto">
          <a:xfrm>
            <a:off x="338328" y="-84392"/>
            <a:ext cx="85770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0" cap="none" spc="0" normalizeH="0" baseline="0" noProof="0" dirty="0">
                <a:ln>
                  <a:noFill/>
                </a:ln>
                <a:effectLst/>
                <a:uLnTx/>
                <a:uFillTx/>
                <a:latin typeface="Adobe Garamond Pro"/>
                <a:ea typeface="+mj-ea"/>
                <a:cs typeface="+mj-cs"/>
              </a:rPr>
              <a:t>Writing and Development Tips</a:t>
            </a:r>
            <a:endParaRPr kumimoji="0" lang="en-US" sz="3500" b="0" i="0" u="none" strike="noStrike" kern="0" cap="none" spc="0" normalizeH="0" baseline="0" noProof="0" dirty="0">
              <a:ln>
                <a:noFill/>
              </a:ln>
              <a:effectLst/>
              <a:uLnTx/>
              <a:uFillTx/>
              <a:latin typeface="Adobe Garamond Pro"/>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57382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0" y="2116378"/>
            <a:ext cx="9161463" cy="4114800"/>
          </a:xfrm>
          <a:prstGeom prst="rect">
            <a:avLst/>
          </a:prstGeom>
        </p:spPr>
        <p:txBody>
          <a:bodyPr/>
          <a:lstStyle/>
          <a:p>
            <a:pPr marL="457200" lvl="1" indent="0" eaLnBrk="1" hangingPunct="1">
              <a:buNone/>
            </a:pPr>
            <a:r>
              <a:rPr lang="en-US" b="1" dirty="0"/>
              <a:t>Remember Your Audience: Reviewer</a:t>
            </a:r>
          </a:p>
          <a:p>
            <a:pPr lvl="2" eaLnBrk="1" hangingPunct="1">
              <a:lnSpc>
                <a:spcPct val="150000"/>
              </a:lnSpc>
            </a:pPr>
            <a:r>
              <a:rPr lang="en-US" dirty="0"/>
              <a:t>Show that it impacts real people</a:t>
            </a:r>
          </a:p>
          <a:p>
            <a:pPr lvl="2" eaLnBrk="1" hangingPunct="1">
              <a:lnSpc>
                <a:spcPct val="150000"/>
              </a:lnSpc>
            </a:pPr>
            <a:r>
              <a:rPr lang="en-US" dirty="0"/>
              <a:t>Emphasize collaborative nature of process and outcome</a:t>
            </a:r>
          </a:p>
          <a:p>
            <a:pPr lvl="2" eaLnBrk="1" hangingPunct="1">
              <a:lnSpc>
                <a:spcPct val="150000"/>
              </a:lnSpc>
            </a:pPr>
            <a:r>
              <a:rPr lang="en-US" dirty="0"/>
              <a:t>Show how you included target audience in planning stage</a:t>
            </a:r>
          </a:p>
          <a:p>
            <a:pPr lvl="2" eaLnBrk="1" hangingPunct="1"/>
            <a:r>
              <a:rPr lang="en-US" dirty="0"/>
              <a:t>Find a hook, novel way of looking at the situation and show promise</a:t>
            </a:r>
          </a:p>
          <a:p>
            <a:pPr lvl="2" eaLnBrk="1" hangingPunct="1">
              <a:lnSpc>
                <a:spcPct val="150000"/>
              </a:lnSpc>
            </a:pPr>
            <a:r>
              <a:rPr lang="en-US" dirty="0"/>
              <a:t>Show prospect of replication</a:t>
            </a:r>
          </a:p>
          <a:p>
            <a:pPr lvl="2" eaLnBrk="1" hangingPunct="1">
              <a:lnSpc>
                <a:spcPct val="150000"/>
              </a:lnSpc>
            </a:pPr>
            <a:r>
              <a:rPr lang="en-US" dirty="0"/>
              <a:t>Show plan for sustainability and continuation – essential!</a:t>
            </a:r>
          </a:p>
        </p:txBody>
      </p:sp>
      <p:sp>
        <p:nvSpPr>
          <p:cNvPr id="4" name="Rectangle 2"/>
          <p:cNvSpPr txBox="1">
            <a:spLocks noChangeArrowheads="1"/>
          </p:cNvSpPr>
          <p:nvPr/>
        </p:nvSpPr>
        <p:spPr bwMode="auto">
          <a:xfrm>
            <a:off x="393192" y="-198317"/>
            <a:ext cx="852220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effectLst/>
                <a:uLnTx/>
                <a:uFillTx/>
                <a:latin typeface="Adobe Garamond Pro"/>
                <a:ea typeface="+mj-ea"/>
                <a:cs typeface="+mj-cs"/>
              </a:rPr>
              <a:t>Writing and Development Tips</a:t>
            </a:r>
            <a:endParaRPr kumimoji="0" lang="en-US" sz="4000" b="0" i="0" u="none" strike="noStrike" kern="0" cap="none" spc="0" normalizeH="0" baseline="0" noProof="0" dirty="0">
              <a:ln>
                <a:noFill/>
              </a:ln>
              <a:effectLst/>
              <a:uLnTx/>
              <a:uFillTx/>
              <a:latin typeface="Adobe Garamond Pro"/>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48275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213" y="1345292"/>
            <a:ext cx="8319911" cy="1128487"/>
          </a:xfrm>
        </p:spPr>
        <p:txBody>
          <a:bodyPr/>
          <a:lstStyle/>
          <a:p>
            <a:r>
              <a:rPr lang="en-US" b="1" dirty="0"/>
              <a:t>Writing and Development Tips</a:t>
            </a:r>
          </a:p>
        </p:txBody>
      </p:sp>
      <p:sp>
        <p:nvSpPr>
          <p:cNvPr id="3" name="Content Placeholder 2"/>
          <p:cNvSpPr>
            <a:spLocks noGrp="1"/>
          </p:cNvSpPr>
          <p:nvPr>
            <p:ph idx="1"/>
          </p:nvPr>
        </p:nvSpPr>
        <p:spPr>
          <a:xfrm>
            <a:off x="383468" y="2328183"/>
            <a:ext cx="8834263" cy="5038271"/>
          </a:xfrm>
        </p:spPr>
        <p:txBody>
          <a:bodyPr/>
          <a:lstStyle/>
          <a:p>
            <a:r>
              <a:rPr lang="en-US" sz="2800" b="1" dirty="0"/>
              <a:t>Logic</a:t>
            </a:r>
          </a:p>
          <a:p>
            <a:pPr lvl="1">
              <a:lnSpc>
                <a:spcPct val="150000"/>
              </a:lnSpc>
              <a:buFont typeface="Arial" panose="020B0604020202020204" pitchFamily="34" charset="0"/>
              <a:buChar char="•"/>
            </a:pPr>
            <a:r>
              <a:rPr lang="en-US" sz="2400" dirty="0"/>
              <a:t>Does it make sense?</a:t>
            </a:r>
          </a:p>
          <a:p>
            <a:pPr lvl="1">
              <a:buFont typeface="Arial" panose="020B0604020202020204" pitchFamily="34" charset="0"/>
              <a:buChar char="•"/>
            </a:pPr>
            <a:r>
              <a:rPr lang="en-US" sz="2400" dirty="0"/>
              <a:t>Can a reviewer easily and quickly understand your situation</a:t>
            </a:r>
          </a:p>
          <a:p>
            <a:pPr marL="457200" lvl="1" indent="0">
              <a:buNone/>
            </a:pPr>
            <a:r>
              <a:rPr lang="en-US" sz="2400" dirty="0"/>
              <a:t> and your solution?</a:t>
            </a:r>
          </a:p>
          <a:p>
            <a:pPr lvl="1">
              <a:buFont typeface="Arial" panose="020B0604020202020204" pitchFamily="34" charset="0"/>
              <a:buChar char="•"/>
            </a:pPr>
            <a:r>
              <a:rPr lang="en-US" sz="2400" dirty="0"/>
              <a:t>Is there a flow to the argument? Is there a flow to the solution? Is there linkage between the problem and the solution?</a:t>
            </a:r>
          </a:p>
          <a:p>
            <a:pPr lvl="1">
              <a:lnSpc>
                <a:spcPct val="150000"/>
              </a:lnSpc>
              <a:buFont typeface="Arial" panose="020B0604020202020204" pitchFamily="34" charset="0"/>
              <a:buChar char="•"/>
            </a:pPr>
            <a:r>
              <a:rPr lang="en-US" sz="2400" dirty="0"/>
              <a:t>Avoid being “too” intuitive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65058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Rectangle 3"/>
          <p:cNvSpPr>
            <a:spLocks noGrp="1" noChangeArrowheads="1"/>
          </p:cNvSpPr>
          <p:nvPr>
            <p:ph type="body" idx="4294967295"/>
          </p:nvPr>
        </p:nvSpPr>
        <p:spPr>
          <a:xfrm>
            <a:off x="871786" y="1436298"/>
            <a:ext cx="7086600" cy="4419600"/>
          </a:xfrm>
          <a:prstGeom prst="rect">
            <a:avLst/>
          </a:prstGeom>
        </p:spPr>
        <p:txBody>
          <a:bodyPr/>
          <a:lstStyle/>
          <a:p>
            <a:pPr eaLnBrk="1" hangingPunct="1"/>
            <a:endParaRPr lang="en-US" b="1" dirty="0"/>
          </a:p>
          <a:p>
            <a:pPr eaLnBrk="1" hangingPunct="1"/>
            <a:r>
              <a:rPr lang="en-US" b="1" dirty="0"/>
              <a:t>Writing Style</a:t>
            </a:r>
          </a:p>
          <a:p>
            <a:pPr lvl="1">
              <a:lnSpc>
                <a:spcPct val="150000"/>
              </a:lnSpc>
              <a:buFont typeface="Arial" panose="020B0604020202020204" pitchFamily="34" charset="0"/>
              <a:buChar char="•"/>
            </a:pPr>
            <a:r>
              <a:rPr lang="en-US" dirty="0"/>
              <a:t>Develop a writing schedule -- timelines</a:t>
            </a:r>
          </a:p>
          <a:p>
            <a:pPr lvl="1">
              <a:buFont typeface="Arial" panose="020B0604020202020204" pitchFamily="34" charset="0"/>
              <a:buChar char="•"/>
            </a:pPr>
            <a:r>
              <a:rPr lang="en-US" dirty="0"/>
              <a:t>Allow appropriate time to write and review -- takes three times longer than we usually plan</a:t>
            </a:r>
          </a:p>
          <a:p>
            <a:pPr lvl="1" eaLnBrk="1" hangingPunct="1">
              <a:lnSpc>
                <a:spcPct val="150000"/>
              </a:lnSpc>
              <a:buFont typeface="Arial" panose="020B0604020202020204" pitchFamily="34" charset="0"/>
              <a:buChar char="•"/>
            </a:pPr>
            <a:r>
              <a:rPr lang="en-US" dirty="0"/>
              <a:t>Use an outline</a:t>
            </a:r>
          </a:p>
          <a:p>
            <a:pPr lvl="1" eaLnBrk="1" hangingPunct="1">
              <a:lnSpc>
                <a:spcPct val="150000"/>
              </a:lnSpc>
              <a:buFont typeface="Arial" panose="020B0604020202020204" pitchFamily="34" charset="0"/>
              <a:buChar char="•"/>
            </a:pPr>
            <a:r>
              <a:rPr lang="en-US" dirty="0"/>
              <a:t>Use note cards</a:t>
            </a:r>
          </a:p>
          <a:p>
            <a:pPr lvl="1" eaLnBrk="1" hangingPunct="1"/>
            <a:endParaRPr lang="en-US" dirty="0"/>
          </a:p>
          <a:p>
            <a:pPr lvl="1" eaLnBrk="1" hangingPunct="1"/>
            <a:endParaRPr lang="en-US" dirty="0"/>
          </a:p>
        </p:txBody>
      </p:sp>
      <p:sp>
        <p:nvSpPr>
          <p:cNvPr id="5" name="Rectangle 2"/>
          <p:cNvSpPr txBox="1">
            <a:spLocks noChangeArrowheads="1"/>
          </p:cNvSpPr>
          <p:nvPr/>
        </p:nvSpPr>
        <p:spPr bwMode="auto">
          <a:xfrm>
            <a:off x="466344" y="0"/>
            <a:ext cx="844905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effectLst/>
                <a:uLnTx/>
                <a:uFillTx/>
                <a:latin typeface="Adobe Garamond Pro"/>
                <a:ea typeface="+mj-ea"/>
                <a:cs typeface="+mj-cs"/>
              </a:rPr>
              <a:t>Writing and Development Tips</a:t>
            </a:r>
            <a:endParaRPr kumimoji="0" lang="en-US" sz="4000" b="0" i="0" u="none" strike="noStrike" kern="0" cap="none" spc="0" normalizeH="0" baseline="0" noProof="0" dirty="0">
              <a:ln>
                <a:noFill/>
              </a:ln>
              <a:effectLst/>
              <a:uLnTx/>
              <a:uFillTx/>
              <a:latin typeface="Adobe Garamond Pro"/>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938303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8" y="1003298"/>
            <a:ext cx="8319911" cy="1255487"/>
          </a:xfrm>
        </p:spPr>
        <p:txBody>
          <a:bodyPr/>
          <a:lstStyle/>
          <a:p>
            <a:r>
              <a:rPr lang="en-US" b="1" dirty="0"/>
              <a:t>Writing and Development Tips</a:t>
            </a:r>
          </a:p>
        </p:txBody>
      </p:sp>
      <p:sp>
        <p:nvSpPr>
          <p:cNvPr id="3" name="Content Placeholder 2"/>
          <p:cNvSpPr>
            <a:spLocks noGrp="1"/>
          </p:cNvSpPr>
          <p:nvPr>
            <p:ph idx="1"/>
          </p:nvPr>
        </p:nvSpPr>
        <p:spPr>
          <a:xfrm>
            <a:off x="460375" y="2120898"/>
            <a:ext cx="8624712" cy="5128305"/>
          </a:xfrm>
        </p:spPr>
        <p:txBody>
          <a:bodyPr/>
          <a:lstStyle/>
          <a:p>
            <a:r>
              <a:rPr lang="en-US" sz="2800" b="1" dirty="0"/>
              <a:t>Writing Style</a:t>
            </a:r>
          </a:p>
          <a:p>
            <a:pPr lvl="1">
              <a:lnSpc>
                <a:spcPct val="150000"/>
              </a:lnSpc>
              <a:buFont typeface="Arial" panose="020B0604020202020204" pitchFamily="34" charset="0"/>
              <a:buChar char="•"/>
            </a:pPr>
            <a:r>
              <a:rPr lang="en-US" sz="2400" dirty="0"/>
              <a:t>Keep paragraphs short -- use headings and subheadings</a:t>
            </a:r>
          </a:p>
          <a:p>
            <a:pPr lvl="1">
              <a:buFont typeface="Arial" panose="020B0604020202020204" pitchFamily="34" charset="0"/>
              <a:buChar char="•"/>
            </a:pPr>
            <a:r>
              <a:rPr lang="en-US" sz="2400" dirty="0"/>
              <a:t>Rational, documented facts -- show emotion and feeling but don’t let it dominate</a:t>
            </a:r>
          </a:p>
          <a:p>
            <a:pPr lvl="1">
              <a:lnSpc>
                <a:spcPct val="150000"/>
              </a:lnSpc>
              <a:buFont typeface="Arial" panose="020B0604020202020204" pitchFamily="34" charset="0"/>
              <a:buChar char="•"/>
            </a:pPr>
            <a:r>
              <a:rPr lang="en-US" sz="2400" dirty="0"/>
              <a:t>Use tables, charts, graphs – be visual</a:t>
            </a:r>
          </a:p>
          <a:p>
            <a:pPr lvl="1">
              <a:lnSpc>
                <a:spcPct val="150000"/>
              </a:lnSpc>
              <a:buFont typeface="Arial" panose="020B0604020202020204" pitchFamily="34" charset="0"/>
              <a:buChar char="•"/>
            </a:pPr>
            <a:r>
              <a:rPr lang="en-US" sz="2400" dirty="0"/>
              <a:t>Use bullets -- easy to read and follow -- shows logic</a:t>
            </a:r>
          </a:p>
          <a:p>
            <a:pPr lvl="1">
              <a:buFont typeface="Arial" panose="020B0604020202020204" pitchFamily="34" charset="0"/>
              <a:buChar char="•"/>
            </a:pPr>
            <a:r>
              <a:rPr lang="en-US" sz="2400" dirty="0"/>
              <a:t>Avoid abbreviations, acronyms, and jargon if you can but if </a:t>
            </a:r>
            <a:br>
              <a:rPr lang="en-US" sz="2400" dirty="0"/>
            </a:br>
            <a:r>
              <a:rPr lang="en-US" sz="2400" dirty="0"/>
              <a:t>used then EXPLAIN</a:t>
            </a:r>
          </a:p>
          <a:p>
            <a:pPr lvl="2">
              <a:lnSpc>
                <a:spcPct val="150000"/>
              </a:lnSpc>
              <a:buFont typeface="Courier New" panose="02070309020205020404" pitchFamily="49" charset="0"/>
              <a:buChar char="o"/>
            </a:pPr>
            <a:r>
              <a:rPr lang="en-US" dirty="0"/>
              <a:t>CRH – Center for Rural Health</a:t>
            </a:r>
          </a:p>
        </p:txBody>
      </p:sp>
      <p:sp>
        <p:nvSpPr>
          <p:cNvPr id="4" name="AutoShape 2" descr="data:image/jpeg;base64,/9j/4AAQSkZJRgABAQAAAQABAAD/2wCEAAkGBxQSEhQUExQVFhUXFxkXFxgXFxgcFxoXHRgXFxceFxwYHSggGBolHBQXITEhJSkrLi4uGB8zODMsNygtLisBCgoKDg0OGxAQGiwkHBwsLCwsLCwsLCwsLCwsLCwsLCwsLCwsLCwsLCwsLCwsLCwsLCwsLCwsNywsLCwsLDcrN//AABEIAMwA9wMBIgACEQEDEQH/xAAcAAABBQEBAQAAAAAAAAAAAAAFAgMEBgcAAQj/xABUEAACAQMCAgYGBAcKDQIHAAABAgMABBESIQUxBhMiQVFhBxQycYGRI6GxwTNCUnKy0dIVFiQ1U1Ric5LwFzR0dYKDk6Kjs7TC4QhDRWOElcPT4v/EABkBAAMBAQEAAAAAAAAAAAAAAAABAgMEBf/EACMRAAICAgIBBQEBAAAAAAAAAAABAhEDMRIhQRMiMlFhBEL/2gAMAwEAAhEDEQA/AK3iu0ZIA5syqM8ssQozj301mnbT8JF/Wx/8xaoyRZE6DXBvWtOsh1LAs5bL6cNI0YHs5zlM/Gg/GeFtb3Hq5kikYrGwaNiU+kd0AO2cgpn4itag/j2X/N0X/UTVjf8ABvWUNlHJHbFoNCyHLaus7Z9pjjdeZ8dqVltIt1x6Op0ZVae21OQAMvncHG2M91C5+h86LfOzwgWWS5y/bxAtwdPZ27Lgb99WT0kcQtIeKWLFX9dWS2OvV9H6u0zow0l927UnJTjPOj/pMIg4ZxJxzlVV95dYoBRY6RQONdC5ra1e5eW3IWIyBNTBmAGcLkbnept76N7tdQSS1kkC6ur1ursOW2VPM7AnbPfUn0zzWgsrcTI5uTbv6swYBV2h6zVlxnIK4GCfCtDumBvGWMabg2pKSNlkC9ZjBQEZ7WDzFIKRkPDuh9xOtk8bQlLtC4OX+jxGHw/Z3Oezt3g0vhPQu4uA7dbbRxiZ4I2cseudGZG0AYwNSMBzJwdvE36MONmHgU8hGprITaM+cazge7VIR7hU3oepHC+EAnJF3gnxOu5z9dAUim2nRe6cXo0IJLP249RJkOgyDqiF3DKARnHtDYU5Z9FZ5XskDQj1y3a4Q5fCqFjfDdnc/Sjl4GtH4DdLFxDjLucKJbXJ8AbaMZPkM5r29tVi4rwuNBhI7W6RQO5VFuqj5AUBxRlnSvhDcPZVkkik1JIx6ok6erKAhge86/qNFougF4yL27ZZ2jMq2rO3WlRgHLcgQWUHYqCcZ76B+kHg0Nxc3b8PjIMQupLzVPFqLpI3WOsZlMgTOrfSAcjHMVpfS31z914PUDb9b6lLn1jXo6vr4s46vfVnT5YzRYcUUjgPQ65uoY5tcEAmJEMc2rrJCoZjsPZ2RzjtHAzTEPRW5ME0zdWhhnFu6EsTr1xx5BC4K5kBB7x760WwJ6vgevTq659Wn2dXqd3q057s5pq/P8F4j/nGP/mWdOw4opqdA7g3j2nWQ6lgSfV29OGd4wMac5yhPxoZ0U4BJfxSyrLDEkSqztKSAAQzEk4wFATcmtYt/wCPZv8AN8P/AFE1Zz6NXB4RxjBzi2YHfkfV5c+6lYcUBelHBZbCRVuDHhkMkbxsWVlUgNzAII1L5doYNG7L0fXckcbdZbJLJGZUt3ZusKDTzYDYjWgOAQCwGaT6eZdK8N8DBMD5jFvtVy4dayXkEFte9Za3ot2aG4tpiGaNeqV2DRkYyWiLRtsdiOWxYuKKjwboDcXECTCa3TUgZlYtqj2yQ+BgEY391R7HoRcymUma2ijjmECysWIlkJVR1YGNizBRk7nYCnfR7EU4Vx9WOWVZ1Y77stvIGOTuckE5PjRfoUc8Csv84wZ/+4pTsfFADhXQy6luLm2ZoonthGXZixRlk1lWQgcsJvnGNx3UJ6T8JlsSBIY5FeIzRPE+pHQYzzAxzXxGGGDWv2WP3U4pqzj1a11Y54xcZx54rI+nHHYruKBbaOSOC2tGij60rrZSqYyFJ5LEvM5JJ2oE4osP+Dm59Y9X62DV1XW6u3jGvRjlzof0d6EXV1bwz9bbw9fnqY5CxeTAZtsYxlUZsDJ0jNa//wDFP/o//wA1UroKHm4fZW17G0YcYsriGXTJ+CkdcFDqicRBxnkQCDzwSx8UUi66OXEdndXT9Wvq0jRPHlixZWRSVOMYJcEeVFW9H90LxbQvD2oGnWTt6TodEZcYzqHWKfjRTiti8HAeLRSSNKyXLgyOSWftwEMxJJLEEZ861UNG85/lYk+ISU/YTB/u0WHFGF9HehV1d28Vx1tvB1+epjlLF5MKzbaeWyMeTHAzigU0Dxu8ci6ZI2ZHXOcMpwcHvHeD3gitU4Rb9ZYcCQSyQuQOrkiEZKsLOYnIkVlwUDjkdyPfWbdI4Sl9eK0jSMs5BdwoZjoQ5IRQud8bAcqEKSIFdXGupkI91VO4JYTXM6RW6hpcGUajhQI2Q5PxZdqDrP4ir/6GI9V3cSgZMdtge+R84/4FA0jy54txeLioXq7dr2W3RAioTF1IklfUT1o0kMGySeWkAZNArvope2XqyyRJl5o4onSQOnXFwEEmyldx4Y2O+a1i2t2PErKZ1IduHTK4PMMslqxBI78yNVI4ff3nVwxG0Hqg4spFz1yZ1fujnHVZ1e1lc/GpLod6eDjclnKt1Hb9QNLyNbj6RAjCTUNUp2BUE4BOM03xX92+KWXbhtzbyBZVVcxzuqkOpVWkYYPZOCQTtyq49LsCDjHU5aY2o6xXOEC9TLgpgHLadex5kAbDepduP4fw/wDyC4/TsaBmc3fSLitzwzUVt/VZv4ISI2WUam6jcNL2e1tkjv5US4hxXjMMlxdOtnrtodMoVWIEZxNkL1uSee+e47VZ+hUMclg0UmMSXd2q/nLcTSLjzHVlv9GokVwDx67tnGYrm0QMO7KLyPvSV/lQBT+F9HOKQRT8NjW3xcRGSQMcyBSqwEhgwCns7Ag7g1P6J23GIRPBbJblIZ2BWftaJSqysYirLlT1oO/exo/0T4kbjjvEWz2Y4xAnuicBv+IZKt/CJkJVkx/CU9YPv0QIMeWMUAZb0btL29s55BESl8uJ3kdFklI1gtCpOEGk6Ap2xGDk8zMt+kDz31qA0pu4uut1R4I1GdGqXrD1+C2LfYqcHPfmpHQKZrrh9jBMJrSeMZs7gKpVz1UgBj1Aqx6lnBRhuMkHbIrXRKOVOPRJcP1ky3M6yPgAO3q05DAKABlSpx3ZoEXhGlupnaeJpQiz2LIOqjU9asTyZPWsT2Y1A5czQ5uJcQjS6Gr6OyQpLK0URugghWY6JOt0M2gqc9Xz7qAX3H5oeMSRB8Q/unC7Lgc2WGInOM4w+ceIFXv0igW/DeKyYwZlA27y8cVuP1UDAZjvuH2uq3VRaRKZVFxomljUjLdW6yL+U3tA+0Ry2oFZ8au4ra6urFDJGjF7sXRWTXNpRzKippKHSy5AOkBBgbUa9LIg9VtjJPMkwhPUxIGMco+h6zrcIQAoxuSvM13oeeJ7G9EmDFJciIhhsRJDBEFI8y4X40CA9i/G04kzgWr3NxbBwHJ6pbdHUAJhgVIZ+RJzkmierpBHLcSGLh5Zo0aQZcjQokC6Rr78Nzq0LFo43AvPTwyRflcQignQKa3HFL2GCeWeOSHWxlDdmRJ5VlRNSLlF61eWefOgZSukHB+KcVNlLciHTcLptlQhVAaI3BLA5IJSLvJ5AVZIW49bC3tALRnMbpDI41ShEC6stqAJxo3KnOnfNHuJfQ3/AAG2HJFnz4di0KD7T9dQrQQfvhHUzSyPpuOvRw2iJ9EOlYyUAwRkkAnl3UAUPiNjxXg9pco8cTQXmpJpCesYNIjId1caScnBKkZ9+KX0DveKW9i8tottJa9co0z5JWYvGuUAIIGp0O55gnarl0+CjhMogy0Rv360yHDK/rjlwgAwy9dsMn2d9zXejeCAcIlWclYvWwSVznV1kBj5AneTSOXf3UvI/AJ4db8YjvrtB1D3M8Mck3WboI9UkaCLSy6MdoYOdgDzzkBH0Iu+vNh1amRbcSN9INPVEmL2se0SDtWt2/8AHk3+b4f+omqo+j2CNX4lNYTT3YW2jWF5ciRpcTOUGtUPPRgkd/OmS0RoeK8aM7cOBt/WEg1GUqOt6nsAESatJbLj8TmCfOo8dzxjhSW1r1cLRvKsNs8iiTRJIdKprR1KjDNgsvLIyeVXj1THSBJsEdZw11+KXERPxxIKDdIcC34ULfLQfurFqaQ4kDetSZAUDBGvUM55Ac85oGVzpFwvi8NhdRzrHJbys01xIulpVyVdmGHUBB1Y2CHAz4bdwLpFxW6vZZbUW7S9QiS6kZbdY1eRoy2ZdWslpAME7Z276vPHR2eOf5IP+mmqldBv4q4z4+qt/wBPNQIRwOTjNm8XDEWHWqmWFpVDjQPb6uQMBjtFcFdQDeGKDdLOF3UFwXvFjEtyXl+jPY7PVo2Bklea95761S4/jPhX+SXP2W9Zd04WAX0vUTzTdubresDYil606o4iyLlBgjYsOyN6ED0BABXU5FCW5BmPgASfqr2nZCB2K0jopxu3toSY5Io3lgjik1Rzag6GY6sxoQ2euBznu+WclKJW1uWUfrpyQk6L8OlmhbTTcxNJbJoLvFcsZx1YRw5KZUsVVtWSQV5GoHEOlSSLEpMVskVwlyI4UmkEsizCY63eNNCklzgKTkg5wMGqep+/50v1epplci0cR6dq/rmAp9aiER7LgJhHTO47X4TONuVQ7b0lzQxoqwwSyxRmGK4csrhDp9uMAgn6NCcOASvdQI23lVY4wuFPvqqEpMt1h0wnht7eFVQmC6N11pY6pCWkZ1ZQuFDCVlJB5HlUr9/En7oev9THr0aOr6xtONOnOrRnzxiqXb5CinQ/lRQ7LV0e6YSWl1cXSwxu1w0jFDIyhdchk2YIdWM45Cp/BPSHPbrbjqInEFstsMyMNQGjtHsHBxGBj66pIelaqQWW7o309mtLeCB7eG49Xz1MjOyMmVZeQVgcK7LkY2OPOhPD+Pyx3y3zKkkvWvKy7ohLxvFgHtEBVcY5+z50I1V7qoC2TOMX73E89xgRvLJ1oAOoKwCBdyBnBQHlVl6WdP5eIWzW0lvHGjMjFllZm7LhwMGMDcqO+qfqrs0BbNB6SdL4Lrh0iOlsZRD1SK6uZVLAJmMlCu3PIb8Ws/4Z0ukt7G4s40GZZknWXUdSPG0LLhcYbeEd451C4o+E+I+w0EEmTUvouPZqUXpQmkvkvPVYwVt2t9HWtghpFkLZ0bexjGO/nUmHpc63qXkVpbxERSRvGjECTWyvqZhGNwVHcao/A4ARq8KLJOoyCSDkAbfb393d41k5vwaqMa7LRfdKppr62vTFGGtwyrHrYq2pJUbLadj9IO4+z51Il6Yv6zHcrZ2ySIJNRVjqk1qF7TCPJxjvzWf3N4+dnHhgZ/v9dSIMMD1gJONsZJJ2AG7AAbnfflT5SWwqP0WHinSaSS0ktWSJVkuWuC4dsjVcG5KhSozudOc+flTFv0qkgtGtY445FkmWXWZdLBlaJ9OnTvnquee+q1cRZGFXGnmOTE898ZHgK8ijbGw07jzHx+OKaZEvwvCekWYXr3fq0WWgSDR1rYAV3k1Z0bk68Yx3UmX0gOIriOCzgtzNGU1wyFShKsodQsa5Yasg5HIVG4H0LubyLrIuqzjPaZlOMsoAGkg5KHfNV2aFkYqwwwJBHgRsRVppmTbLevpKm66GY20ReKGSH8M/aDtCxY9jY5gHj7R8Nx0vTKVoLeHqY8QXa3QbrG7REzzaCNGw7eM78s4qukV2KYWy48b9I01xDcRLawRG4QxySB2dtJUodtK5IViASds0E6N9I3sjMojjmhnTq5YZGIUgBhswBxs7Agg5GPChGNsUh7ZW5gUwtlsf0gTtexXZihxDE8UcAchQHxqJfTknsr+KBgVXJ7gyyyyEANLLJKQDkDrHZ8A9+NWM1Fjsl8KI8JsOsmjQMq6mC5b2RkgZPlvQDdlo6H9M1sEdDAXLMDqDAHljByOX666jcfopU87zPujH/wCyvaztDSdGW4qx8GgzED76r9Wzo+v0I95+2tjISbbc156tU9hvXmKYrIDW9UjjibN+d99aG9UHpCuzfnffQNbG4V7I91K007GNh7q9K1JVkdkpOCKk6aSyUBYwHNeiSllKbMdFDFmXFeLOP7g0gp50sSL+UPnSGMcTTUm3cQfu++n5uj69WSiuzDK5LAKSOe2OWxwK91q2RqG4Iozav1iDJwSe0B4jGfhn6iKzm6N8ST6AvAocqdyPdsKLLbk4VmJHd7v7mmIYCkj4xpY5H3j50RU1k32aKKG2seXIY2GBviu0gEDPLf3cwB9efgKksmR7Tf3929RJEIzpXPhk4X499FlJHk8Q1aj8fMd3xH31L4TAsk0UenrA0iDRnSW7QOnyzgDPnUCR5SAp07Yye7zxuTU2xUGWMFzGNa9sHBUZGWB7iOfwoRMqLfP0K4mxJjKRKdgi3DKoG5AwowANRAG/20G4p0AvYI3mcRFVBZtMhLY7zgqM/OrOeC2p58Yuj/rj+qo8/RywYYfiV248Dlvq0GtEzlZmxFdmjPSPhkML/wAHeaSLAy8kTJhs8slQD8qD6a0TEcK7WPEV7prx4geYH1UxHiyDxFH+jPRxr0uqyRR6QD9ITvn8kDnQGOMDkBV76P8AAbNoVNza3zSbklI5dBGcjTp7sYqZPoPJIX0WyfzqEe5W/ar2py9GuGfzS/8A9ncV1RZdGX4qLccenhOiMjTz3qZios0QLVpklxVixQ5yoYPSS5bfXR/opxGSXX1jZxjH10JW2Xwol0cAWSUDwX76yhl5OjXLhUY2WNmqi9IRs35331dC9U3pCOy/53310HKjyNcge4UoivYB2V91LIpFDe9dnxFOYrzFFgM7V2mnGWvAlFjG2WoaRjwogB9lRlWgEWj0bzRR3eqU26r1bbzrlc5GMbjDefhmnfSfx+NLuLqeokQRfSdQuFyWbG+TlgPtoJwNYetHX9Z1eDnq8a8+We6rDxbhXDJIn6v13rdJ6ssE06uYDbcs1nJdlRlTAK3SyqHQEAd5237xjy2+dPRtUPo/ayLFJqQhUkK9/gM/CpY7J8vu7qykq6OlSvskxvtTMl6F5kD+/d3mlKcEimkhVTr0jJ5kjNJF7I11xOPuJJPcFJP1VIsLxkZJF5qyuuRtlTkZHhyp2a7GMdgfmgA43z9RruDtH1sZlQvGDlkU4LKATjORjfHfTRM9WWH/AAoX/jCP9Uf26R/hOvzykiH+p/8A6pXFLuwMbCKwdXI7LNMdj441HNU1rpQcHY1qkjkssnE+mt5cxtFLMpRuYWNRkc+fOjPRHgFldx9pbkyL7eHjVc/0ckHFUAzoe+jHRjjotZ1kUZHJsjOR8jTr6E7NNX0e2X5Fx/tk/ar0+j+xH4k/+2X9qi1r0otnUMJYhnuOfvApx+kNuP8A3oqjsjmUnpV0bsraBnRJQ/JfpkbfPeMnIoFYdL7/AGRbl8AbZWM4A960X9IfSBZgkaMjLnUdKjn3b1VOBgmXflg1cV9jssE/S3iCrn1lv7EX7Fe0zxOL6I48vtFeVXFApMqxFR5vaqViodye18KjN8Tb+f5jimpfBH+lk/NH30ORqk8Eb6V/zRXPh+R0/wBHwLEWqrdIB2H9/wB9WLXVe4/+Db3/AH13HnrZ1t7C+4VIt0BYA8t6j2vsL7qkw+2vx+ypKYq9iVRlfGvbmJQuVzSrz2VHnXl0OxSYLtEdkGnUCfMV6YSAD7tqdf2Pl9lOTewPh9lKxohqN/hUQD7anKN/hUVUzmqESOHHDg4J2Ow50dsuKKx0iJyRueWAPE+FDuBPGsg1OAx7KjuJPieQ7sfdR63cBnGAPcOfv7yaaTYpUl2WC3tNIxgAnmPMjfPj4UG49wHAMkS9n8ZB+L4kD8ny7vdyLcJvdY0N7a+P4wHePMbZHxoutTONijkaZlsnd4j6xSoyCKuvF+jqS9pewx8B2SfEjuPmPlVR4vweWHfYj8pfvB5Vg4s6o5U9DEiKBypm1vlifUV1AAjAPeaRZWUsraRt4nwHn+qjd5wdQqjbsjHdk9+fPnVRj2E59UOWs4mj16cZ2xVP4sArsTyq12i6E0+BNCbjgb3BPcnex+6tmc8dgHh1wJGxjuzVj4faivIeiqRkNGST/SNELODSxD7YAqUxvfQTtLFfAVLazXwFJhkQKD3++nH9gtnGB407Jpgq8tFqNZLiX4GpU82aixt2qoTJnE7jTGTjO42+NdUDiz5iYe77RXUAgXUC+Pa+FT6GcSPb+FZ5l7TbB8xCNUrgx+lf80VBQ1J4Q30rfm1z4vkdWf4Fg1UE45+DaipahXG/wTV2Hno9svwa+6n4vaX41HsT9GvuqQpGQTn4UimO3Z2FdcHs/wB/CmZpBz3+NO2v07aIwM8yc5AHLJoaCPSPGPZ+VEbfh7SKDkKvie/3Dvova8KSMDIBPiRk/AHYfbT0pB86pQIc/oGwWKREE9pvE8vgvj503xOHrlIYY8D4GphWklcVpSqiVJ2Z3NkEhtiCQR5jY1cuBXplQMd2GQx7yQNj8Qc/OgHSeDTOSOTqG+O6n9H66l9D5t5U8QrAe44P6QrKHtlR1ZVyx2Wbv2OCDkHwNWHhHFus7D7P+l4/H7aAE7+XKkyp3jmN61as4y75obxllSF2I1YGFXxY9lR8SRTXB+KdYNLHtgbH8ofrHf8APxoD07m6wrBk6QNb4P4xyEHy1HHmKxaehx2QbXifq7iORcKcAsEUDURz1L7QHI7f+TF+vZ92Ply+8VUpECqsWogKmvYjDNoEhJHhjOPzaPcLnLQsh5opA81xlfsx8qjGbZF2D7uXqySw7DH2l30k/lD7CPkO8pBKpVdBDL3Ecj41HOGBBAIIwQeRBqtx3D2kxG5QncflJ3N+cPtBFaTQ8dNfpb9VQbw6lJ3yvPHPFPxzawCO8ZHhjyNQ3uNEpHjWdNDuxcFyRjfGx57cvfTY46jFkDZYDf3UP47fhXCn3jwoTLfrjs7HODt3YphRY5LoYzkY99csgzjvqsG/TQR2tXu2xU2yu9cykHbDfdVpkOIW4k5MZA57fbXUmaTA2rqCSMXHjQzint/ConGGkD5UEqADnuof+6LHng++omuSo3x+12EFNSeEH6U/m/fTHDZA67qMg1NWMDcDFRDE07LyZVJUT7i7RB22A99D+JTq8LFSCKBXcEhYu4YDz8O6neFyLrAfOknBx4VpyMlAJxXISJSfCvLC6aUEk4wcDFE47e3OwJPliiNn0fWQjRsn4x+4ef2fVTQmwZacLaYlVJx+MT7IHn+qrZwjhaW0elM5JyzHmT3e4DuFTYbdIlCquAOQHj4k9586Qzk860UTKUjxmpktXTPSGYKNTd1aJGYmWTBx386S7cqjtLlwfFaUx2z4H7qGMrnS72oz5MPrU/fUHo5MVuEx+NlfmM/aBU7pUu0Z82H6P6qC2EumWNvB1P8AvA1hLqR24+8dGg91LRtq8ApERrY4hXI5Bxg5GO4+VD+JAs7MTkuc588Y+GABREiol0mRj5eRqWCB3Xl0kOlQ8a4RgDkIDpYEcj2e8+LVK4dJ2VdduzjHky/cais7vAxTIZJcEqMMQAQAcbtpOPhXRSMJW5aWI79tWntgealeXhmuTHJKZ1SjcQkDg0H6TQdhW8D9Rxn5EfWaLLyxXk8IkQo2cGutq0YQlxlYI6M3WQYyd13H5p5/I/pVI40wQLJjHaw2PqP3fKgfDHMc65/KKHPntv8AHBo/xOLrIiv5Ww9/NfrAqNxNcnU78MrPGr9XKadz5+FJFv50LhJLBm200SS5U94qEin+HNAKk8IGJF9zfdTRp3hJ+lHub7qZL0HJjtXUmU7V1NkURRAvh9tKW0j/ACF+VepG5/Fx7yBTqWznmwHuGfto6H2Ni1T8kV76un5Ipc0OgA6ie0B3Ywa9FMR4IE/JFQopA8vVhEG5GcZ5VPBpzo9wIvK075EYJ0+LnkceCjx+A8lQ0/se4d0XSQ6mLBc7kbZ8Qv6+6rT1iqAqABQMADkBTcj7YGw8ByA8qaY71aiZuViy2ah3lyR2V+JqQXoPPJ2ia0SJJgfxqHe3Oo4XkPtrnfamLMZOTyG/x7v7+VMRJbZh5DFPruCKYH309G9IAH0pj+iQ9+vHzB/VVYbkat/SNc27f0XU/Xj/ALqqJrCezu/n+Bo6tnBG+QD8xmkN7VN8OfMMR/8Alp+jS5eYrVaOOS7Fg70xe50tjwPLny7qdc99IuBlSB4bUnoFsgPG7iBsgyR7sCcMo15DHfOCo3PPl41A6oZ7LDDzBojvzBOQfydmHv27qIyuutp9QZQNLge1rZQhAzjYnv5UNjiX6JdRbU3Wo2McsAKR+UdHwNed5O8K2cwcAjkfHn8afbY0J4VICuQCNZZtJ/FO2QO/G4PxosOVd8JXE4pqpATpNB7Eo5+wx8xup+oj4CpUkupFx3nP2frp++i6yKRO/BI/OG4+sY+NDrKTKRn+j95FUl2U3cF+FY45Yv1zgDIzkY5doavvqKvCJfya0JYwRnHdS+qHhWTXZal0UpbSbHP6qd4fJ1Ug6w42O5q39UPCvGtkPNQfhQKwJPxWLGzg11GPU4/yR8q6gEeg1wpNeiqIGL89kfnL9tRy9PcR9j/SX7af4Jw7rmy20a+0fE9yjz+wUD8EngnDOs7b/gwdu7WfAeXiasMj7Y5DkByAFJY9wGANgByA7gKY6w1oomcmPZpElJRqUWFVRIxMdqDu32mi6QNLJHEhUNI4QFs4Ge8491HT6MLr+Wg+Un6qlzSKUG10US9kwoHeTgfH/wAU/nQAvedz7/8AxVyb0W3JdWM0HZzgYfGeQPLuGfnUBeg04vBbGWAyGEz6u3gqJAhGMd2R86PUiV6citohz76mFNvhRvpF0OuLOEzO8ToHjQhdYP0kqR5GRjYuKd6PdFLi8hE6NEil5FUPrzhJGjzsMYJTNHOIvTkVTii6oJfzSfivaH6NUmtO6X9H5bAL1zRskqSglNW2lQxyGHgT8qbs/QvdPGjm5gUsqsVKOSMgHB37s1lNp6OnB7U0wdwJ828XuI+TMPuqZIandGOhlwz3NqssJNrIqs514Yugk2GNsZxR9vRzdfytv/xP1VamqMZwbk6KgTmk5yMUT490XvbONpZY43hUZd4XZiijmzoyKdI5krqwN6CrISUCKXdyFjRBlnJ3AX4DOeQAJzTTRLiweqrHG5JLK/YIXYqVyxz5g8vHIpFywVwijJjQvG3eSR1m45Y35Dwq92vosupYz1ssEOtus0BXlZTt+MHQZxnOMjc86GdKOgl9axtKojnVQAHhBWWOMYz9G2dY0jmCTvyriljdnWn9lRiuMdVpACuCSAPxgSpI8MBRt4GjEb5FCYGLasEBGgBXcBAxAxjuUklvnU60k2wdj3jvHj9db4HtGOZeSQrYOc7jnQW2GkaTkYZl38Axx9tEnbDH50KabUz/AJ5HyAH3Vs9ma0GYG2pwtUW1bs0/qqJbGtCs17mkhhXFhUlHua6uLV5QNDNe0muFUQJntmkAReZYfDfJJ8gNzVnijWNAieyo7+ZPeT5moXCIMKXI59keQ7z8/sqa2odwP1VcVZEmeMKbdT4UozH8g/MU211/Rx781pRAnVXE0oSK3PY01cHQpOdu40AMHiht5oJEUOySBgpJAOAc5IBx8q1DoN0wkv5J0khSPqkjbsuWzrMg3yoxjq/rrFpmZ3UjbGTnwrRPQyP4Re/1Vv8Ap3NY5KN8Tei8dNuPNY2rTpGJGDooQtpB1uE5gHGM55VROjHSaS84xbSyRpFqt5oAquzZORNzKr/Jn5VY/TBJp4a58JoP+clZ30WmC3tjICMdeBnykjkhA+cgqUk0y5Sakkar6SYweG3WeSoJP9m6yf8AZS/R7Dp4bZ7YLQJIfe46w/W5qR00gMnD71AMlraYD39W2PrxUzhiLDbRLyVIkHuCqB91QWUj012hktrVQca7kQk9+JYpY/tK1ogFVzpzadZFb7Z03tm/wFxGD9RNWNmwMnkKAKD6NNZuuLSMMCS6LIcjeNXmhU7cvwJ5+FE/ST0kl4fapPCEY9aAwcHBQRyyMBgjDHq8A74zyNVD/wBP90ZUvnbm0qNjw1B3IHxY1onSXo7DfxrFOGKK4fCtpyQGXBxzUhyCPOgAqVB571kfon4aq8RuhgfwVZIo/wCiDczR7f6Nsoz760jpLfzwQO9vbm5kAJEYdV/S5+4bnurPfQq+qe8cnUXjgdjgjLvLdu+x3HaY7d1MTLj6R+LzWlhJLbFRKCgUsMjdhnb3ZHxqw2smpEY82UH5gGqh6YLd5OGtHGCZJJrdEAIBLNMigAkgDOcZJHOqvDcdJVCKIBgAA/4nyG2302+3j30hlM6U8PEN3fwKVRfWQ0SnZcuqyMB3DaYAd3s1EtzpOkndcK35wAzjypzjCTzXMqXhCXhlBkGlSATDEEx1bFQSqIeZGeeDUX1lXkZtOkltxnPiAfI7b1OOVTFkVxH+JE6crz5Z8Mkb/bQmK4LqScZViuQMbLhRnxO3OjFwwKn5/I5+40G4cAUxnmzN8CTXR5MY6C/DmytS9NDeFrpOCwOeWM+/vonmpbT0OmtnFa4rXhpJapAURXU05rqCkdmvaTXoqjMLWlwwRdIyBzHfnNeaWYallbzBHI+7mKi8PlIOPHkPMf8Aj7KlsA3iG+RFaR0RIYYyHs9aCO8YIP1HNN9Sw5be5np9tfiHH9IDPzG9LEmfxQPiaskgyXEi9+R8D9oqBLcyyBtR2UnAC4yfcKLST4Psg/386jz5fYoNuXP7qGhohcObKBu88/srRfQ1/jN5/VW/6dzVNe1OkttnmcZq5ehr/Gb3+qt/07msJqtm0Hb6Dnpo/iuT+tg/5yVjXCL3q5IiSMJPDICe7RMjn6lNbJ6a2xwqUnulgP8Axkr58ub5GjcZ5qfnjapTNJH1zdRa0ZfylK/MEVWfSdxE2vCrmRfaCKq+9nRB+lVjsLjrIo3H46K3zAP31TPTBMPVIYj/AO7cIp9ypJL9sYqSi43CCVFxyLRuPcrq4/RqJ0ru+psrqXvS3lce8RsR9YqL0CujLw6zZjluoRW/PRQj/HUpqB6Wbrq+E3h/KQRj/WOsf/fQBTv/AE7LiG8Hg8Q/3Go96bJ2SwRkdkZZtQZWKkFYJ3Xcf0lG3lQP/wBPf4O9/rI/0WrS+O8CgvEWO4TWiuJAupgNQBAzpI1DDEYOxzQOWwjWdejyBY+KcWVdhqQ/2prpz9bGr9e3kcKM8rqiKMszEAAeZNZD0G6SqnE5ZpOxHes6ozbaT1rPbh8+zqRiN+8gd9NEtl19K1y8Vh1sahnjuLeRVOcEpOjjON8dnerHwK8M9tBMwAaSKOQgcgWQMcZ7t6i9K+ArfWzW7O0YYowdMagVYMNjseWPjUzhqxxqIIyD1KomMglQFGjV4EqAaQzCenIQ8YuwdQYSRspGNJIt4CFPhuvMeOKrHrGoBtKhmchyM4J05HiBzb41YvSE4HFeIYHbUo6nfmLeDu7+ZIqrrKfo+4OGDEDs6u1lj5+yfhWLdTK/yWK14YSFLtjIzgDJweWSTjcfbSoOjUSoFEjjAxnC1NgHYUHwHLnypYXHJj8QD+quh9mCdaBI6OFG1JKHI5Bl07+8Eg/VXmSDpYFWHcfuPI0XebHj9Q++gnF78hgOQx9/27VFcdGilzdMdK1wWm7JyyAnvzj3U9irTshqmIK11KxXtAkF/wB5d/8AzZ/7SftV7+8u+/mz/NP2q3eupciuCMDuuhnEdJKWz6xgrgx8wc97eVGo+it3Iqs9s6MRuuU2PeMhtxmtirqpTaE8aZjLdEr0coGI96frrz96d7/N3+aftVs9dR6jF6SMZj6IXfP1d8+9P2qc/epefyDfNf2q2Kup+ow9FGO3fRm9CkLbue7mnxO7UMi6E3xOeplQ4AJWTTkb4zocZG5Pxrda6k5t7GsaWj5r450C4vI7KsM7x7bNMCpI78PJQv8AwY8V/mb/ANuL9uvqiuqLLowrhfRTiqQorLdhk2wLpwun8UALLgYG3wqc3RW+fSXiuGIzgSTF9JxgkB5CAcVs9dVqdeCXC/Ji8XRS/QYRLlFyTpS4dVySScKsgAySTtUHpF0P4lLCVEdzJup0NcMynB8JJNO3P4Vu1dS5AoU7s+ZE6AcWX2bWZc/kyRjPvxJvVn4X0OvurTrLaQNjDZdScjI3Ovv2rdK6knRc3yMPl6C3BIb1TJHInQSPdlq9l6GXjAhrZiDsQSmD/vVt9dVc2Z+mvsxm24PxiGPq4mulTGAvWo2PJS5LKPcaD2vQ3iccmVS8+lOqWRbko5Pdr0y9sjfJ89q36uqJdlxVHzrL0J4oVdjbStMzDLtIrSMuMYLNJk40qNzyxUeboDxNjJ/BJAGTHtR4zhdsB/HNfSVdUcEVZjidFLzH4Bvmv7VenotefyDfNP2q2KoMnDVLM2WBPgcY5ctvI/2j41dkcUZLJ0TvP5u3zT9qhF/0J4gXyLVyMeMf7Vbj+5y5YhnBYAEg77AAb457Ur1EZzrfnnGrb3Hy/XQ+xxXF2YjY9Db/AEnVbMN9hqTl/aqQeh19/Nn+aftVsVvwxUxpZxgjv545ZwNxS0sAMDXJsQfa54zzoXQNW7MaHQ6+/mz/ANpP2q6ttgi0jGSdydzn+4rqdi4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1661099" y="6210300"/>
            <a:ext cx="571500" cy="5238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702946" y="6320097"/>
            <a:ext cx="487806" cy="30428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343014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Rectangle 3"/>
          <p:cNvSpPr>
            <a:spLocks noGrp="1" noChangeArrowheads="1"/>
          </p:cNvSpPr>
          <p:nvPr>
            <p:ph type="body" idx="4294967295"/>
          </p:nvPr>
        </p:nvSpPr>
        <p:spPr>
          <a:xfrm>
            <a:off x="591312" y="1522562"/>
            <a:ext cx="8077200" cy="5486400"/>
          </a:xfrm>
          <a:prstGeom prst="rect">
            <a:avLst/>
          </a:prstGeom>
        </p:spPr>
        <p:txBody>
          <a:bodyPr/>
          <a:lstStyle/>
          <a:p>
            <a:pPr eaLnBrk="1" hangingPunct="1"/>
            <a:endParaRPr lang="en-US" sz="2400" b="1" dirty="0"/>
          </a:p>
          <a:p>
            <a:pPr eaLnBrk="1" hangingPunct="1"/>
            <a:r>
              <a:rPr lang="en-US" sz="2800" b="1" dirty="0"/>
              <a:t>Review and critique</a:t>
            </a:r>
          </a:p>
          <a:p>
            <a:pPr lvl="1" eaLnBrk="1" hangingPunct="1">
              <a:lnSpc>
                <a:spcPct val="150000"/>
              </a:lnSpc>
              <a:buFont typeface="Arial" panose="020B0604020202020204" pitchFamily="34" charset="0"/>
              <a:buChar char="•"/>
            </a:pPr>
            <a:r>
              <a:rPr lang="en-US" sz="2400" dirty="0"/>
              <a:t>Allow time -- critical step</a:t>
            </a:r>
          </a:p>
          <a:p>
            <a:pPr lvl="1" eaLnBrk="1" hangingPunct="1">
              <a:lnSpc>
                <a:spcPct val="150000"/>
              </a:lnSpc>
              <a:buFont typeface="Arial" panose="020B0604020202020204" pitchFamily="34" charset="0"/>
              <a:buChar char="•"/>
            </a:pPr>
            <a:r>
              <a:rPr lang="en-US" sz="2400" dirty="0"/>
              <a:t>Use an external reviewer</a:t>
            </a:r>
          </a:p>
          <a:p>
            <a:pPr lvl="1" eaLnBrk="1" hangingPunct="1">
              <a:buFont typeface="Arial" panose="020B0604020202020204" pitchFamily="34" charset="0"/>
              <a:buChar char="•"/>
            </a:pPr>
            <a:r>
              <a:rPr lang="en-US" sz="2400" dirty="0"/>
              <a:t>Similar to “real” review because they know little about proposal</a:t>
            </a:r>
          </a:p>
          <a:p>
            <a:pPr lvl="1" eaLnBrk="1" hangingPunct="1">
              <a:lnSpc>
                <a:spcPct val="150000"/>
              </a:lnSpc>
              <a:buFont typeface="Arial" panose="020B0604020202020204" pitchFamily="34" charset="0"/>
              <a:buChar char="•"/>
            </a:pPr>
            <a:r>
              <a:rPr lang="en-US" sz="2400" dirty="0"/>
              <a:t>Look for logic gaps</a:t>
            </a:r>
          </a:p>
          <a:p>
            <a:pPr lvl="1" eaLnBrk="1" hangingPunct="1">
              <a:lnSpc>
                <a:spcPct val="150000"/>
              </a:lnSpc>
              <a:buFont typeface="Arial" panose="020B0604020202020204" pitchFamily="34" charset="0"/>
              <a:buChar char="•"/>
            </a:pPr>
            <a:r>
              <a:rPr lang="en-US" sz="2400" dirty="0"/>
              <a:t>UND Center for Rural Health (ask us to critique)</a:t>
            </a:r>
          </a:p>
          <a:p>
            <a:pPr lvl="1" eaLnBrk="1" hangingPunct="1"/>
            <a:endParaRPr lang="en-US" sz="2400" dirty="0"/>
          </a:p>
        </p:txBody>
      </p:sp>
      <p:sp>
        <p:nvSpPr>
          <p:cNvPr id="4" name="Rectangle 2"/>
          <p:cNvSpPr txBox="1">
            <a:spLocks noChangeArrowheads="1"/>
          </p:cNvSpPr>
          <p:nvPr/>
        </p:nvSpPr>
        <p:spPr bwMode="auto">
          <a:xfrm>
            <a:off x="420624" y="0"/>
            <a:ext cx="841857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effectLst/>
                <a:uLnTx/>
                <a:uFillTx/>
                <a:latin typeface="Adobe Garamond Pro"/>
                <a:ea typeface="+mj-ea"/>
                <a:cs typeface="+mj-cs"/>
              </a:rPr>
              <a:t>Writing and Development Tips</a:t>
            </a:r>
            <a:endParaRPr kumimoji="0" lang="en-US" sz="4000" b="0" i="0" u="none" strike="noStrike" kern="0" cap="none" spc="0" normalizeH="0" baseline="0" noProof="0" dirty="0">
              <a:ln>
                <a:noFill/>
              </a:ln>
              <a:effectLst/>
              <a:uLnTx/>
              <a:uFillTx/>
              <a:latin typeface="Adobe Garamond Pro"/>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94713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03385" y="1249363"/>
            <a:ext cx="8366125" cy="802194"/>
          </a:xfrm>
        </p:spPr>
        <p:txBody>
          <a:bodyPr/>
          <a:lstStyle/>
          <a:p>
            <a:pPr eaLnBrk="1" hangingPunct="1"/>
            <a:r>
              <a:rPr lang="en-US" b="1" dirty="0"/>
              <a:t/>
            </a:r>
            <a:br>
              <a:rPr lang="en-US" b="1" dirty="0"/>
            </a:br>
            <a:r>
              <a:rPr lang="en-US" b="1" dirty="0">
                <a:latin typeface="+mn-lt"/>
              </a:rPr>
              <a:t/>
            </a:r>
            <a:br>
              <a:rPr lang="en-US" b="1" dirty="0">
                <a:latin typeface="+mn-lt"/>
              </a:rPr>
            </a:br>
            <a:r>
              <a:rPr lang="en-US" b="1" dirty="0">
                <a:latin typeface="+mn-lt"/>
              </a:rPr>
              <a:t>Two common questions that are commonly asked by grant seekers</a:t>
            </a:r>
            <a:endParaRPr lang="en-US" dirty="0">
              <a:latin typeface="+mn-lt"/>
            </a:endParaRPr>
          </a:p>
        </p:txBody>
      </p:sp>
      <p:sp>
        <p:nvSpPr>
          <p:cNvPr id="8195" name="Rectangle 3"/>
          <p:cNvSpPr>
            <a:spLocks noGrp="1" noChangeArrowheads="1"/>
          </p:cNvSpPr>
          <p:nvPr>
            <p:ph type="body" idx="4294967295"/>
          </p:nvPr>
        </p:nvSpPr>
        <p:spPr>
          <a:xfrm>
            <a:off x="703385" y="3300920"/>
            <a:ext cx="8610600" cy="1858108"/>
          </a:xfrm>
          <a:prstGeom prst="rect">
            <a:avLst/>
          </a:prstGeom>
        </p:spPr>
        <p:txBody>
          <a:bodyPr/>
          <a:lstStyle/>
          <a:p>
            <a:pPr eaLnBrk="1" hangingPunct="1">
              <a:buFontTx/>
              <a:buNone/>
            </a:pPr>
            <a:r>
              <a:rPr lang="en-US" sz="2800" dirty="0"/>
              <a:t>   1. “Where is the money available?”</a:t>
            </a:r>
          </a:p>
          <a:p>
            <a:pPr eaLnBrk="1" hangingPunct="1">
              <a:buFontTx/>
              <a:buNone/>
            </a:pPr>
            <a:endParaRPr lang="en-US" sz="2800" dirty="0"/>
          </a:p>
          <a:p>
            <a:pPr eaLnBrk="1" hangingPunct="1">
              <a:buFontTx/>
              <a:buNone/>
            </a:pPr>
            <a:r>
              <a:rPr lang="en-US" sz="2800" dirty="0"/>
              <a:t>   2. “How do I seek funding?”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427127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487" y="1031421"/>
            <a:ext cx="8319911" cy="1255487"/>
          </a:xfrm>
        </p:spPr>
        <p:txBody>
          <a:bodyPr/>
          <a:lstStyle/>
          <a:p>
            <a:r>
              <a:rPr lang="en-US" b="1" dirty="0"/>
              <a:t>Writing and Development Tips</a:t>
            </a:r>
          </a:p>
        </p:txBody>
      </p:sp>
      <p:sp>
        <p:nvSpPr>
          <p:cNvPr id="3" name="Content Placeholder 2"/>
          <p:cNvSpPr>
            <a:spLocks noGrp="1"/>
          </p:cNvSpPr>
          <p:nvPr>
            <p:ph idx="1"/>
          </p:nvPr>
        </p:nvSpPr>
        <p:spPr>
          <a:xfrm>
            <a:off x="259644" y="1963512"/>
            <a:ext cx="8624712" cy="5038271"/>
          </a:xfrm>
        </p:spPr>
        <p:txBody>
          <a:bodyPr/>
          <a:lstStyle/>
          <a:p>
            <a:r>
              <a:rPr lang="en-US" sz="2800" b="1" dirty="0"/>
              <a:t>What does the funder, the reviewer look for in proposal?</a:t>
            </a:r>
          </a:p>
          <a:p>
            <a:pPr lvl="1">
              <a:lnSpc>
                <a:spcPct val="150000"/>
              </a:lnSpc>
              <a:buFont typeface="Arial" panose="020B0604020202020204" pitchFamily="34" charset="0"/>
              <a:buChar char="•"/>
            </a:pPr>
            <a:r>
              <a:rPr lang="en-US" dirty="0"/>
              <a:t>Does it fit their criteria?</a:t>
            </a:r>
          </a:p>
          <a:p>
            <a:pPr lvl="1">
              <a:lnSpc>
                <a:spcPct val="150000"/>
              </a:lnSpc>
              <a:buFont typeface="Arial" panose="020B0604020202020204" pitchFamily="34" charset="0"/>
              <a:buChar char="•"/>
            </a:pPr>
            <a:r>
              <a:rPr lang="en-US" dirty="0"/>
              <a:t>Does it make sense? </a:t>
            </a:r>
          </a:p>
          <a:p>
            <a:pPr lvl="1">
              <a:lnSpc>
                <a:spcPct val="150000"/>
              </a:lnSpc>
              <a:buFont typeface="Arial" panose="020B0604020202020204" pitchFamily="34" charset="0"/>
              <a:buChar char="•"/>
            </a:pPr>
            <a:r>
              <a:rPr lang="en-US" dirty="0"/>
              <a:t>Your credibility</a:t>
            </a:r>
          </a:p>
          <a:p>
            <a:pPr lvl="1">
              <a:lnSpc>
                <a:spcPct val="150000"/>
              </a:lnSpc>
              <a:buFont typeface="Arial" panose="020B0604020202020204" pitchFamily="34" charset="0"/>
              <a:buChar char="•"/>
            </a:pPr>
            <a:r>
              <a:rPr lang="en-US" dirty="0"/>
              <a:t>Budget is appropriate to meet goals</a:t>
            </a:r>
          </a:p>
          <a:p>
            <a:pPr lvl="1">
              <a:lnSpc>
                <a:spcPct val="150000"/>
              </a:lnSpc>
              <a:buFont typeface="Arial" panose="020B0604020202020204" pitchFamily="34" charset="0"/>
              <a:buChar char="•"/>
            </a:pPr>
            <a:r>
              <a:rPr lang="en-US" dirty="0"/>
              <a:t>Did you follow the rules?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112183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646" y="1083665"/>
            <a:ext cx="7563289" cy="707886"/>
          </a:xfrm>
          <a:prstGeom prst="rect">
            <a:avLst/>
          </a:prstGeom>
        </p:spPr>
        <p:txBody>
          <a:bodyPr wrap="none">
            <a:spAutoFit/>
          </a:bodyPr>
          <a:lstStyle/>
          <a:p>
            <a:pPr lvl="0" defTabSz="914400">
              <a:defRPr/>
            </a:pPr>
            <a:r>
              <a:rPr lang="en-US" sz="4000" b="1" kern="0" dirty="0">
                <a:latin typeface="Adobe Garamond Pro"/>
              </a:rPr>
              <a:t>Writing and Development Tips</a:t>
            </a:r>
            <a:endParaRPr lang="en-US" sz="4000" kern="0" dirty="0">
              <a:latin typeface="Adobe Garamond Pro"/>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5" name="TextBox 4"/>
          <p:cNvSpPr txBox="1"/>
          <p:nvPr/>
        </p:nvSpPr>
        <p:spPr>
          <a:xfrm>
            <a:off x="472079" y="1791551"/>
            <a:ext cx="2638607" cy="523220"/>
          </a:xfrm>
          <a:prstGeom prst="rect">
            <a:avLst/>
          </a:prstGeom>
          <a:noFill/>
        </p:spPr>
        <p:txBody>
          <a:bodyPr wrap="none" rtlCol="0">
            <a:spAutoFit/>
          </a:bodyPr>
          <a:lstStyle/>
          <a:p>
            <a:r>
              <a:rPr lang="en-US" sz="2800" b="1" dirty="0"/>
              <a:t>Don’t Plagiarize!</a:t>
            </a:r>
          </a:p>
        </p:txBody>
      </p:sp>
      <p:sp>
        <p:nvSpPr>
          <p:cNvPr id="9" name="TextBox 8"/>
          <p:cNvSpPr txBox="1"/>
          <p:nvPr/>
        </p:nvSpPr>
        <p:spPr>
          <a:xfrm>
            <a:off x="775519" y="2403997"/>
            <a:ext cx="8050161" cy="5478423"/>
          </a:xfrm>
          <a:prstGeom prst="rect">
            <a:avLst/>
          </a:prstGeom>
          <a:noFill/>
        </p:spPr>
        <p:txBody>
          <a:bodyPr wrap="square" rtlCol="0">
            <a:spAutoFit/>
          </a:bodyPr>
          <a:lstStyle/>
          <a:p>
            <a:r>
              <a:rPr lang="en-US" sz="2800" u="sng" dirty="0"/>
              <a:t>Be sure to:</a:t>
            </a:r>
          </a:p>
          <a:p>
            <a:pPr marL="342900" indent="-342900">
              <a:buFont typeface="Arial" panose="020B0604020202020204" pitchFamily="34" charset="0"/>
              <a:buChar char="•"/>
            </a:pPr>
            <a:r>
              <a:rPr lang="en-US" dirty="0"/>
              <a:t>Review and update boilerplate language on a regular basis to ensure it is accurate, relevant and transparent.</a:t>
            </a:r>
          </a:p>
          <a:p>
            <a:pPr marL="342900" indent="-342900">
              <a:buFont typeface="Arial" panose="020B0604020202020204" pitchFamily="34" charset="0"/>
              <a:buChar char="•"/>
            </a:pPr>
            <a:r>
              <a:rPr lang="en-US" dirty="0"/>
              <a:t>Review, update, and cite any data, charts/graphs, or statistics you used in previous proposals to ensure they accurately reflect current information.</a:t>
            </a:r>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r>
              <a:rPr lang="en-US" sz="1000" dirty="0">
                <a:hlinkClick r:id="rId4"/>
              </a:rPr>
              <a:t>https://www.chronicle.com/article/Plagiarism-in-Grant-Proposals/136161</a:t>
            </a:r>
            <a:endParaRPr lang="en-US" sz="10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34127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519" y="2577223"/>
            <a:ext cx="8050161" cy="3416320"/>
          </a:xfrm>
          <a:prstGeom prst="rect">
            <a:avLst/>
          </a:prstGeom>
          <a:noFill/>
        </p:spPr>
        <p:txBody>
          <a:bodyPr wrap="square" rtlCol="0">
            <a:spAutoFit/>
          </a:bodyPr>
          <a:lstStyle/>
          <a:p>
            <a:pPr marL="342900" indent="-342900">
              <a:buFont typeface="Arial" panose="020B0604020202020204" pitchFamily="34" charset="0"/>
              <a:buChar char="•"/>
            </a:pPr>
            <a:r>
              <a:rPr lang="en-US" dirty="0"/>
              <a:t>Use quotation marks when you copy text verbatim from a source.</a:t>
            </a:r>
          </a:p>
          <a:p>
            <a:pPr marL="342900" indent="-342900">
              <a:buFont typeface="Arial" panose="020B0604020202020204" pitchFamily="34" charset="0"/>
              <a:buChar char="•"/>
            </a:pPr>
            <a:r>
              <a:rPr lang="en-US" dirty="0"/>
              <a:t>Cite the original source of the idea.</a:t>
            </a:r>
          </a:p>
          <a:p>
            <a:pPr marL="342900" indent="-342900">
              <a:buFont typeface="Arial" panose="020B0604020202020204" pitchFamily="34" charset="0"/>
              <a:buChar char="•"/>
            </a:pPr>
            <a:r>
              <a:rPr lang="en-US" dirty="0"/>
              <a:t>Leave enough time to review your proposal before submission to ensure you haven't pasted in a paragraph without attribution.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Rectangle 4"/>
          <p:cNvSpPr/>
          <p:nvPr/>
        </p:nvSpPr>
        <p:spPr>
          <a:xfrm>
            <a:off x="271575" y="1171025"/>
            <a:ext cx="7563289" cy="707886"/>
          </a:xfrm>
          <a:prstGeom prst="rect">
            <a:avLst/>
          </a:prstGeom>
        </p:spPr>
        <p:txBody>
          <a:bodyPr wrap="none">
            <a:spAutoFit/>
          </a:bodyPr>
          <a:lstStyle/>
          <a:p>
            <a:pPr lvl="0" defTabSz="914400">
              <a:defRPr/>
            </a:pPr>
            <a:r>
              <a:rPr lang="en-US" sz="4000" b="1" kern="0" dirty="0">
                <a:latin typeface="Adobe Garamond Pro"/>
              </a:rPr>
              <a:t>Writing and Development Tips</a:t>
            </a:r>
            <a:endParaRPr lang="en-US" sz="4000" kern="0" dirty="0">
              <a:latin typeface="Adobe Garamond Pr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
        <p:nvSpPr>
          <p:cNvPr id="7" name="TextBox 6"/>
          <p:cNvSpPr txBox="1"/>
          <p:nvPr/>
        </p:nvSpPr>
        <p:spPr>
          <a:xfrm>
            <a:off x="505440" y="2057064"/>
            <a:ext cx="1335815" cy="523220"/>
          </a:xfrm>
          <a:prstGeom prst="rect">
            <a:avLst/>
          </a:prstGeom>
          <a:noFill/>
        </p:spPr>
        <p:txBody>
          <a:bodyPr wrap="none" rtlCol="0">
            <a:spAutoFit/>
          </a:bodyPr>
          <a:lstStyle/>
          <a:p>
            <a:r>
              <a:rPr lang="en-US" sz="2800" b="1" u="sng" dirty="0"/>
              <a:t>Always:</a:t>
            </a:r>
          </a:p>
        </p:txBody>
      </p:sp>
      <p:sp>
        <p:nvSpPr>
          <p:cNvPr id="9" name="Rectangle 8"/>
          <p:cNvSpPr/>
          <p:nvPr/>
        </p:nvSpPr>
        <p:spPr>
          <a:xfrm>
            <a:off x="629265" y="6568744"/>
            <a:ext cx="6435213" cy="246221"/>
          </a:xfrm>
          <a:prstGeom prst="rect">
            <a:avLst/>
          </a:prstGeom>
        </p:spPr>
        <p:txBody>
          <a:bodyPr wrap="square">
            <a:spAutoFit/>
          </a:bodyPr>
          <a:lstStyle/>
          <a:p>
            <a:r>
              <a:rPr lang="en-US" sz="1000" dirty="0">
                <a:hlinkClick r:id="rId4"/>
              </a:rPr>
              <a:t>https://www.chronicle.com/article/Plagiarism-in-Grant-Proposals/136161</a:t>
            </a:r>
            <a:endParaRPr lang="en-US" sz="1000" dirty="0"/>
          </a:p>
        </p:txBody>
      </p:sp>
    </p:spTree>
    <p:extLst>
      <p:ext uri="{BB962C8B-B14F-4D97-AF65-F5344CB8AC3E}">
        <p14:creationId xmlns:p14="http://schemas.microsoft.com/office/powerpoint/2010/main" val="3299276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00515" y="-1"/>
            <a:ext cx="7418820" cy="7104185"/>
          </a:xfrm>
          <a:prstGeom prst="rect">
            <a:avLst/>
          </a:prstGeom>
        </p:spPr>
      </p:pic>
      <p:sp>
        <p:nvSpPr>
          <p:cNvPr id="7" name="TextBox 6"/>
          <p:cNvSpPr txBox="1"/>
          <p:nvPr/>
        </p:nvSpPr>
        <p:spPr>
          <a:xfrm>
            <a:off x="1" y="785279"/>
            <a:ext cx="2160396" cy="4185761"/>
          </a:xfrm>
          <a:prstGeom prst="rect">
            <a:avLst/>
          </a:prstGeom>
          <a:noFill/>
        </p:spPr>
        <p:txBody>
          <a:bodyPr wrap="square" rtlCol="0">
            <a:spAutoFit/>
          </a:bodyPr>
          <a:lstStyle/>
          <a:p>
            <a:r>
              <a:rPr lang="en-US" sz="1400" baseline="30000" dirty="0"/>
              <a:t>1</a:t>
            </a:r>
            <a:r>
              <a:rPr lang="en-US" sz="1400" dirty="0"/>
              <a:t> 2010  Census Summary File. United States. Prepared by the U.S. Census Bureau,  2016 </a:t>
            </a:r>
          </a:p>
          <a:p>
            <a:endParaRPr lang="en-US" sz="1400" dirty="0"/>
          </a:p>
          <a:p>
            <a:r>
              <a:rPr lang="en-US" sz="1400" baseline="30000" dirty="0"/>
              <a:t>2</a:t>
            </a:r>
            <a:r>
              <a:rPr lang="en-US" sz="1400" dirty="0"/>
              <a:t> Bennett, K. Lin, Y.H., Yuen, M., </a:t>
            </a:r>
            <a:r>
              <a:rPr lang="en-US" sz="1400" dirty="0" err="1"/>
              <a:t>Leonhirth</a:t>
            </a:r>
            <a:r>
              <a:rPr lang="en-US" sz="1400" dirty="0"/>
              <a:t>, D., &amp; Probst, J. (2016). Vulnerable rural counties: The changing rural landscape, 2000-2010. South Carolina Rural Health Research Center. Available at: http://rhr.sph.sc.eud/report/(13-4)Vulnerable_Rural_Counties_The_Changing_Rural_Landscape_2000-2010.pdf.</a:t>
            </a:r>
          </a:p>
        </p:txBody>
      </p:sp>
      <p:sp>
        <p:nvSpPr>
          <p:cNvPr id="8" name="TextBox 7"/>
          <p:cNvSpPr txBox="1"/>
          <p:nvPr/>
        </p:nvSpPr>
        <p:spPr>
          <a:xfrm>
            <a:off x="71715" y="77392"/>
            <a:ext cx="6534568" cy="707886"/>
          </a:xfrm>
          <a:prstGeom prst="rect">
            <a:avLst/>
          </a:prstGeom>
          <a:noFill/>
        </p:spPr>
        <p:txBody>
          <a:bodyPr wrap="square" rtlCol="0">
            <a:spAutoFit/>
          </a:bodyPr>
          <a:lstStyle/>
          <a:p>
            <a:r>
              <a:rPr lang="en-US" sz="4000" dirty="0"/>
              <a:t>Example 1</a:t>
            </a:r>
          </a:p>
        </p:txBody>
      </p:sp>
    </p:spTree>
    <p:extLst>
      <p:ext uri="{BB962C8B-B14F-4D97-AF65-F5344CB8AC3E}">
        <p14:creationId xmlns:p14="http://schemas.microsoft.com/office/powerpoint/2010/main" val="2967408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938998"/>
            <a:ext cx="8169310" cy="5632311"/>
          </a:xfrm>
          <a:prstGeom prst="rect">
            <a:avLst/>
          </a:prstGeom>
          <a:noFill/>
        </p:spPr>
        <p:txBody>
          <a:bodyPr wrap="square" rtlCol="0">
            <a:spAutoFit/>
          </a:bodyPr>
          <a:lstStyle/>
          <a:p>
            <a:r>
              <a:rPr lang="en-US" sz="1800" u="sng" dirty="0"/>
              <a:t>Rural Communities</a:t>
            </a:r>
            <a:r>
              <a:rPr lang="en-US" sz="1800" dirty="0"/>
              <a:t> 	</a:t>
            </a:r>
          </a:p>
          <a:p>
            <a:r>
              <a:rPr lang="en-US" sz="1800" dirty="0"/>
              <a:t>Rural life is frequently depicted as pastoral settings with few stresses compared to its urban counterpart (</a:t>
            </a:r>
            <a:r>
              <a:rPr lang="en-US" sz="1800" b="1" dirty="0"/>
              <a:t>Hartley, Bird, &amp; </a:t>
            </a:r>
            <a:r>
              <a:rPr lang="en-US" sz="1800" b="1" dirty="0" err="1"/>
              <a:t>Depmsey</a:t>
            </a:r>
            <a:r>
              <a:rPr lang="en-US" sz="1800" b="1" dirty="0"/>
              <a:t>, 1999; Rosenthal &amp; Fox, 2000</a:t>
            </a:r>
            <a:r>
              <a:rPr lang="en-US" sz="1800" dirty="0"/>
              <a:t>).  In reality, farming is one of the most dangerous occupations (</a:t>
            </a:r>
            <a:r>
              <a:rPr lang="en-US" sz="1800" b="1" dirty="0"/>
              <a:t>National Safety Council, 1998</a:t>
            </a:r>
            <a:r>
              <a:rPr lang="en-US" sz="1800" dirty="0"/>
              <a:t>).  These communities are viewed generally as cultures with social organizations where people rely heavily on one another, enjoy strong natural support among them, and are loyal to the larger community (</a:t>
            </a:r>
            <a:r>
              <a:rPr lang="en-US" sz="1800" b="1" dirty="0"/>
              <a:t>Wenger, 1992</a:t>
            </a:r>
            <a:r>
              <a:rPr lang="en-US" sz="1800" dirty="0"/>
              <a:t>). The strengths of rural communities include strong informal support networks, cohesiveness, established interdependence, and collaboration (</a:t>
            </a:r>
            <a:r>
              <a:rPr lang="en-US" sz="1800" b="1" dirty="0"/>
              <a:t>Gibbens, Personal Communication May 9, 2005</a:t>
            </a:r>
            <a:r>
              <a:rPr lang="en-US" sz="1800" dirty="0"/>
              <a:t>).  Changing economies in rural areas are increasing their linkages to broader social and economic forces resulting in changing social relationships that become more impersonal.  Depression and suicide is becoming an increasing problem in our rural and frontier communities.  </a:t>
            </a:r>
            <a:r>
              <a:rPr lang="en-US" sz="1800" b="1" dirty="0" err="1"/>
              <a:t>McSparron</a:t>
            </a:r>
            <a:r>
              <a:rPr lang="en-US" sz="1800" b="1" dirty="0"/>
              <a:t> (2002) </a:t>
            </a:r>
            <a:r>
              <a:rPr lang="en-US" sz="1800" dirty="0"/>
              <a:t>found over 42 percent of North Dakota farm operators in her study were depressed, while </a:t>
            </a:r>
            <a:r>
              <a:rPr lang="en-US" sz="1800" b="1" dirty="0"/>
              <a:t>Linn and </a:t>
            </a:r>
            <a:r>
              <a:rPr lang="en-US" sz="1800" b="1" dirty="0" err="1"/>
              <a:t>Husaini</a:t>
            </a:r>
            <a:r>
              <a:rPr lang="en-US" sz="1800" b="1" dirty="0"/>
              <a:t> (1987)</a:t>
            </a:r>
            <a:r>
              <a:rPr lang="en-US" sz="1800" dirty="0"/>
              <a:t>,</a:t>
            </a:r>
            <a:r>
              <a:rPr lang="en-US" sz="1800" b="1" dirty="0"/>
              <a:t> </a:t>
            </a:r>
            <a:r>
              <a:rPr lang="en-US" sz="1800" dirty="0"/>
              <a:t>fifteen years earlier reported 19 percent of agricultural workers were depressed.  With the continuing farm crisis, the loss of the family farm that may have been in the family for generations involves a loss of employment, home, lifestyle, and identity as well as a sense of failure increasing the risk for depression and/or suicide.  Many people in rural areas experience what </a:t>
            </a:r>
            <a:r>
              <a:rPr lang="en-US" sz="1800" b="1" dirty="0"/>
              <a:t>Rowland and Lyons (1989) </a:t>
            </a:r>
            <a:r>
              <a:rPr lang="en-US" sz="1800" dirty="0"/>
              <a:t>call the </a:t>
            </a:r>
            <a:r>
              <a:rPr lang="en-US" sz="1800" b="1" dirty="0"/>
              <a:t>“triple jeopardy” </a:t>
            </a:r>
            <a:r>
              <a:rPr lang="en-US" sz="1800" dirty="0"/>
              <a:t>of being rural, poor and uninsured.</a:t>
            </a:r>
          </a:p>
        </p:txBody>
      </p:sp>
      <p:sp>
        <p:nvSpPr>
          <p:cNvPr id="7" name="TextBox 6"/>
          <p:cNvSpPr txBox="1"/>
          <p:nvPr/>
        </p:nvSpPr>
        <p:spPr>
          <a:xfrm>
            <a:off x="1" y="211015"/>
            <a:ext cx="5858188" cy="707886"/>
          </a:xfrm>
          <a:prstGeom prst="rect">
            <a:avLst/>
          </a:prstGeom>
          <a:noFill/>
        </p:spPr>
        <p:txBody>
          <a:bodyPr wrap="square" rtlCol="0">
            <a:spAutoFit/>
          </a:bodyPr>
          <a:lstStyle/>
          <a:p>
            <a:r>
              <a:rPr lang="en-US" sz="4000" dirty="0"/>
              <a:t>Example 2</a:t>
            </a:r>
            <a:endParaRPr lang="en-US" dirty="0"/>
          </a:p>
        </p:txBody>
      </p:sp>
    </p:spTree>
    <p:extLst>
      <p:ext uri="{BB962C8B-B14F-4D97-AF65-F5344CB8AC3E}">
        <p14:creationId xmlns:p14="http://schemas.microsoft.com/office/powerpoint/2010/main" val="481901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dirty="0">
                <a:cs typeface="Garamond" pitchFamily="18" charset="0"/>
              </a:rPr>
              <a:t>Writing the Proposal</a:t>
            </a:r>
          </a:p>
        </p:txBody>
      </p:sp>
      <p:sp>
        <p:nvSpPr>
          <p:cNvPr id="17411" name="Content Placeholder 2"/>
          <p:cNvSpPr>
            <a:spLocks noGrp="1"/>
          </p:cNvSpPr>
          <p:nvPr>
            <p:ph idx="1"/>
          </p:nvPr>
        </p:nvSpPr>
        <p:spPr bwMode="auto">
          <a:xfrm>
            <a:off x="430213" y="1079500"/>
            <a:ext cx="8320087"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sz="3600" b="1" dirty="0">
                <a:cs typeface="Adobe Garamond Pro" charset="0"/>
              </a:rPr>
              <a:t>Remember – It Is About the Community!</a:t>
            </a: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31" y="2219779"/>
            <a:ext cx="7572250" cy="430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508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gn="ctr"/>
            <a:r>
              <a:rPr lang="en-US" sz="3600" b="1" dirty="0"/>
              <a:t/>
            </a:r>
            <a:br>
              <a:rPr lang="en-US" sz="3600" b="1" dirty="0"/>
            </a:br>
            <a:r>
              <a:rPr lang="en-US" sz="3600" b="1" dirty="0"/>
              <a:t/>
            </a:r>
            <a:br>
              <a:rPr lang="en-US" sz="3600" b="1" dirty="0"/>
            </a:br>
            <a:r>
              <a:rPr lang="en-US" sz="3600" b="1" dirty="0"/>
              <a:t/>
            </a:r>
            <a:br>
              <a:rPr lang="en-US" sz="3600" b="1" dirty="0"/>
            </a:br>
            <a:r>
              <a:rPr lang="en-US" b="1" dirty="0" smtClean="0"/>
              <a:t>Proposal </a:t>
            </a:r>
            <a:r>
              <a:rPr lang="en-US" b="1" dirty="0"/>
              <a:t>Sections</a:t>
            </a:r>
          </a:p>
        </p:txBody>
      </p:sp>
      <p:sp>
        <p:nvSpPr>
          <p:cNvPr id="115715" name="Content Placeholder 2"/>
          <p:cNvSpPr>
            <a:spLocks noGrp="1"/>
          </p:cNvSpPr>
          <p:nvPr>
            <p:ph idx="1"/>
          </p:nvPr>
        </p:nvSpPr>
        <p:spPr>
          <a:xfrm>
            <a:off x="526344" y="1662545"/>
            <a:ext cx="8319911" cy="4628250"/>
          </a:xfrm>
        </p:spPr>
        <p:txBody>
          <a:bodyPr/>
          <a:lstStyle/>
          <a:p>
            <a:pPr marL="457200" indent="-457200">
              <a:buFont typeface="Arial" panose="020B0604020202020204" pitchFamily="34" charset="0"/>
              <a:buChar char="•"/>
            </a:pPr>
            <a:r>
              <a:rPr lang="en-US" sz="2800" dirty="0"/>
              <a:t>Cover letter</a:t>
            </a:r>
          </a:p>
          <a:p>
            <a:pPr marL="457200" indent="-457200">
              <a:buFont typeface="Arial" panose="020B0604020202020204" pitchFamily="34" charset="0"/>
              <a:buChar char="•"/>
            </a:pPr>
            <a:r>
              <a:rPr lang="en-US" sz="2800" dirty="0"/>
              <a:t>Abstract</a:t>
            </a:r>
          </a:p>
          <a:p>
            <a:pPr marL="457200" indent="-457200">
              <a:buFont typeface="Arial" panose="020B0604020202020204" pitchFamily="34" charset="0"/>
              <a:buChar char="•"/>
            </a:pPr>
            <a:r>
              <a:rPr lang="en-US" sz="2800" dirty="0"/>
              <a:t>Introduction</a:t>
            </a:r>
          </a:p>
          <a:p>
            <a:pPr marL="457200" indent="-457200">
              <a:buFont typeface="Arial" panose="020B0604020202020204" pitchFamily="34" charset="0"/>
              <a:buChar char="•"/>
            </a:pPr>
            <a:r>
              <a:rPr lang="en-US" sz="2800" dirty="0"/>
              <a:t>Needs or Problem Statement</a:t>
            </a:r>
          </a:p>
          <a:p>
            <a:pPr marL="457200" indent="-457200">
              <a:buFont typeface="Arial" panose="020B0604020202020204" pitchFamily="34" charset="0"/>
              <a:buChar char="•"/>
            </a:pPr>
            <a:r>
              <a:rPr lang="en-US" sz="2800" dirty="0"/>
              <a:t>Project description/Objectives (with Goals, Time line, and Staffing plan)</a:t>
            </a:r>
          </a:p>
          <a:p>
            <a:pPr marL="457200" indent="-457200">
              <a:buFont typeface="Arial" panose="020B0604020202020204" pitchFamily="34" charset="0"/>
              <a:buChar char="•"/>
            </a:pPr>
            <a:r>
              <a:rPr lang="en-US" sz="2800" dirty="0"/>
              <a:t>Evaluation </a:t>
            </a:r>
            <a:r>
              <a:rPr lang="en-US" sz="2800" dirty="0" smtClean="0"/>
              <a:t>Plan</a:t>
            </a:r>
          </a:p>
          <a:p>
            <a:pPr marL="457200" indent="-457200">
              <a:buFont typeface="Arial" panose="020B0604020202020204" pitchFamily="34" charset="0"/>
              <a:buChar char="•"/>
            </a:pPr>
            <a:r>
              <a:rPr lang="en-US" sz="2800" dirty="0" smtClean="0"/>
              <a:t>Sustainability </a:t>
            </a:r>
            <a:r>
              <a:rPr lang="en-US" sz="2800" dirty="0"/>
              <a:t>Plan</a:t>
            </a:r>
          </a:p>
          <a:p>
            <a:pPr marL="457200" indent="-457200">
              <a:buFont typeface="Arial" panose="020B0604020202020204" pitchFamily="34" charset="0"/>
              <a:buChar char="•"/>
            </a:pPr>
            <a:r>
              <a:rPr lang="en-US" sz="2800" dirty="0"/>
              <a:t>Budget and budget narrative</a:t>
            </a:r>
          </a:p>
          <a:p>
            <a:pPr marL="457200" indent="-457200">
              <a:buFont typeface="Arial" panose="020B0604020202020204" pitchFamily="34" charset="0"/>
              <a:buChar char="•"/>
            </a:pPr>
            <a:r>
              <a:rPr lang="en-US" sz="2800" dirty="0"/>
              <a:t>Appendices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28127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1420954"/>
            <a:ext cx="8319911" cy="762000"/>
          </a:xfrm>
        </p:spPr>
        <p:txBody>
          <a:bodyPr/>
          <a:lstStyle/>
          <a:p>
            <a:r>
              <a:rPr lang="en-US" b="1" dirty="0"/>
              <a:t>Writing the Cover Letter</a:t>
            </a:r>
          </a:p>
        </p:txBody>
      </p:sp>
      <p:sp>
        <p:nvSpPr>
          <p:cNvPr id="3" name="Content Placeholder 2"/>
          <p:cNvSpPr>
            <a:spLocks noGrp="1"/>
          </p:cNvSpPr>
          <p:nvPr>
            <p:ph idx="1"/>
          </p:nvPr>
        </p:nvSpPr>
        <p:spPr>
          <a:xfrm>
            <a:off x="257176" y="1925779"/>
            <a:ext cx="8886824" cy="4268024"/>
          </a:xfrm>
        </p:spPr>
        <p:txBody>
          <a:bodyPr/>
          <a:lstStyle/>
          <a:p>
            <a:pPr marL="457200" indent="-457200">
              <a:lnSpc>
                <a:spcPct val="150000"/>
              </a:lnSpc>
              <a:buFont typeface="Arial" panose="020B0604020202020204" pitchFamily="34" charset="0"/>
              <a:buChar char="•"/>
            </a:pPr>
            <a:r>
              <a:rPr lang="en-US" sz="2800" dirty="0"/>
              <a:t>Be brief  and to the point</a:t>
            </a:r>
          </a:p>
          <a:p>
            <a:pPr marL="457200" indent="-457200">
              <a:buFont typeface="Arial" panose="020B0604020202020204" pitchFamily="34" charset="0"/>
              <a:buChar char="•"/>
            </a:pPr>
            <a:r>
              <a:rPr lang="en-US" sz="2800" dirty="0"/>
              <a:t>Use the same date that you’ll send the complete grant application to the funding source.</a:t>
            </a:r>
          </a:p>
          <a:p>
            <a:pPr marL="457200" indent="-457200">
              <a:buFont typeface="Arial" panose="020B0604020202020204" pitchFamily="34" charset="0"/>
              <a:buChar char="•"/>
            </a:pPr>
            <a:r>
              <a:rPr lang="en-US" sz="2800" dirty="0"/>
              <a:t>Open with the contact person’s name and title, followed by the funding source name, address, city, state, and zip code</a:t>
            </a:r>
          </a:p>
          <a:p>
            <a:pPr marL="457200" indent="-457200">
              <a:buFont typeface="Arial" panose="020B0604020202020204" pitchFamily="34" charset="0"/>
              <a:buChar char="•"/>
            </a:pPr>
            <a:r>
              <a:rPr lang="en-US" sz="2800" dirty="0"/>
              <a:t>Greet the contact person with “Dear” plus the personal title (as in Mr., Ms., Mrs.) followed by the last name.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201215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4" y="2085925"/>
            <a:ext cx="8319911" cy="4268024"/>
          </a:xfrm>
        </p:spPr>
        <p:txBody>
          <a:bodyPr/>
          <a:lstStyle/>
          <a:p>
            <a:pPr marL="457200" indent="-457200">
              <a:buFont typeface="Arial" panose="020B0604020202020204" pitchFamily="34" charset="0"/>
              <a:buChar char="•"/>
            </a:pPr>
            <a:r>
              <a:rPr lang="en-US" sz="2800" dirty="0"/>
              <a:t>Keep the first and second paragraphs short and focused</a:t>
            </a:r>
          </a:p>
          <a:p>
            <a:pPr marL="457200" indent="-457200">
              <a:lnSpc>
                <a:spcPct val="150000"/>
              </a:lnSpc>
              <a:buFont typeface="Arial" panose="020B0604020202020204" pitchFamily="34" charset="0"/>
              <a:buChar char="•"/>
            </a:pPr>
            <a:r>
              <a:rPr lang="en-US" sz="2800" dirty="0"/>
              <a:t>Wrap up with a summarizing paragraph.</a:t>
            </a:r>
          </a:p>
          <a:p>
            <a:pPr marL="457200" indent="-457200">
              <a:buFont typeface="Arial" panose="020B0604020202020204" pitchFamily="34" charset="0"/>
              <a:buChar char="•"/>
            </a:pPr>
            <a:r>
              <a:rPr lang="en-US" sz="2800" dirty="0"/>
              <a:t>At the bottom of the letter, include the note “ATTACHMENTS.”</a:t>
            </a:r>
          </a:p>
        </p:txBody>
      </p:sp>
      <p:sp>
        <p:nvSpPr>
          <p:cNvPr id="4" name="Title 1"/>
          <p:cNvSpPr>
            <a:spLocks noGrp="1"/>
          </p:cNvSpPr>
          <p:nvPr>
            <p:ph type="title"/>
          </p:nvPr>
        </p:nvSpPr>
        <p:spPr>
          <a:xfrm>
            <a:off x="246308" y="1299029"/>
            <a:ext cx="8319911" cy="762000"/>
          </a:xfrm>
        </p:spPr>
        <p:txBody>
          <a:bodyPr/>
          <a:lstStyle/>
          <a:p>
            <a:r>
              <a:rPr lang="en-US" b="1" dirty="0"/>
              <a:t>Writing the Cover Letter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164601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3313" y="0"/>
            <a:ext cx="5297428" cy="6855494"/>
          </a:xfrm>
        </p:spPr>
      </p:pic>
    </p:spTree>
    <p:extLst>
      <p:ext uri="{BB962C8B-B14F-4D97-AF65-F5344CB8AC3E}">
        <p14:creationId xmlns:p14="http://schemas.microsoft.com/office/powerpoint/2010/main" val="299256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6888" y="21213"/>
            <a:ext cx="8319911" cy="762000"/>
          </a:xfrm>
        </p:spPr>
        <p:txBody>
          <a:bodyPr/>
          <a:lstStyle/>
          <a:p>
            <a:pPr algn="ctr" eaLnBrk="1" hangingPunct="1"/>
            <a:r>
              <a:rPr lang="en-US" b="1" dirty="0"/>
              <a:t/>
            </a:r>
            <a:br>
              <a:rPr lang="en-US" b="1" dirty="0"/>
            </a:br>
            <a:r>
              <a:rPr lang="en-US" b="1" dirty="0"/>
              <a:t/>
            </a:r>
            <a:br>
              <a:rPr lang="en-US" b="1" dirty="0"/>
            </a:br>
            <a:r>
              <a:rPr lang="en-US" b="1" dirty="0"/>
              <a:t/>
            </a:r>
            <a:br>
              <a:rPr lang="en-US" b="1" dirty="0"/>
            </a:br>
            <a:r>
              <a:rPr lang="en-US" b="1" dirty="0">
                <a:latin typeface="+mn-lt"/>
              </a:rPr>
              <a:t>There are 2 primary sources of </a:t>
            </a:r>
            <a:br>
              <a:rPr lang="en-US" b="1" dirty="0">
                <a:latin typeface="+mn-lt"/>
              </a:rPr>
            </a:br>
            <a:r>
              <a:rPr lang="en-US" b="1" dirty="0">
                <a:latin typeface="+mn-lt"/>
              </a:rPr>
              <a:t>grant money</a:t>
            </a:r>
            <a:endParaRPr lang="en-US" dirty="0">
              <a:latin typeface="+mn-lt"/>
            </a:endParaRPr>
          </a:p>
        </p:txBody>
      </p:sp>
      <p:sp>
        <p:nvSpPr>
          <p:cNvPr id="10243" name="Rectangle 3"/>
          <p:cNvSpPr>
            <a:spLocks noGrp="1" noChangeArrowheads="1"/>
          </p:cNvSpPr>
          <p:nvPr>
            <p:ph idx="1"/>
          </p:nvPr>
        </p:nvSpPr>
        <p:spPr>
          <a:prstGeom prst="rect">
            <a:avLst/>
          </a:prstGeom>
        </p:spPr>
        <p:txBody>
          <a:bodyPr/>
          <a:lstStyle/>
          <a:p>
            <a:pPr eaLnBrk="1" hangingPunct="1">
              <a:buFontTx/>
              <a:buNone/>
            </a:pPr>
            <a:r>
              <a:rPr lang="en-US" dirty="0"/>
              <a:t>           </a:t>
            </a:r>
          </a:p>
          <a:p>
            <a:pPr eaLnBrk="1" hangingPunct="1">
              <a:buFontTx/>
              <a:buNone/>
            </a:pPr>
            <a:endParaRPr lang="en-US" b="1" dirty="0"/>
          </a:p>
          <a:p>
            <a:pPr eaLnBrk="1" hangingPunct="1">
              <a:buFontTx/>
              <a:buNone/>
            </a:pPr>
            <a:r>
              <a:rPr lang="en-US" b="1" dirty="0"/>
              <a:t>Public                          Private</a:t>
            </a:r>
          </a:p>
          <a:p>
            <a:pPr eaLnBrk="1" hangingPunct="1">
              <a:buFontTx/>
              <a:buNone/>
            </a:pPr>
            <a:endParaRPr lang="en-US" dirty="0"/>
          </a:p>
        </p:txBody>
      </p:sp>
      <p:pic>
        <p:nvPicPr>
          <p:cNvPr id="360452" name="Picture 4" descr="Graphic13"/>
          <p:cNvPicPr>
            <a:picLocks noChangeAspect="1" noChangeArrowheads="1"/>
          </p:cNvPicPr>
          <p:nvPr/>
        </p:nvPicPr>
        <p:blipFill>
          <a:blip r:embed="rId3" cstate="print"/>
          <a:srcRect/>
          <a:stretch>
            <a:fillRect/>
          </a:stretch>
        </p:blipFill>
        <p:spPr bwMode="auto">
          <a:xfrm>
            <a:off x="304800" y="2743200"/>
            <a:ext cx="4495800" cy="3813175"/>
          </a:xfrm>
          <a:prstGeom prst="rect">
            <a:avLst/>
          </a:prstGeom>
          <a:noFill/>
          <a:ln w="9525">
            <a:noFill/>
            <a:miter lim="800000"/>
            <a:headEnd/>
            <a:tailEnd/>
          </a:ln>
        </p:spPr>
      </p:pic>
      <p:pic>
        <p:nvPicPr>
          <p:cNvPr id="360453" name="Picture 5" descr="Graphic14"/>
          <p:cNvPicPr>
            <a:picLocks noChangeAspect="1" noChangeArrowheads="1"/>
          </p:cNvPicPr>
          <p:nvPr/>
        </p:nvPicPr>
        <p:blipFill>
          <a:blip r:embed="rId4" cstate="print"/>
          <a:srcRect/>
          <a:stretch>
            <a:fillRect/>
          </a:stretch>
        </p:blipFill>
        <p:spPr bwMode="auto">
          <a:xfrm>
            <a:off x="4953000" y="2514600"/>
            <a:ext cx="3624263" cy="4160520"/>
          </a:xfrm>
          <a:prstGeom prst="rect">
            <a:avLst/>
          </a:prstGeom>
          <a:noFill/>
          <a:ln w="9525">
            <a:noFill/>
            <a:miter lim="800000"/>
            <a:headEnd/>
            <a:tailEnd/>
          </a:ln>
        </p:spPr>
      </p:pic>
    </p:spTree>
    <p:extLst>
      <p:ext uri="{BB962C8B-B14F-4D97-AF65-F5344CB8AC3E}">
        <p14:creationId xmlns:p14="http://schemas.microsoft.com/office/powerpoint/2010/main" val="3382964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082" y="1511824"/>
            <a:ext cx="7584193" cy="762000"/>
          </a:xfrm>
        </p:spPr>
        <p:txBody>
          <a:bodyPr/>
          <a:lstStyle/>
          <a:p>
            <a:r>
              <a:rPr lang="en-US" dirty="0"/>
              <a:t>Writing the Summaries/Abstracts</a:t>
            </a:r>
          </a:p>
        </p:txBody>
      </p:sp>
      <p:sp>
        <p:nvSpPr>
          <p:cNvPr id="3" name="Content Placeholder 2"/>
          <p:cNvSpPr>
            <a:spLocks noGrp="1"/>
          </p:cNvSpPr>
          <p:nvPr>
            <p:ph idx="1"/>
          </p:nvPr>
        </p:nvSpPr>
        <p:spPr>
          <a:xfrm>
            <a:off x="550157" y="2601678"/>
            <a:ext cx="8319911" cy="1654644"/>
          </a:xfrm>
        </p:spPr>
        <p:txBody>
          <a:bodyPr/>
          <a:lstStyle/>
          <a:p>
            <a:r>
              <a:rPr lang="en-US" sz="2400" dirty="0"/>
              <a:t>The project summary/abstract should briefly describe the needs that will be addressed, the proposed services, and the client population group(s) to be served. It should </a:t>
            </a:r>
            <a:r>
              <a:rPr lang="en-US" sz="2400" b="1" dirty="0"/>
              <a:t>not</a:t>
            </a:r>
            <a:r>
              <a:rPr lang="en-US" sz="2400" dirty="0"/>
              <a:t> refer to other parts of the application. </a:t>
            </a:r>
          </a:p>
          <a:p>
            <a:endParaRPr lang="en-US" sz="2400" dirty="0"/>
          </a:p>
          <a:p>
            <a:endParaRPr lang="en-US" sz="2400" dirty="0"/>
          </a:p>
          <a:p>
            <a:endParaRPr lang="en-US" sz="2400" dirty="0"/>
          </a:p>
          <a:p>
            <a:endParaRPr lang="en-US" sz="2400" dirty="0"/>
          </a:p>
          <a:p>
            <a:endParaRPr lang="en-US" sz="1200" dirty="0"/>
          </a:p>
          <a:p>
            <a:r>
              <a:rPr lang="en-US" sz="1000" dirty="0"/>
              <a:t>Source: </a:t>
            </a:r>
            <a:r>
              <a:rPr lang="en-US" sz="1000" dirty="0">
                <a:hlinkClick r:id="rId3"/>
              </a:rPr>
              <a:t>https://www.acf.hhs.gov</a:t>
            </a:r>
            <a:endParaRPr lang="en-US" sz="1000" dirty="0"/>
          </a:p>
          <a:p>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252110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61975" y="2006600"/>
            <a:ext cx="8401050" cy="4801314"/>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t>Should briefly describe: </a:t>
            </a:r>
          </a:p>
          <a:p>
            <a:pPr marL="1200150" lvl="1" indent="-457200">
              <a:buFont typeface="Courier New" panose="02070309020205020404" pitchFamily="49" charset="0"/>
              <a:buChar char="o"/>
            </a:pPr>
            <a:r>
              <a:rPr lang="en-US" dirty="0"/>
              <a:t>the needs that will be addressed, </a:t>
            </a:r>
          </a:p>
          <a:p>
            <a:pPr marL="1200150" lvl="1" indent="-457200">
              <a:buFont typeface="Courier New" panose="02070309020205020404" pitchFamily="49" charset="0"/>
              <a:buChar char="o"/>
            </a:pPr>
            <a:r>
              <a:rPr lang="en-US" dirty="0"/>
              <a:t>the proposed services</a:t>
            </a:r>
          </a:p>
          <a:p>
            <a:pPr marL="1200150" lvl="1" indent="-457200">
              <a:buFont typeface="Courier New" panose="02070309020205020404" pitchFamily="49" charset="0"/>
              <a:buChar char="o"/>
            </a:pPr>
            <a:r>
              <a:rPr lang="en-US" dirty="0"/>
              <a:t>the client population group(s) to be served </a:t>
            </a:r>
          </a:p>
          <a:p>
            <a:pPr marL="342900" indent="-342900">
              <a:lnSpc>
                <a:spcPct val="150000"/>
              </a:lnSpc>
              <a:buFont typeface="Arial" panose="020B0604020202020204" pitchFamily="34" charset="0"/>
              <a:buChar char="•"/>
            </a:pPr>
            <a:r>
              <a:rPr lang="en-US" dirty="0"/>
              <a:t>Provide demographic information of target population</a:t>
            </a:r>
          </a:p>
          <a:p>
            <a:pPr marL="342900" indent="-342900">
              <a:lnSpc>
                <a:spcPct val="150000"/>
              </a:lnSpc>
              <a:buFont typeface="Arial" panose="020B0604020202020204" pitchFamily="34" charset="0"/>
              <a:buChar char="•"/>
            </a:pPr>
            <a:r>
              <a:rPr lang="en-US" dirty="0"/>
              <a:t>Explain how project will overcome one or more community barriers.</a:t>
            </a:r>
          </a:p>
          <a:p>
            <a:pPr marL="342900" indent="-342900">
              <a:lnSpc>
                <a:spcPct val="150000"/>
              </a:lnSpc>
              <a:buFont typeface="Arial" panose="020B0604020202020204" pitchFamily="34" charset="0"/>
              <a:buChar char="•"/>
            </a:pPr>
            <a:r>
              <a:rPr lang="en-US" dirty="0"/>
              <a:t>Demonstrate feasibility of project</a:t>
            </a:r>
          </a:p>
          <a:p>
            <a:pPr>
              <a:lnSpc>
                <a:spcPct val="150000"/>
              </a:lnSpc>
            </a:pPr>
            <a:endParaRPr lang="en-US" dirty="0"/>
          </a:p>
          <a:p>
            <a:pPr>
              <a:lnSpc>
                <a:spcPct val="150000"/>
              </a:lnSpc>
            </a:pPr>
            <a:r>
              <a:rPr lang="en-US" sz="1000" dirty="0"/>
              <a:t>Source: </a:t>
            </a:r>
            <a:r>
              <a:rPr lang="en-US" sz="1000" dirty="0">
                <a:hlinkClick r:id="rId3"/>
              </a:rPr>
              <a:t>https://www.acf.hhs.gov</a:t>
            </a:r>
            <a:endParaRPr lang="en-US" sz="1000" dirty="0"/>
          </a:p>
        </p:txBody>
      </p:sp>
      <p:sp>
        <p:nvSpPr>
          <p:cNvPr id="5" name="Title 1"/>
          <p:cNvSpPr>
            <a:spLocks noGrp="1"/>
          </p:cNvSpPr>
          <p:nvPr>
            <p:ph type="title"/>
          </p:nvPr>
        </p:nvSpPr>
        <p:spPr>
          <a:xfrm>
            <a:off x="1014589" y="1249363"/>
            <a:ext cx="6872111" cy="762000"/>
          </a:xfrm>
        </p:spPr>
        <p:txBody>
          <a:bodyPr/>
          <a:lstStyle/>
          <a:p>
            <a:r>
              <a:rPr lang="en-US" dirty="0"/>
              <a:t>Tips for Summaries/Abstracts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892729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Content Placeholder 2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 y="-447247"/>
            <a:ext cx="6101104" cy="7650864"/>
          </a:xfrm>
        </p:spPr>
      </p:pic>
      <p:sp>
        <p:nvSpPr>
          <p:cNvPr id="25" name="TextBox 24"/>
          <p:cNvSpPr txBox="1"/>
          <p:nvPr/>
        </p:nvSpPr>
        <p:spPr>
          <a:xfrm>
            <a:off x="5448300" y="2355763"/>
            <a:ext cx="3549754" cy="307777"/>
          </a:xfrm>
          <a:prstGeom prst="rect">
            <a:avLst/>
          </a:prstGeom>
          <a:solidFill>
            <a:schemeClr val="accent2">
              <a:lumMod val="40000"/>
              <a:lumOff val="60000"/>
            </a:schemeClr>
          </a:solidFill>
        </p:spPr>
        <p:txBody>
          <a:bodyPr wrap="none" rtlCol="0">
            <a:spAutoFit/>
          </a:bodyPr>
          <a:lstStyle/>
          <a:p>
            <a:r>
              <a:rPr lang="en-US" sz="1400" dirty="0"/>
              <a:t>Demographic information of target population</a:t>
            </a:r>
          </a:p>
        </p:txBody>
      </p:sp>
      <p:sp>
        <p:nvSpPr>
          <p:cNvPr id="26" name="TextBox 25"/>
          <p:cNvSpPr txBox="1"/>
          <p:nvPr/>
        </p:nvSpPr>
        <p:spPr>
          <a:xfrm>
            <a:off x="5448300" y="3758432"/>
            <a:ext cx="3609963" cy="307777"/>
          </a:xfrm>
          <a:prstGeom prst="rect">
            <a:avLst/>
          </a:prstGeom>
          <a:solidFill>
            <a:schemeClr val="accent5">
              <a:lumMod val="40000"/>
              <a:lumOff val="60000"/>
            </a:schemeClr>
          </a:solidFill>
        </p:spPr>
        <p:txBody>
          <a:bodyPr wrap="none" rtlCol="0">
            <a:spAutoFit/>
          </a:bodyPr>
          <a:lstStyle/>
          <a:p>
            <a:r>
              <a:rPr lang="en-US" sz="1400" dirty="0"/>
              <a:t>How project will overcome community barriers</a:t>
            </a:r>
          </a:p>
        </p:txBody>
      </p:sp>
      <p:sp>
        <p:nvSpPr>
          <p:cNvPr id="27" name="TextBox 26"/>
          <p:cNvSpPr txBox="1"/>
          <p:nvPr/>
        </p:nvSpPr>
        <p:spPr>
          <a:xfrm>
            <a:off x="5448300" y="5404773"/>
            <a:ext cx="1661930" cy="307777"/>
          </a:xfrm>
          <a:prstGeom prst="rect">
            <a:avLst/>
          </a:prstGeom>
          <a:solidFill>
            <a:schemeClr val="accent4">
              <a:lumMod val="60000"/>
              <a:lumOff val="40000"/>
            </a:schemeClr>
          </a:solidFill>
        </p:spPr>
        <p:txBody>
          <a:bodyPr wrap="none" rtlCol="0">
            <a:spAutoFit/>
          </a:bodyPr>
          <a:lstStyle/>
          <a:p>
            <a:r>
              <a:rPr lang="en-US" sz="1400" dirty="0"/>
              <a:t>Feasibility of project</a:t>
            </a:r>
          </a:p>
        </p:txBody>
      </p:sp>
      <p:sp>
        <p:nvSpPr>
          <p:cNvPr id="28" name="Left Arrow 27"/>
          <p:cNvSpPr/>
          <p:nvPr/>
        </p:nvSpPr>
        <p:spPr>
          <a:xfrm>
            <a:off x="4676775" y="1568648"/>
            <a:ext cx="571500" cy="28831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 Arrow 28"/>
          <p:cNvSpPr/>
          <p:nvPr/>
        </p:nvSpPr>
        <p:spPr>
          <a:xfrm>
            <a:off x="4705350" y="3767546"/>
            <a:ext cx="542925" cy="31750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48300" y="2663540"/>
            <a:ext cx="2218749" cy="307777"/>
          </a:xfrm>
          <a:prstGeom prst="rect">
            <a:avLst/>
          </a:prstGeom>
          <a:solidFill>
            <a:schemeClr val="accent2">
              <a:lumMod val="40000"/>
              <a:lumOff val="60000"/>
            </a:schemeClr>
          </a:solidFill>
        </p:spPr>
        <p:txBody>
          <a:bodyPr wrap="none" rtlCol="0">
            <a:spAutoFit/>
          </a:bodyPr>
          <a:lstStyle/>
          <a:p>
            <a:r>
              <a:rPr lang="en-US" sz="1400" dirty="0"/>
              <a:t>Existing community barriers</a:t>
            </a:r>
          </a:p>
        </p:txBody>
      </p:sp>
      <p:sp>
        <p:nvSpPr>
          <p:cNvPr id="33" name="Left Arrow 32"/>
          <p:cNvSpPr/>
          <p:nvPr/>
        </p:nvSpPr>
        <p:spPr>
          <a:xfrm>
            <a:off x="4705350" y="2509651"/>
            <a:ext cx="542925" cy="28831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Left Arrow 33"/>
          <p:cNvSpPr/>
          <p:nvPr/>
        </p:nvSpPr>
        <p:spPr>
          <a:xfrm>
            <a:off x="4705350" y="5427715"/>
            <a:ext cx="542925" cy="31750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458848" y="1584776"/>
            <a:ext cx="1972078" cy="307777"/>
          </a:xfrm>
          <a:prstGeom prst="rect">
            <a:avLst/>
          </a:prstGeom>
          <a:solidFill>
            <a:srgbClr val="92D050"/>
          </a:solidFill>
        </p:spPr>
        <p:txBody>
          <a:bodyPr wrap="none" rtlCol="0">
            <a:spAutoFit/>
          </a:bodyPr>
          <a:lstStyle/>
          <a:p>
            <a:r>
              <a:rPr lang="en-US" sz="1400" dirty="0"/>
              <a:t>Organization description</a:t>
            </a:r>
          </a:p>
        </p:txBody>
      </p:sp>
      <p:sp>
        <p:nvSpPr>
          <p:cNvPr id="37" name="Rectangle 36"/>
          <p:cNvSpPr/>
          <p:nvPr/>
        </p:nvSpPr>
        <p:spPr>
          <a:xfrm>
            <a:off x="0" y="6449110"/>
            <a:ext cx="1903085" cy="299313"/>
          </a:xfrm>
          <a:prstGeom prst="rect">
            <a:avLst/>
          </a:prstGeom>
        </p:spPr>
        <p:txBody>
          <a:bodyPr wrap="none">
            <a:spAutoFit/>
          </a:bodyPr>
          <a:lstStyle/>
          <a:p>
            <a:pPr>
              <a:lnSpc>
                <a:spcPct val="150000"/>
              </a:lnSpc>
            </a:pPr>
            <a:r>
              <a:rPr lang="en-US" sz="1000" dirty="0"/>
              <a:t>Source: </a:t>
            </a:r>
            <a:r>
              <a:rPr lang="en-US" sz="1000" dirty="0">
                <a:hlinkClick r:id="rId4"/>
              </a:rPr>
              <a:t>https://www.acf.hhs.gov</a:t>
            </a:r>
            <a:endParaRPr lang="en-US" sz="1000" dirty="0"/>
          </a:p>
        </p:txBody>
      </p:sp>
    </p:spTree>
    <p:extLst>
      <p:ext uri="{BB962C8B-B14F-4D97-AF65-F5344CB8AC3E}">
        <p14:creationId xmlns:p14="http://schemas.microsoft.com/office/powerpoint/2010/main" val="4155158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2044" y="959149"/>
            <a:ext cx="8319911" cy="762000"/>
          </a:xfrm>
        </p:spPr>
        <p:txBody>
          <a:bodyPr/>
          <a:lstStyle/>
          <a:p>
            <a:r>
              <a:rPr lang="en-US" b="1" dirty="0"/>
              <a:t>Needs or Problem Statement</a:t>
            </a:r>
          </a:p>
        </p:txBody>
      </p:sp>
      <p:sp>
        <p:nvSpPr>
          <p:cNvPr id="3" name="Content Placeholder 2"/>
          <p:cNvSpPr>
            <a:spLocks noGrp="1"/>
          </p:cNvSpPr>
          <p:nvPr>
            <p:ph idx="1"/>
          </p:nvPr>
        </p:nvSpPr>
        <p:spPr>
          <a:xfrm>
            <a:off x="412044" y="1614791"/>
            <a:ext cx="8319911" cy="4852760"/>
          </a:xfrm>
        </p:spPr>
        <p:txBody>
          <a:bodyPr/>
          <a:lstStyle/>
          <a:p>
            <a:pPr marL="457200" indent="-457200">
              <a:buFont typeface="Arial" panose="020B0604020202020204" pitchFamily="34" charset="0"/>
              <a:buChar char="•"/>
            </a:pPr>
            <a:r>
              <a:rPr lang="en-US" sz="2800" dirty="0"/>
              <a:t>Analyze the situation using the best data you have available and cite where possible</a:t>
            </a:r>
          </a:p>
          <a:p>
            <a:endParaRPr lang="en-US" sz="1800" dirty="0" smtClean="0"/>
          </a:p>
          <a:p>
            <a:pPr marL="457200" indent="-457200">
              <a:buFont typeface="Arial" panose="020B0604020202020204" pitchFamily="34" charset="0"/>
              <a:buChar char="•"/>
            </a:pPr>
            <a:r>
              <a:rPr lang="en-US" sz="2800" dirty="0" smtClean="0"/>
              <a:t>Provides </a:t>
            </a:r>
            <a:r>
              <a:rPr lang="en-US" sz="2800" dirty="0"/>
              <a:t>an analysis of the problem and how you plan on addressing it</a:t>
            </a:r>
          </a:p>
          <a:p>
            <a:endParaRPr lang="en-US" sz="1800" dirty="0" smtClean="0"/>
          </a:p>
          <a:p>
            <a:pPr marL="457200" indent="-457200">
              <a:buFont typeface="Arial" panose="020B0604020202020204" pitchFamily="34" charset="0"/>
              <a:buChar char="•"/>
            </a:pPr>
            <a:r>
              <a:rPr lang="en-US" sz="2800" dirty="0" smtClean="0"/>
              <a:t>Outlines </a:t>
            </a:r>
            <a:r>
              <a:rPr lang="en-US" sz="2800" dirty="0"/>
              <a:t>strengths and weaknesses of current </a:t>
            </a:r>
            <a:r>
              <a:rPr lang="en-US" sz="2800" dirty="0" smtClean="0"/>
              <a:t>situation</a:t>
            </a:r>
            <a:br>
              <a:rPr lang="en-US" sz="2800" dirty="0" smtClean="0"/>
            </a:br>
            <a:endParaRPr lang="en-US" sz="2800" dirty="0" smtClean="0"/>
          </a:p>
          <a:p>
            <a:pPr marL="457200" indent="-457200">
              <a:buFont typeface="Arial" panose="020B0604020202020204" pitchFamily="34" charset="0"/>
              <a:buChar char="•"/>
            </a:pPr>
            <a:r>
              <a:rPr lang="en-US" sz="2800" dirty="0"/>
              <a:t>Establish the community need, not your organization’s need.  The lack of a program is not the problem.</a:t>
            </a:r>
          </a:p>
          <a:p>
            <a:pPr marL="457200" indent="-457200">
              <a:buFont typeface="Arial" panose="020B0604020202020204" pitchFamily="34" charset="0"/>
              <a:buChar char="•"/>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912859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8" y="1149350"/>
            <a:ext cx="8319911" cy="762000"/>
          </a:xfrm>
        </p:spPr>
        <p:txBody>
          <a:bodyPr/>
          <a:lstStyle/>
          <a:p>
            <a:r>
              <a:rPr lang="en-US" dirty="0"/>
              <a:t>Needs Statement Examples:</a:t>
            </a:r>
          </a:p>
        </p:txBody>
      </p:sp>
      <p:sp>
        <p:nvSpPr>
          <p:cNvPr id="3" name="Content Placeholder 2"/>
          <p:cNvSpPr>
            <a:spLocks noGrp="1"/>
          </p:cNvSpPr>
          <p:nvPr>
            <p:ph idx="1"/>
          </p:nvPr>
        </p:nvSpPr>
        <p:spPr>
          <a:xfrm>
            <a:off x="366889" y="1911350"/>
            <a:ext cx="8319911" cy="4268024"/>
          </a:xfrm>
        </p:spPr>
        <p:txBody>
          <a:bodyPr/>
          <a:lstStyle/>
          <a:p>
            <a:r>
              <a:rPr lang="en-US" dirty="0"/>
              <a:t>Example #1: </a:t>
            </a:r>
            <a:r>
              <a:rPr lang="en-US" sz="2800" dirty="0"/>
              <a:t>Initial statement – not approved for funding: </a:t>
            </a:r>
          </a:p>
          <a:p>
            <a:endParaRPr lang="en-US" sz="1200" dirty="0"/>
          </a:p>
          <a:p>
            <a:r>
              <a:rPr lang="en-US" sz="2800" dirty="0"/>
              <a:t>“Many of the children we will be serving come from families with a lower income. The daycares we are partnering with serve mainly the lower income kids. By us partnering with them the kids will have access to books they wouldn’t usually be able to be in contact with.” </a:t>
            </a:r>
          </a:p>
          <a:p>
            <a:endParaRPr lang="en-US" sz="2800" dirty="0"/>
          </a:p>
          <a:p>
            <a:r>
              <a:rPr lang="en-US" sz="1000" dirty="0"/>
              <a:t>Source: </a:t>
            </a:r>
            <a:r>
              <a:rPr lang="en-US" sz="1000" dirty="0">
                <a:hlinkClick r:id="rId3"/>
              </a:rPr>
              <a:t>http://healthandwelfare.idaho.gov/</a:t>
            </a:r>
            <a:endParaRPr lang="en-US" sz="1000" dirty="0"/>
          </a:p>
          <a:p>
            <a:r>
              <a:rPr lang="en-US" sz="2800"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938578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4014" y="1187450"/>
            <a:ext cx="8319911" cy="762000"/>
          </a:xfrm>
        </p:spPr>
        <p:txBody>
          <a:bodyPr/>
          <a:lstStyle/>
          <a:p>
            <a:r>
              <a:rPr lang="en-US" dirty="0"/>
              <a:t>Needs Statement Examples:</a:t>
            </a:r>
          </a:p>
        </p:txBody>
      </p:sp>
      <p:sp>
        <p:nvSpPr>
          <p:cNvPr id="3" name="Content Placeholder 2"/>
          <p:cNvSpPr>
            <a:spLocks noGrp="1"/>
          </p:cNvSpPr>
          <p:nvPr>
            <p:ph idx="1"/>
          </p:nvPr>
        </p:nvSpPr>
        <p:spPr>
          <a:xfrm>
            <a:off x="290689" y="1949450"/>
            <a:ext cx="8853311" cy="4268024"/>
          </a:xfrm>
        </p:spPr>
        <p:txBody>
          <a:bodyPr/>
          <a:lstStyle/>
          <a:p>
            <a:r>
              <a:rPr lang="en-US" dirty="0"/>
              <a:t>Attempt #2 : Was approved for funding</a:t>
            </a:r>
          </a:p>
          <a:p>
            <a:endParaRPr lang="en-US" sz="1500" dirty="0"/>
          </a:p>
          <a:p>
            <a:r>
              <a:rPr lang="en-US" sz="2600" dirty="0"/>
              <a:t>In the 2010-2011 school year 90% of our Kindergarten students qualified for free/reduced lunch. At the beginning of the school year 68% did not meet the benchmark for the IRI (Idaho Reading Indicator). 19% of our Preschool and Kindergarten students have developmental disabilities/delays. 23% of the Kindergarten students are English Language Learners. These children must have access to books in order to be better prepared when they enter kindergarten, and we can provide them through this program if our application is accepted. </a:t>
            </a:r>
          </a:p>
          <a:p>
            <a:r>
              <a:rPr lang="en-US" sz="1000" dirty="0"/>
              <a:t>Source: </a:t>
            </a:r>
            <a:r>
              <a:rPr lang="en-US" sz="1000" dirty="0">
                <a:hlinkClick r:id="rId3"/>
              </a:rPr>
              <a:t>http://healthandwelfare.idaho.gov/</a:t>
            </a:r>
            <a:endParaRPr lang="en-US" sz="1000" dirty="0"/>
          </a:p>
          <a:p>
            <a:endParaRPr lang="en-US" sz="2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15689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039813"/>
            <a:ext cx="8319911" cy="762000"/>
          </a:xfrm>
        </p:spPr>
        <p:txBody>
          <a:bodyPr/>
          <a:lstStyle/>
          <a:p>
            <a:r>
              <a:rPr lang="en-US" b="1" dirty="0"/>
              <a:t>Writing the Project Description</a:t>
            </a:r>
          </a:p>
        </p:txBody>
      </p:sp>
      <p:sp>
        <p:nvSpPr>
          <p:cNvPr id="3" name="Content Placeholder 2"/>
          <p:cNvSpPr>
            <a:spLocks noGrp="1"/>
          </p:cNvSpPr>
          <p:nvPr>
            <p:ph idx="1"/>
          </p:nvPr>
        </p:nvSpPr>
        <p:spPr>
          <a:xfrm>
            <a:off x="824089" y="2241790"/>
            <a:ext cx="8319911" cy="4268024"/>
          </a:xfrm>
        </p:spPr>
        <p:txBody>
          <a:bodyPr/>
          <a:lstStyle/>
          <a:p>
            <a:pPr marL="457200" indent="-457200">
              <a:lnSpc>
                <a:spcPct val="150000"/>
              </a:lnSpc>
              <a:buFont typeface="Arial" panose="020B0604020202020204" pitchFamily="34" charset="0"/>
              <a:buChar char="•"/>
            </a:pPr>
            <a:r>
              <a:rPr lang="en-US" sz="2800" b="1" dirty="0"/>
              <a:t>SMART objectives</a:t>
            </a:r>
            <a:r>
              <a:rPr lang="en-US" sz="2800" dirty="0"/>
              <a:t>: </a:t>
            </a:r>
          </a:p>
          <a:p>
            <a:pPr marL="1085850" lvl="1" indent="-342900">
              <a:buFont typeface="Courier New" panose="02070309020205020404" pitchFamily="49" charset="0"/>
              <a:buChar char="o"/>
            </a:pPr>
            <a:r>
              <a:rPr lang="en-US" u="sng" dirty="0"/>
              <a:t>S</a:t>
            </a:r>
            <a:r>
              <a:rPr lang="en-US" dirty="0"/>
              <a:t>pecific</a:t>
            </a:r>
          </a:p>
          <a:p>
            <a:pPr marL="1085850" lvl="1" indent="-342900">
              <a:buFont typeface="Courier New" panose="02070309020205020404" pitchFamily="49" charset="0"/>
              <a:buChar char="o"/>
            </a:pPr>
            <a:r>
              <a:rPr lang="en-US" u="sng" dirty="0"/>
              <a:t>M</a:t>
            </a:r>
            <a:r>
              <a:rPr lang="en-US" dirty="0"/>
              <a:t>easurable</a:t>
            </a:r>
          </a:p>
          <a:p>
            <a:pPr marL="1085850" lvl="1" indent="-342900">
              <a:buFont typeface="Courier New" panose="02070309020205020404" pitchFamily="49" charset="0"/>
              <a:buChar char="o"/>
            </a:pPr>
            <a:r>
              <a:rPr lang="en-US" u="sng" dirty="0"/>
              <a:t>A</a:t>
            </a:r>
            <a:r>
              <a:rPr lang="en-US" dirty="0"/>
              <a:t>ttainable</a:t>
            </a:r>
          </a:p>
          <a:p>
            <a:pPr marL="1085850" lvl="1" indent="-342900">
              <a:buFont typeface="Courier New" panose="02070309020205020404" pitchFamily="49" charset="0"/>
              <a:buChar char="o"/>
            </a:pPr>
            <a:r>
              <a:rPr lang="en-US" u="sng" dirty="0"/>
              <a:t>R</a:t>
            </a:r>
            <a:r>
              <a:rPr lang="en-US" dirty="0"/>
              <a:t>ealistic</a:t>
            </a:r>
          </a:p>
          <a:p>
            <a:pPr marL="1085850" lvl="1" indent="-342900">
              <a:buFont typeface="Courier New" panose="02070309020205020404" pitchFamily="49" charset="0"/>
              <a:buChar char="o"/>
            </a:pPr>
            <a:r>
              <a:rPr lang="en-US" u="sng" dirty="0" err="1"/>
              <a:t>T</a:t>
            </a:r>
            <a:r>
              <a:rPr lang="en-US" dirty="0" err="1"/>
              <a:t>imebound</a:t>
            </a:r>
            <a:r>
              <a:rPr lang="en-US" dirty="0"/>
              <a:t> </a:t>
            </a:r>
          </a:p>
          <a:p>
            <a:endParaRPr lang="en-US" dirty="0"/>
          </a:p>
          <a:p>
            <a:pPr marL="457200" indent="-45720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822072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2044" y="1044454"/>
            <a:ext cx="8319911" cy="762000"/>
          </a:xfrm>
        </p:spPr>
        <p:txBody>
          <a:bodyPr/>
          <a:lstStyle/>
          <a:p>
            <a:r>
              <a:rPr lang="en-US" b="1" dirty="0"/>
              <a:t>Writing the Project Description</a:t>
            </a:r>
          </a:p>
        </p:txBody>
      </p:sp>
      <p:sp>
        <p:nvSpPr>
          <p:cNvPr id="3" name="Content Placeholder 2"/>
          <p:cNvSpPr>
            <a:spLocks noGrp="1"/>
          </p:cNvSpPr>
          <p:nvPr>
            <p:ph idx="1"/>
          </p:nvPr>
        </p:nvSpPr>
        <p:spPr>
          <a:xfrm>
            <a:off x="412044" y="1770002"/>
            <a:ext cx="8319911" cy="4268024"/>
          </a:xfrm>
        </p:spPr>
        <p:txBody>
          <a:bodyPr/>
          <a:lstStyle/>
          <a:p>
            <a:pPr marL="342900" indent="-342900">
              <a:buFont typeface="Arial" panose="020B0604020202020204" pitchFamily="34" charset="0"/>
              <a:buChar char="•"/>
            </a:pPr>
            <a:r>
              <a:rPr lang="en-US" sz="2300" dirty="0"/>
              <a:t>Should contain a clear description of the activities you plan to conduct to move toward the goals and objectives you have stated.</a:t>
            </a:r>
          </a:p>
          <a:p>
            <a:pPr marL="342900" indent="-342900">
              <a:buFont typeface="Arial" panose="020B0604020202020204" pitchFamily="34" charset="0"/>
              <a:buChar char="•"/>
            </a:pPr>
            <a:r>
              <a:rPr lang="en-US" sz="2300" dirty="0"/>
              <a:t>Go through the same steps your organization will take to develop and carry out the program or project. </a:t>
            </a:r>
          </a:p>
          <a:p>
            <a:pPr marL="342900" indent="-342900">
              <a:buFont typeface="Arial" panose="020B0604020202020204" pitchFamily="34" charset="0"/>
              <a:buChar char="•"/>
            </a:pPr>
            <a:r>
              <a:rPr lang="en-US" sz="2300" dirty="0"/>
              <a:t>The reader should easily see how you are going to accomplish your goal. </a:t>
            </a:r>
          </a:p>
          <a:p>
            <a:pPr marL="1085850" lvl="1" indent="-342900">
              <a:buFont typeface="Arial" panose="020B0604020202020204" pitchFamily="34" charset="0"/>
              <a:buChar char="•"/>
            </a:pPr>
            <a:r>
              <a:rPr lang="en-US" sz="2000" dirty="0"/>
              <a:t>Use words, timelines, and charts, help them imagine what the program will look like.</a:t>
            </a:r>
          </a:p>
          <a:p>
            <a:pPr marL="342900" indent="-342900">
              <a:buFont typeface="Arial" panose="020B0604020202020204" pitchFamily="34" charset="0"/>
              <a:buChar char="•"/>
            </a:pPr>
            <a:r>
              <a:rPr lang="en-US" sz="2300" dirty="0"/>
              <a:t>Paint a picture of how the program will look through the eyes of a your target population. </a:t>
            </a:r>
          </a:p>
          <a:p>
            <a:pPr marL="342900" indent="-342900">
              <a:buFont typeface="Arial" panose="020B0604020202020204" pitchFamily="34" charset="0"/>
              <a:buChar char="•"/>
            </a:pPr>
            <a:r>
              <a:rPr lang="en-US" sz="2300" dirty="0"/>
              <a:t>Don’t make the funder guess how you will use the money to reach the desired result for your population.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95506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330549" y="183743"/>
            <a:ext cx="7186613" cy="1143000"/>
          </a:xfrm>
        </p:spPr>
        <p:txBody>
          <a:bodyPr/>
          <a:lstStyle/>
          <a:p>
            <a:pPr eaLnBrk="1" hangingPunct="1"/>
            <a:r>
              <a:rPr lang="en-US" sz="3200" b="1" dirty="0">
                <a:solidFill>
                  <a:srgbClr val="2C4E2E"/>
                </a:solidFill>
                <a:latin typeface="+mj-lt"/>
              </a:rPr>
              <a:t/>
            </a:r>
            <a:br>
              <a:rPr lang="en-US" sz="3200" b="1" dirty="0">
                <a:solidFill>
                  <a:srgbClr val="2C4E2E"/>
                </a:solidFill>
                <a:latin typeface="+mj-lt"/>
              </a:rPr>
            </a:br>
            <a:r>
              <a:rPr lang="en-US" sz="3200" b="1" dirty="0">
                <a:solidFill>
                  <a:srgbClr val="2C4E2E"/>
                </a:solidFill>
                <a:latin typeface="+mj-lt"/>
              </a:rPr>
              <a:t/>
            </a:r>
            <a:br>
              <a:rPr lang="en-US" sz="3200" b="1" dirty="0">
                <a:solidFill>
                  <a:srgbClr val="2C4E2E"/>
                </a:solidFill>
                <a:latin typeface="+mj-lt"/>
              </a:rPr>
            </a:br>
            <a:r>
              <a:rPr lang="en-US" sz="3200" b="1" dirty="0">
                <a:solidFill>
                  <a:srgbClr val="2C4E2E"/>
                </a:solidFill>
                <a:latin typeface="+mj-lt"/>
              </a:rPr>
              <a:t/>
            </a:r>
            <a:br>
              <a:rPr lang="en-US" sz="3200" b="1" dirty="0">
                <a:solidFill>
                  <a:srgbClr val="2C4E2E"/>
                </a:solidFill>
                <a:latin typeface="+mj-lt"/>
              </a:rPr>
            </a:br>
            <a:r>
              <a:rPr lang="en-US" b="1" dirty="0"/>
              <a:t>The Evaluation</a:t>
            </a:r>
            <a:endParaRPr lang="en-US" dirty="0"/>
          </a:p>
        </p:txBody>
      </p:sp>
      <p:sp>
        <p:nvSpPr>
          <p:cNvPr id="137219" name="Rectangle 3"/>
          <p:cNvSpPr>
            <a:spLocks noGrp="1" noChangeArrowheads="1"/>
          </p:cNvSpPr>
          <p:nvPr>
            <p:ph type="body" idx="4294967295"/>
          </p:nvPr>
        </p:nvSpPr>
        <p:spPr>
          <a:xfrm>
            <a:off x="226088" y="1838325"/>
            <a:ext cx="8691824" cy="4572000"/>
          </a:xfrm>
          <a:prstGeom prst="rect">
            <a:avLst/>
          </a:prstGeom>
        </p:spPr>
        <p:txBody>
          <a:bodyPr/>
          <a:lstStyle/>
          <a:p>
            <a:pPr lvl="1">
              <a:lnSpc>
                <a:spcPct val="150000"/>
              </a:lnSpc>
              <a:buFont typeface="Arial" panose="020B0604020202020204" pitchFamily="34" charset="0"/>
              <a:buChar char="•"/>
            </a:pPr>
            <a:r>
              <a:rPr lang="en-US" dirty="0"/>
              <a:t>Internal or External?</a:t>
            </a:r>
          </a:p>
          <a:p>
            <a:pPr lvl="1">
              <a:lnSpc>
                <a:spcPct val="150000"/>
              </a:lnSpc>
              <a:buFont typeface="Arial" panose="020B0604020202020204" pitchFamily="34" charset="0"/>
              <a:buChar char="•"/>
            </a:pPr>
            <a:r>
              <a:rPr lang="en-US" dirty="0"/>
              <a:t>Quantitative data</a:t>
            </a:r>
          </a:p>
          <a:p>
            <a:pPr lvl="1">
              <a:lnSpc>
                <a:spcPct val="150000"/>
              </a:lnSpc>
              <a:buFont typeface="Arial" panose="020B0604020202020204" pitchFamily="34" charset="0"/>
              <a:buChar char="•"/>
            </a:pPr>
            <a:r>
              <a:rPr lang="en-US" dirty="0"/>
              <a:t>Qualitative data</a:t>
            </a:r>
          </a:p>
          <a:p>
            <a:pPr lvl="1">
              <a:lnSpc>
                <a:spcPct val="150000"/>
              </a:lnSpc>
              <a:buFont typeface="Arial" panose="020B0604020202020204" pitchFamily="34" charset="0"/>
              <a:buChar char="•"/>
            </a:pPr>
            <a:r>
              <a:rPr lang="en-US" dirty="0"/>
              <a:t>How will the evaluation be performed?</a:t>
            </a:r>
          </a:p>
          <a:p>
            <a:pPr lvl="1">
              <a:lnSpc>
                <a:spcPct val="150000"/>
              </a:lnSpc>
              <a:buFont typeface="Arial" panose="020B0604020202020204" pitchFamily="34" charset="0"/>
              <a:buChar char="•"/>
            </a:pPr>
            <a:r>
              <a:rPr lang="en-US" dirty="0"/>
              <a:t>What data will be collected? When?</a:t>
            </a:r>
          </a:p>
          <a:p>
            <a:pPr lvl="1">
              <a:lnSpc>
                <a:spcPct val="150000"/>
              </a:lnSpc>
              <a:buFont typeface="Arial" panose="020B0604020202020204" pitchFamily="34" charset="0"/>
              <a:buChar char="•"/>
            </a:pPr>
            <a:r>
              <a:rPr lang="en-US" dirty="0"/>
              <a:t>How will it be analyzed and reported</a:t>
            </a:r>
          </a:p>
          <a:p>
            <a:pPr lvl="1" eaLnBrk="1" hangingPunct="1">
              <a:lnSpc>
                <a:spcPct val="150000"/>
              </a:lnSpc>
              <a:buFont typeface="Arial" panose="020B0604020202020204" pitchFamily="34" charset="0"/>
              <a:buChar char="•"/>
            </a:pPr>
            <a:endParaRPr lang="en-US" dirty="0"/>
          </a:p>
          <a:p>
            <a:pPr marL="914400" lvl="2" indent="0" eaLnBrk="1" hangingPunct="1">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961838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2875" y="2278851"/>
            <a:ext cx="8381999" cy="2262158"/>
          </a:xfrm>
          <a:prstGeom prst="rect">
            <a:avLst/>
          </a:prstGeom>
        </p:spPr>
        <p:txBody>
          <a:bodyPr wrap="square">
            <a:spAutoFit/>
          </a:bodyPr>
          <a:lstStyle/>
          <a:p>
            <a:pPr lvl="1" eaLnBrk="1" hangingPunct="1">
              <a:lnSpc>
                <a:spcPct val="150000"/>
              </a:lnSpc>
              <a:buFont typeface="Arial" panose="020B0604020202020204" pitchFamily="34" charset="0"/>
              <a:buChar char="•"/>
            </a:pPr>
            <a:r>
              <a:rPr lang="en-US" sz="2800" dirty="0"/>
              <a:t>Check the guidance</a:t>
            </a:r>
          </a:p>
          <a:p>
            <a:pPr lvl="1" eaLnBrk="1" hangingPunct="1">
              <a:buFont typeface="Arial" panose="020B0604020202020204" pitchFamily="34" charset="0"/>
              <a:buChar char="•"/>
            </a:pPr>
            <a:r>
              <a:rPr lang="en-US" sz="2800" dirty="0"/>
              <a:t>Two common types of measures: </a:t>
            </a:r>
          </a:p>
          <a:p>
            <a:pPr lvl="2">
              <a:buFont typeface="Arial" panose="020B0604020202020204" pitchFamily="34" charset="0"/>
              <a:buChar char="•"/>
            </a:pPr>
            <a:r>
              <a:rPr lang="en-US" sz="2800" dirty="0"/>
              <a:t>Process measures </a:t>
            </a:r>
          </a:p>
          <a:p>
            <a:pPr lvl="2"/>
            <a:endParaRPr lang="en-US" sz="1500" dirty="0"/>
          </a:p>
          <a:p>
            <a:pPr lvl="2">
              <a:buFont typeface="Arial" panose="020B0604020202020204" pitchFamily="34" charset="0"/>
              <a:buChar char="•"/>
            </a:pPr>
            <a:r>
              <a:rPr lang="en-US" sz="2800" dirty="0"/>
              <a:t>Outcome measures </a:t>
            </a:r>
          </a:p>
        </p:txBody>
      </p:sp>
      <p:sp>
        <p:nvSpPr>
          <p:cNvPr id="5" name="Rectangle 4"/>
          <p:cNvSpPr/>
          <p:nvPr/>
        </p:nvSpPr>
        <p:spPr>
          <a:xfrm>
            <a:off x="338753" y="1570965"/>
            <a:ext cx="3829895" cy="707886"/>
          </a:xfrm>
          <a:prstGeom prst="rect">
            <a:avLst/>
          </a:prstGeom>
        </p:spPr>
        <p:txBody>
          <a:bodyPr wrap="none">
            <a:spAutoFit/>
          </a:bodyPr>
          <a:lstStyle/>
          <a:p>
            <a:r>
              <a:rPr lang="en-US" sz="4000" b="1" dirty="0">
                <a:latin typeface="Adobe Garamond Pro"/>
              </a:rPr>
              <a:t>The Evaluation</a:t>
            </a:r>
            <a:endParaRPr lang="en-US" sz="4000" dirty="0">
              <a:latin typeface="Adobe Garamond Pr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26661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71600" y="624681"/>
            <a:ext cx="7772400" cy="990600"/>
          </a:xfrm>
        </p:spPr>
        <p:txBody>
          <a:bodyPr/>
          <a:lstStyle/>
          <a:p>
            <a:pPr eaLnBrk="1" hangingPunct="1"/>
            <a:r>
              <a:rPr lang="en-US" sz="4000" b="1" dirty="0"/>
              <a:t/>
            </a:r>
            <a:br>
              <a:rPr lang="en-US" sz="4000" b="1" dirty="0"/>
            </a:br>
            <a:r>
              <a:rPr lang="en-US" b="1" dirty="0"/>
              <a:t/>
            </a:r>
            <a:br>
              <a:rPr lang="en-US" b="1" dirty="0"/>
            </a:br>
            <a:r>
              <a:rPr lang="en-US" sz="4000" b="1" dirty="0"/>
              <a:t>Examples of Public Grants</a:t>
            </a:r>
            <a:endParaRPr lang="en-US" sz="4000" dirty="0"/>
          </a:p>
        </p:txBody>
      </p:sp>
      <p:sp>
        <p:nvSpPr>
          <p:cNvPr id="362499" name="Rectangle 3"/>
          <p:cNvSpPr>
            <a:spLocks noGrp="1" noChangeArrowheads="1"/>
          </p:cNvSpPr>
          <p:nvPr>
            <p:ph type="body" idx="4294967295"/>
          </p:nvPr>
        </p:nvSpPr>
        <p:spPr>
          <a:xfrm>
            <a:off x="266700" y="953965"/>
            <a:ext cx="8610600" cy="4073769"/>
          </a:xfrm>
          <a:prstGeom prst="rect">
            <a:avLst/>
          </a:prstGeom>
        </p:spPr>
        <p:txBody>
          <a:bodyPr/>
          <a:lstStyle/>
          <a:p>
            <a:pPr eaLnBrk="1" hangingPunct="1"/>
            <a:endParaRPr lang="en-US" sz="2800" b="1" dirty="0"/>
          </a:p>
          <a:p>
            <a:pPr eaLnBrk="1" hangingPunct="1"/>
            <a:endParaRPr lang="en-US" sz="2800" b="1" dirty="0"/>
          </a:p>
          <a:p>
            <a:pPr eaLnBrk="1" hangingPunct="1"/>
            <a:r>
              <a:rPr lang="en-US" sz="2400" b="1" u="sng" dirty="0"/>
              <a:t>Research grants</a:t>
            </a:r>
            <a:r>
              <a:rPr lang="en-US" sz="2400" dirty="0"/>
              <a:t>: support investigation of the discovery of facts or application of new theories</a:t>
            </a:r>
          </a:p>
          <a:p>
            <a:pPr eaLnBrk="1" hangingPunct="1"/>
            <a:endParaRPr lang="en-US" sz="1500" dirty="0"/>
          </a:p>
          <a:p>
            <a:pPr eaLnBrk="1" hangingPunct="1"/>
            <a:r>
              <a:rPr lang="en-US" sz="2400" b="1" u="sng" dirty="0"/>
              <a:t>Demonstration grants</a:t>
            </a:r>
            <a:r>
              <a:rPr lang="en-US" sz="2400" dirty="0"/>
              <a:t>: to demonstrate or establish the feasibility of a particular theory</a:t>
            </a:r>
          </a:p>
          <a:p>
            <a:pPr eaLnBrk="1" hangingPunct="1"/>
            <a:endParaRPr lang="en-US" sz="1500" dirty="0"/>
          </a:p>
          <a:p>
            <a:pPr eaLnBrk="1" hangingPunct="1"/>
            <a:r>
              <a:rPr lang="en-US" sz="2400" b="1" u="sng" dirty="0"/>
              <a:t>Project grants</a:t>
            </a:r>
            <a:r>
              <a:rPr lang="en-US" sz="2400" dirty="0"/>
              <a:t>: support individual projects in accordance with legislation</a:t>
            </a:r>
          </a:p>
          <a:p>
            <a:pPr eaLnBrk="1" hangingPunct="1"/>
            <a:endParaRPr lang="en-US" sz="1500" dirty="0"/>
          </a:p>
          <a:p>
            <a:pPr eaLnBrk="1" hangingPunct="1"/>
            <a:r>
              <a:rPr lang="en-US" sz="2400" b="1" u="sng" dirty="0"/>
              <a:t>Block grants</a:t>
            </a:r>
            <a:r>
              <a:rPr lang="en-US" sz="2400" b="1" dirty="0"/>
              <a:t>:</a:t>
            </a:r>
            <a:r>
              <a:rPr lang="en-US" sz="2400" dirty="0"/>
              <a:t> provide states with funding for a particular purpose</a:t>
            </a:r>
          </a:p>
          <a:p>
            <a:pPr eaLnBrk="1" hangingPunct="1"/>
            <a:endParaRPr lang="en-US" sz="1500" dirty="0"/>
          </a:p>
          <a:p>
            <a:pPr eaLnBrk="1" hangingPunct="1"/>
            <a:r>
              <a:rPr lang="en-US" sz="2400" b="1" u="sng" dirty="0"/>
              <a:t>Formula grants</a:t>
            </a:r>
            <a:r>
              <a:rPr lang="en-US" sz="2400" dirty="0"/>
              <a:t>: provide funding to specific grantees on the basis of a particular formula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6659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499">
                                            <p:txEl>
                                              <p:pRg st="2" end="2"/>
                                            </p:txEl>
                                          </p:spTgt>
                                        </p:tgtEl>
                                        <p:attrNameLst>
                                          <p:attrName>style.visibility</p:attrName>
                                        </p:attrNameLst>
                                      </p:cBhvr>
                                      <p:to>
                                        <p:strVal val="visible"/>
                                      </p:to>
                                    </p:set>
                                    <p:anim calcmode="lin" valueType="num">
                                      <p:cBhvr additive="base">
                                        <p:cTn id="7" dur="500" fill="hold"/>
                                        <p:tgtEl>
                                          <p:spTgt spid="3624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2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499">
                                            <p:txEl>
                                              <p:pRg st="4" end="4"/>
                                            </p:txEl>
                                          </p:spTgt>
                                        </p:tgtEl>
                                        <p:attrNameLst>
                                          <p:attrName>style.visibility</p:attrName>
                                        </p:attrNameLst>
                                      </p:cBhvr>
                                      <p:to>
                                        <p:strVal val="visible"/>
                                      </p:to>
                                    </p:set>
                                    <p:anim calcmode="lin" valueType="num">
                                      <p:cBhvr additive="base">
                                        <p:cTn id="13" dur="500" fill="hold"/>
                                        <p:tgtEl>
                                          <p:spTgt spid="3624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2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2499">
                                            <p:txEl>
                                              <p:pRg st="6" end="6"/>
                                            </p:txEl>
                                          </p:spTgt>
                                        </p:tgtEl>
                                        <p:attrNameLst>
                                          <p:attrName>style.visibility</p:attrName>
                                        </p:attrNameLst>
                                      </p:cBhvr>
                                      <p:to>
                                        <p:strVal val="visible"/>
                                      </p:to>
                                    </p:set>
                                    <p:anim calcmode="lin" valueType="num">
                                      <p:cBhvr additive="base">
                                        <p:cTn id="19" dur="500" fill="hold"/>
                                        <p:tgtEl>
                                          <p:spTgt spid="3624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24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2499">
                                            <p:txEl>
                                              <p:pRg st="8" end="8"/>
                                            </p:txEl>
                                          </p:spTgt>
                                        </p:tgtEl>
                                        <p:attrNameLst>
                                          <p:attrName>style.visibility</p:attrName>
                                        </p:attrNameLst>
                                      </p:cBhvr>
                                      <p:to>
                                        <p:strVal val="visible"/>
                                      </p:to>
                                    </p:set>
                                    <p:anim calcmode="lin" valueType="num">
                                      <p:cBhvr additive="base">
                                        <p:cTn id="25" dur="500" fill="hold"/>
                                        <p:tgtEl>
                                          <p:spTgt spid="3624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24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2499">
                                            <p:txEl>
                                              <p:pRg st="10" end="10"/>
                                            </p:txEl>
                                          </p:spTgt>
                                        </p:tgtEl>
                                        <p:attrNameLst>
                                          <p:attrName>style.visibility</p:attrName>
                                        </p:attrNameLst>
                                      </p:cBhvr>
                                      <p:to>
                                        <p:strVal val="visible"/>
                                      </p:to>
                                    </p:set>
                                    <p:anim calcmode="lin" valueType="num">
                                      <p:cBhvr additive="base">
                                        <p:cTn id="31" dur="500" fill="hold"/>
                                        <p:tgtEl>
                                          <p:spTgt spid="36249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24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95300" y="2055704"/>
            <a:ext cx="7724775" cy="2677656"/>
          </a:xfrm>
          <a:prstGeom prst="rect">
            <a:avLst/>
          </a:prstGeom>
        </p:spPr>
        <p:txBody>
          <a:bodyPr wrap="square">
            <a:spAutoFit/>
          </a:bodyPr>
          <a:lstStyle/>
          <a:p>
            <a:pPr lvl="1" eaLnBrk="1" hangingPunct="1">
              <a:lnSpc>
                <a:spcPct val="150000"/>
              </a:lnSpc>
              <a:buFont typeface="Arial" panose="020B0604020202020204" pitchFamily="34" charset="0"/>
              <a:buChar char="•"/>
            </a:pPr>
            <a:r>
              <a:rPr lang="en-US" sz="2800" dirty="0"/>
              <a:t>Formative Evaluation </a:t>
            </a:r>
          </a:p>
          <a:p>
            <a:pPr lvl="1" eaLnBrk="1" hangingPunct="1">
              <a:lnSpc>
                <a:spcPct val="150000"/>
              </a:lnSpc>
              <a:buFont typeface="Arial" panose="020B0604020202020204" pitchFamily="34" charset="0"/>
              <a:buChar char="•"/>
            </a:pPr>
            <a:r>
              <a:rPr lang="en-US" sz="2800" dirty="0"/>
              <a:t>Summative Evaluation</a:t>
            </a:r>
          </a:p>
          <a:p>
            <a:pPr lvl="1" eaLnBrk="1" hangingPunct="1">
              <a:lnSpc>
                <a:spcPct val="150000"/>
              </a:lnSpc>
              <a:buFont typeface="Arial" panose="020B0604020202020204" pitchFamily="34" charset="0"/>
              <a:buChar char="•"/>
            </a:pPr>
            <a:r>
              <a:rPr lang="en-US" sz="2800" dirty="0"/>
              <a:t>It’s important that the evaluation contributes to sustainability</a:t>
            </a:r>
          </a:p>
        </p:txBody>
      </p:sp>
      <p:sp>
        <p:nvSpPr>
          <p:cNvPr id="4" name="Rectangle 3"/>
          <p:cNvSpPr/>
          <p:nvPr/>
        </p:nvSpPr>
        <p:spPr>
          <a:xfrm>
            <a:off x="338753" y="1431847"/>
            <a:ext cx="3829895" cy="707886"/>
          </a:xfrm>
          <a:prstGeom prst="rect">
            <a:avLst/>
          </a:prstGeom>
        </p:spPr>
        <p:txBody>
          <a:bodyPr wrap="none">
            <a:spAutoFit/>
          </a:bodyPr>
          <a:lstStyle/>
          <a:p>
            <a:r>
              <a:rPr lang="en-US" sz="4000" b="1" dirty="0">
                <a:latin typeface="Adobe Garamond Pro"/>
              </a:rPr>
              <a:t>The Evaluation</a:t>
            </a:r>
            <a:endParaRPr lang="en-US" sz="4000" dirty="0">
              <a:latin typeface="Adobe Garamond Pr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718026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04850" y="1010245"/>
            <a:ext cx="8248650" cy="5601533"/>
          </a:xfrm>
          <a:prstGeom prst="rect">
            <a:avLst/>
          </a:prstGeom>
        </p:spPr>
        <p:txBody>
          <a:bodyPr wrap="square">
            <a:spAutoFit/>
          </a:bodyPr>
          <a:lstStyle/>
          <a:p>
            <a:r>
              <a:rPr lang="en-US" b="1" dirty="0">
                <a:latin typeface="+mn-lt"/>
              </a:rPr>
              <a:t>Measuring the Success of the Ridge, Kids and Stewards Program</a:t>
            </a:r>
            <a:r>
              <a:rPr lang="en-US" dirty="0">
                <a:latin typeface="+mn-lt"/>
              </a:rPr>
              <a:t/>
            </a:r>
            <a:br>
              <a:rPr lang="en-US" dirty="0">
                <a:latin typeface="+mn-lt"/>
              </a:rPr>
            </a:br>
            <a:r>
              <a:rPr lang="en-US" sz="2300" dirty="0">
                <a:latin typeface="+mn-lt"/>
              </a:rPr>
              <a:t>Currently, program facilitators administer both a pretest and a posttest to youth participants in order to measure what information is learned by the students during the six-week program. At the conclusion of each session, we also ask participating teachers to complete a detailed evaluation questionnaire so we can continue to find ways to improve an already excellent program.</a:t>
            </a:r>
            <a:br>
              <a:rPr lang="en-US" sz="2300" dirty="0">
                <a:latin typeface="+mn-lt"/>
              </a:rPr>
            </a:br>
            <a:r>
              <a:rPr lang="en-US" sz="2300" dirty="0">
                <a:latin typeface="+mn-lt"/>
              </a:rPr>
              <a:t>The Ridge, Kids and Stewards (RDK) program is also regularly evaluated by an outside panel of professional evaluators. Because it is our goal to teach young people to become stewards of the environment, the RKS program coordinator and others are working to develop a more sophisticated, yet practical, evaluation process in order to measure the long-term impact of the program on youth who participate.</a:t>
            </a:r>
            <a:r>
              <a:rPr lang="en-US" sz="2300" dirty="0">
                <a:hlinkClick r:id="rId3"/>
              </a:rPr>
              <a:t> </a:t>
            </a:r>
          </a:p>
          <a:p>
            <a:r>
              <a:rPr lang="en-US" sz="1200" dirty="0">
                <a:hlinkClick r:id="rId3"/>
              </a:rPr>
              <a:t>https://www.thebalancesmb.com/grant-proposal-evaluation-section-2501961</a:t>
            </a:r>
            <a:endParaRPr lang="en-US" sz="1200" dirty="0">
              <a:latin typeface="+mn-lt"/>
            </a:endParaRPr>
          </a:p>
        </p:txBody>
      </p:sp>
      <p:sp>
        <p:nvSpPr>
          <p:cNvPr id="3" name="Rectangle 2"/>
          <p:cNvSpPr/>
          <p:nvPr/>
        </p:nvSpPr>
        <p:spPr>
          <a:xfrm>
            <a:off x="217001" y="212647"/>
            <a:ext cx="8709998" cy="630942"/>
          </a:xfrm>
          <a:prstGeom prst="rect">
            <a:avLst/>
          </a:prstGeom>
        </p:spPr>
        <p:txBody>
          <a:bodyPr wrap="square">
            <a:spAutoFit/>
          </a:bodyPr>
          <a:lstStyle/>
          <a:p>
            <a:r>
              <a:rPr lang="en-US" sz="3500" b="1" dirty="0">
                <a:latin typeface="Adobe Garamond Pro"/>
              </a:rPr>
              <a:t>Example Evaluation Section of Proposal</a:t>
            </a:r>
            <a:endParaRPr lang="en-US" sz="3500" dirty="0">
              <a:latin typeface="Adobe Garamond Pro"/>
            </a:endParaRPr>
          </a:p>
        </p:txBody>
      </p:sp>
    </p:spTree>
    <p:extLst>
      <p:ext uri="{BB962C8B-B14F-4D97-AF65-F5344CB8AC3E}">
        <p14:creationId xmlns:p14="http://schemas.microsoft.com/office/powerpoint/2010/main" val="1325774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38912" y="0"/>
            <a:ext cx="68762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8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strike="noStrike" kern="0" cap="none" spc="0" normalizeH="0" baseline="0" noProof="0" dirty="0">
                <a:ln>
                  <a:noFill/>
                </a:ln>
                <a:effectLst/>
                <a:uLnTx/>
                <a:uFillTx/>
                <a:latin typeface="Adobe Garamond Pro"/>
                <a:ea typeface="+mj-ea"/>
                <a:cs typeface="+mj-cs"/>
              </a:rPr>
              <a:t>Sustainability</a:t>
            </a:r>
            <a:endParaRPr kumimoji="0" lang="en-US" sz="4000" b="0" strike="noStrike" kern="0" cap="none" spc="0" normalizeH="0" baseline="0" noProof="0" dirty="0">
              <a:ln>
                <a:noFill/>
              </a:ln>
              <a:effectLst/>
              <a:uLnTx/>
              <a:uFillTx/>
              <a:latin typeface="Adobe Garamond Pro"/>
              <a:ea typeface="+mj-ea"/>
              <a:cs typeface="+mj-cs"/>
            </a:endParaRPr>
          </a:p>
        </p:txBody>
      </p:sp>
      <p:sp>
        <p:nvSpPr>
          <p:cNvPr id="3" name="Rectangle 3"/>
          <p:cNvSpPr txBox="1">
            <a:spLocks noChangeArrowheads="1"/>
          </p:cNvSpPr>
          <p:nvPr/>
        </p:nvSpPr>
        <p:spPr bwMode="auto">
          <a:xfrm>
            <a:off x="438912" y="1143000"/>
            <a:ext cx="9144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Char char="•"/>
            </a:pPr>
            <a:endParaRPr lang="en-US" sz="2000" dirty="0">
              <a:cs typeface="Times New Roman" pitchFamily="18" charset="0"/>
            </a:endParaRPr>
          </a:p>
          <a:p>
            <a:pPr eaLnBrk="1" hangingPunct="1"/>
            <a:endParaRPr lang="en-US" sz="2000" dirty="0">
              <a:cs typeface="Times New Roman" pitchFamily="18" charset="0"/>
            </a:endParaRPr>
          </a:p>
          <a:p>
            <a:pPr marL="342900" indent="-342900" eaLnBrk="1" hangingPunct="1">
              <a:lnSpc>
                <a:spcPct val="150000"/>
              </a:lnSpc>
              <a:buFont typeface="Arial" pitchFamily="34" charset="0"/>
              <a:buChar char="•"/>
            </a:pPr>
            <a:r>
              <a:rPr lang="en-US" dirty="0">
                <a:cs typeface="Times New Roman" pitchFamily="18" charset="0"/>
              </a:rPr>
              <a:t>Building </a:t>
            </a:r>
            <a:r>
              <a:rPr lang="en-US" b="1" dirty="0">
                <a:cs typeface="Times New Roman" pitchFamily="18" charset="0"/>
              </a:rPr>
              <a:t>awareness and support </a:t>
            </a:r>
          </a:p>
          <a:p>
            <a:pPr marL="342900" indent="-342900" eaLnBrk="1" hangingPunct="1">
              <a:lnSpc>
                <a:spcPct val="150000"/>
              </a:lnSpc>
              <a:buFont typeface="Arial" pitchFamily="34" charset="0"/>
              <a:buChar char="•"/>
            </a:pPr>
            <a:r>
              <a:rPr lang="en-US" dirty="0">
                <a:cs typeface="Times New Roman" pitchFamily="18" charset="0"/>
              </a:rPr>
              <a:t>Originates from accomplishment of </a:t>
            </a:r>
            <a:r>
              <a:rPr lang="en-US" b="1" i="1" dirty="0">
                <a:cs typeface="Times New Roman" pitchFamily="18" charset="0"/>
              </a:rPr>
              <a:t>goals and objectives</a:t>
            </a:r>
          </a:p>
          <a:p>
            <a:pPr marL="342900" indent="-342900" eaLnBrk="1" hangingPunct="1">
              <a:lnSpc>
                <a:spcPct val="150000"/>
              </a:lnSpc>
              <a:buFont typeface="Arial" pitchFamily="34" charset="0"/>
              <a:buChar char="•"/>
            </a:pPr>
            <a:r>
              <a:rPr lang="en-US" b="1" dirty="0">
                <a:cs typeface="Times New Roman" pitchFamily="18" charset="0"/>
              </a:rPr>
              <a:t>Benefit</a:t>
            </a:r>
            <a:r>
              <a:rPr lang="en-US" dirty="0">
                <a:cs typeface="Times New Roman" pitchFamily="18" charset="0"/>
              </a:rPr>
              <a:t> of the program to the community </a:t>
            </a:r>
          </a:p>
          <a:p>
            <a:pPr marL="342900" indent="-342900" eaLnBrk="1" hangingPunct="1">
              <a:lnSpc>
                <a:spcPct val="150000"/>
              </a:lnSpc>
              <a:buFont typeface="Arial" pitchFamily="34" charset="0"/>
              <a:buChar char="•"/>
            </a:pPr>
            <a:r>
              <a:rPr lang="en-US" dirty="0">
                <a:cs typeface="Times New Roman" pitchFamily="18" charset="0"/>
              </a:rPr>
              <a:t>Importance of </a:t>
            </a:r>
            <a:r>
              <a:rPr lang="en-US" b="1" i="1" u="sng" dirty="0">
                <a:cs typeface="Times New Roman" pitchFamily="18" charset="0"/>
              </a:rPr>
              <a:t>evaluation</a:t>
            </a:r>
            <a:r>
              <a:rPr lang="en-US" dirty="0">
                <a:cs typeface="Times New Roman" pitchFamily="18" charset="0"/>
              </a:rPr>
              <a:t> to sustainability</a:t>
            </a:r>
          </a:p>
          <a:p>
            <a:pPr marL="342900" indent="-342900" eaLnBrk="1" hangingPunct="1">
              <a:lnSpc>
                <a:spcPct val="150000"/>
              </a:lnSpc>
              <a:buFont typeface="Arial" pitchFamily="34" charset="0"/>
              <a:buChar char="•"/>
            </a:pPr>
            <a:r>
              <a:rPr lang="en-US" b="1" i="1" dirty="0">
                <a:cs typeface="Times New Roman" pitchFamily="18" charset="0"/>
              </a:rPr>
              <a:t>Building relationships </a:t>
            </a:r>
          </a:p>
          <a:p>
            <a:pPr marL="342900" indent="-342900" eaLnBrk="1" hangingPunct="1">
              <a:lnSpc>
                <a:spcPct val="150000"/>
              </a:lnSpc>
              <a:buFont typeface="Arial" pitchFamily="34" charset="0"/>
              <a:buChar char="•"/>
            </a:pPr>
            <a:r>
              <a:rPr lang="en-US" b="1" i="1" dirty="0">
                <a:cs typeface="Times New Roman" pitchFamily="18" charset="0"/>
              </a:rPr>
              <a:t>Community exposure </a:t>
            </a:r>
          </a:p>
          <a:p>
            <a:pPr marL="342900" indent="-342900" eaLnBrk="1" hangingPunct="1">
              <a:lnSpc>
                <a:spcPct val="150000"/>
              </a:lnSpc>
              <a:buFont typeface="Arial" pitchFamily="34" charset="0"/>
              <a:buChar char="•"/>
            </a:pPr>
            <a:r>
              <a:rPr lang="en-US" b="1" i="1" dirty="0">
                <a:cs typeface="Times New Roman" pitchFamily="18" charset="0"/>
              </a:rPr>
              <a:t>Communication plan</a:t>
            </a:r>
            <a:endParaRPr lang="en-US" dirty="0">
              <a:cs typeface="Times New Roman" pitchFamily="18" charset="0"/>
            </a:endParaRPr>
          </a:p>
          <a:p>
            <a:pPr marL="342900" indent="-342900" eaLnBrk="1" hangingPunct="1">
              <a:lnSpc>
                <a:spcPct val="150000"/>
              </a:lnSpc>
              <a:buFont typeface="Arial" pitchFamily="34" charset="0"/>
              <a:buChar char="•"/>
            </a:pPr>
            <a:r>
              <a:rPr lang="en-US" dirty="0">
                <a:cs typeface="Times New Roman" pitchFamily="18" charset="0"/>
              </a:rPr>
              <a:t>Local and non-local funding sources – </a:t>
            </a:r>
            <a:r>
              <a:rPr lang="en-US" b="1" i="1" dirty="0">
                <a:cs typeface="Times New Roman" pitchFamily="18" charset="0"/>
              </a:rPr>
              <a:t>Private and Public: </a:t>
            </a:r>
            <a:r>
              <a:rPr lang="en-US" dirty="0">
                <a:cs typeface="Times New Roman" pitchFamily="18" charset="0"/>
              </a:rPr>
              <a:t> Fee-for Service</a:t>
            </a:r>
          </a:p>
          <a:p>
            <a:pPr marL="800100" lvl="1" indent="-342900" eaLnBrk="1" hangingPunct="1">
              <a:spcBef>
                <a:spcPct val="20000"/>
              </a:spcBef>
              <a:buClr>
                <a:srgbClr val="1D4D31"/>
              </a:buClr>
              <a:buFontTx/>
              <a:buChar char="•"/>
            </a:pP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900011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38519" y="417105"/>
            <a:ext cx="8319911" cy="762000"/>
          </a:xfrm>
        </p:spPr>
        <p:txBody>
          <a:bodyPr/>
          <a:lstStyle/>
          <a:p>
            <a:pPr eaLnBrk="1" hangingPunct="1"/>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Budget</a:t>
            </a:r>
            <a:endParaRPr lang="en-US" dirty="0"/>
          </a:p>
        </p:txBody>
      </p:sp>
      <p:sp>
        <p:nvSpPr>
          <p:cNvPr id="2" name="Rectangle 1"/>
          <p:cNvSpPr/>
          <p:nvPr/>
        </p:nvSpPr>
        <p:spPr>
          <a:xfrm>
            <a:off x="707367" y="2521059"/>
            <a:ext cx="7246188" cy="1815882"/>
          </a:xfrm>
          <a:prstGeom prst="rect">
            <a:avLst/>
          </a:prstGeom>
        </p:spPr>
        <p:txBody>
          <a:bodyPr wrap="square">
            <a:spAutoFit/>
          </a:bodyPr>
          <a:lstStyle/>
          <a:p>
            <a:r>
              <a:rPr lang="en-US" sz="2800" dirty="0"/>
              <a:t>A well-defined budget defines all costs related to project implementation including the funding source contribution and other contributors (in-kind support, matching funds).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96286601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b="1" dirty="0"/>
              <a:t/>
            </a:r>
            <a:br>
              <a:rPr lang="en-US" b="1" dirty="0"/>
            </a:br>
            <a:r>
              <a:rPr lang="en-US" b="1" dirty="0">
                <a:latin typeface="+mj-lt"/>
              </a:rPr>
              <a:t/>
            </a:r>
            <a:br>
              <a:rPr lang="en-US" b="1" dirty="0">
                <a:latin typeface="+mj-lt"/>
              </a:rPr>
            </a:br>
            <a:r>
              <a:rPr lang="en-US" b="1" dirty="0">
                <a:latin typeface="+mj-lt"/>
              </a:rPr>
              <a:t/>
            </a:r>
            <a:br>
              <a:rPr lang="en-US" b="1" dirty="0">
                <a:latin typeface="+mj-lt"/>
              </a:rPr>
            </a:br>
            <a:r>
              <a:rPr lang="en-US" b="1" dirty="0">
                <a:latin typeface="+mj-lt"/>
              </a:rPr>
              <a:t/>
            </a:r>
            <a:br>
              <a:rPr lang="en-US" b="1" dirty="0">
                <a:latin typeface="+mj-lt"/>
              </a:rPr>
            </a:br>
            <a:r>
              <a:rPr lang="en-US" b="1" dirty="0"/>
              <a:t>Matching Funds</a:t>
            </a:r>
          </a:p>
        </p:txBody>
      </p:sp>
      <p:sp>
        <p:nvSpPr>
          <p:cNvPr id="147459" name="Rectangle 3"/>
          <p:cNvSpPr>
            <a:spLocks noGrp="1" noChangeArrowheads="1"/>
          </p:cNvSpPr>
          <p:nvPr>
            <p:ph idx="1"/>
          </p:nvPr>
        </p:nvSpPr>
        <p:spPr>
          <a:xfrm>
            <a:off x="366889" y="2066919"/>
            <a:ext cx="8493647" cy="2355088"/>
          </a:xfrm>
          <a:prstGeom prst="rect">
            <a:avLst/>
          </a:prstGeom>
        </p:spPr>
        <p:txBody>
          <a:bodyPr/>
          <a:lstStyle/>
          <a:p>
            <a:pPr eaLnBrk="1" hangingPunct="1"/>
            <a:endParaRPr lang="en-US" dirty="0"/>
          </a:p>
          <a:p>
            <a:pPr eaLnBrk="1" hangingPunct="1"/>
            <a:r>
              <a:rPr lang="en-US" sz="2800" dirty="0"/>
              <a:t>Participation by the grantee in the cost of a program on a dollar-for-dollar basis or other predetermined ratio or basis, such as 10% or 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592491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755650" y="677863"/>
            <a:ext cx="8388350" cy="1143000"/>
          </a:xfrm>
        </p:spPr>
        <p:txBody>
          <a:bodyPr/>
          <a:lstStyle/>
          <a:p>
            <a:pPr eaLnBrk="1" hangingPunct="1"/>
            <a:r>
              <a:rPr lang="en-US" b="1" dirty="0">
                <a:latin typeface="+mj-lt"/>
              </a:rPr>
              <a:t/>
            </a:r>
            <a:br>
              <a:rPr lang="en-US" b="1" dirty="0">
                <a:latin typeface="+mj-lt"/>
              </a:rPr>
            </a:br>
            <a:r>
              <a:rPr lang="en-US" b="1" dirty="0"/>
              <a:t>Direct Costs</a:t>
            </a:r>
            <a:endParaRPr lang="en-US" dirty="0"/>
          </a:p>
        </p:txBody>
      </p:sp>
      <p:sp>
        <p:nvSpPr>
          <p:cNvPr id="149507" name="Rectangle 3"/>
          <p:cNvSpPr>
            <a:spLocks noGrp="1" noChangeArrowheads="1"/>
          </p:cNvSpPr>
          <p:nvPr>
            <p:ph type="body" idx="4294967295"/>
          </p:nvPr>
        </p:nvSpPr>
        <p:spPr>
          <a:xfrm>
            <a:off x="352425" y="2108201"/>
            <a:ext cx="8229600" cy="4648200"/>
          </a:xfrm>
          <a:prstGeom prst="rect">
            <a:avLst/>
          </a:prstGeom>
        </p:spPr>
        <p:txBody>
          <a:bodyPr/>
          <a:lstStyle/>
          <a:p>
            <a:pPr marL="685800" lvl="3" indent="-457200">
              <a:buFont typeface="Arial" panose="020B0604020202020204" pitchFamily="34" charset="0"/>
              <a:buChar char="•"/>
            </a:pPr>
            <a:r>
              <a:rPr lang="en-US" sz="2300" dirty="0"/>
              <a:t>Salaries and wages of personnel who will work on the project</a:t>
            </a:r>
          </a:p>
          <a:p>
            <a:pPr marL="685800" lvl="3" indent="-457200">
              <a:buFont typeface="Arial" panose="020B0604020202020204" pitchFamily="34" charset="0"/>
              <a:buChar char="•"/>
            </a:pPr>
            <a:r>
              <a:rPr lang="en-US" sz="2300" dirty="0"/>
              <a:t>Fringe benefits associated with these personnel</a:t>
            </a:r>
          </a:p>
          <a:p>
            <a:pPr marL="1028700" lvl="5" indent="-342900">
              <a:buFont typeface="Courier New" panose="02070309020205020404" pitchFamily="49" charset="0"/>
              <a:buChar char="o"/>
            </a:pPr>
            <a:r>
              <a:rPr lang="en-US" sz="2300" dirty="0"/>
              <a:t>Taxes (FICA, Medicare, etc.)</a:t>
            </a:r>
          </a:p>
          <a:p>
            <a:pPr marL="1028700" lvl="5" indent="-342900">
              <a:buFont typeface="Courier New" panose="02070309020205020404" pitchFamily="49" charset="0"/>
              <a:buChar char="o"/>
            </a:pPr>
            <a:r>
              <a:rPr lang="en-US" sz="2300" dirty="0"/>
              <a:t>Benefits (health insurance, disability insurance, retirement contributions, pension plan, etc.)</a:t>
            </a:r>
          </a:p>
          <a:p>
            <a:pPr marL="685800" lvl="3" indent="-457200">
              <a:buFont typeface="Arial" panose="020B0604020202020204" pitchFamily="34" charset="0"/>
              <a:buChar char="•"/>
            </a:pPr>
            <a:r>
              <a:rPr lang="en-US" sz="2300" dirty="0"/>
              <a:t>Equipment needed to perform the tasks (purchased or leased equipment)</a:t>
            </a:r>
          </a:p>
          <a:p>
            <a:pPr marL="685800" lvl="3" indent="-457200">
              <a:buFont typeface="Arial" panose="020B0604020202020204" pitchFamily="34" charset="0"/>
              <a:buChar char="•"/>
            </a:pPr>
            <a:r>
              <a:rPr lang="en-US" sz="2300" dirty="0"/>
              <a:t>Supplies</a:t>
            </a:r>
          </a:p>
          <a:p>
            <a:pPr marL="685800" lvl="3" indent="-457200">
              <a:buFont typeface="Arial" panose="020B0604020202020204" pitchFamily="34" charset="0"/>
              <a:buChar char="•"/>
            </a:pPr>
            <a:r>
              <a:rPr lang="en-US" sz="2300" dirty="0"/>
              <a:t>Travel (purpose of travel should be outlined)</a:t>
            </a:r>
          </a:p>
          <a:p>
            <a:pPr marL="685800" lvl="3" indent="-457200">
              <a:buFont typeface="Arial" panose="020B0604020202020204" pitchFamily="34" charset="0"/>
              <a:buChar char="•"/>
            </a:pPr>
            <a:r>
              <a:rPr lang="en-US" sz="2300" dirty="0"/>
              <a:t>Consultant services</a:t>
            </a:r>
          </a:p>
          <a:p>
            <a:pPr marL="685800" lvl="3" indent="-457200">
              <a:buFont typeface="Arial" panose="020B0604020202020204" pitchFamily="34" charset="0"/>
              <a:buChar char="•"/>
            </a:pPr>
            <a:r>
              <a:rPr lang="en-US" sz="2300" dirty="0"/>
              <a:t>Subcontracts</a:t>
            </a:r>
          </a:p>
          <a:p>
            <a:pPr lvl="4"/>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346719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512466" y="7536"/>
            <a:ext cx="8388350" cy="1143000"/>
          </a:xfrm>
        </p:spPr>
        <p:txBody>
          <a:bodyPr/>
          <a:lstStyle/>
          <a:p>
            <a:pPr eaLnBrk="1" hangingPunct="1"/>
            <a:r>
              <a:rPr lang="en-US" b="1" dirty="0"/>
              <a:t/>
            </a:r>
            <a:br>
              <a:rPr lang="en-US" b="1" dirty="0"/>
            </a:br>
            <a:r>
              <a:rPr lang="en-US" b="1" dirty="0"/>
              <a:t/>
            </a:r>
            <a:br>
              <a:rPr lang="en-US" b="1" dirty="0"/>
            </a:br>
            <a:r>
              <a:rPr lang="en-US" b="1" dirty="0">
                <a:latin typeface="+mj-lt"/>
              </a:rPr>
              <a:t/>
            </a:r>
            <a:br>
              <a:rPr lang="en-US" b="1" dirty="0">
                <a:latin typeface="+mj-lt"/>
              </a:rPr>
            </a:br>
            <a:r>
              <a:rPr lang="en-US" b="1" dirty="0">
                <a:latin typeface="+mj-lt"/>
              </a:rPr>
              <a:t/>
            </a:r>
            <a:br>
              <a:rPr lang="en-US" b="1" dirty="0">
                <a:latin typeface="+mj-lt"/>
              </a:rPr>
            </a:br>
            <a:r>
              <a:rPr lang="en-US" b="1" dirty="0"/>
              <a:t>Indirect Costs</a:t>
            </a:r>
            <a:endParaRPr lang="en-US" dirty="0"/>
          </a:p>
        </p:txBody>
      </p:sp>
      <p:sp>
        <p:nvSpPr>
          <p:cNvPr id="149507" name="Rectangle 3"/>
          <p:cNvSpPr>
            <a:spLocks noGrp="1" noChangeArrowheads="1"/>
          </p:cNvSpPr>
          <p:nvPr>
            <p:ph type="body" idx="4294967295"/>
          </p:nvPr>
        </p:nvSpPr>
        <p:spPr>
          <a:xfrm>
            <a:off x="671216" y="1812366"/>
            <a:ext cx="8229600" cy="4648200"/>
          </a:xfrm>
          <a:prstGeom prst="rect">
            <a:avLst/>
          </a:prstGeom>
        </p:spPr>
        <p:txBody>
          <a:bodyPr/>
          <a:lstStyle/>
          <a:p>
            <a:pPr eaLnBrk="1" hangingPunct="1"/>
            <a:endParaRPr lang="en-US" dirty="0"/>
          </a:p>
          <a:p>
            <a:pPr eaLnBrk="1" hangingPunct="1"/>
            <a:r>
              <a:rPr lang="en-US" sz="2400" dirty="0"/>
              <a:t>Budget item that represents costs incurred by the grantee in carrying out a program that are not readily identified a direct expenditure. </a:t>
            </a:r>
          </a:p>
          <a:p>
            <a:pPr lvl="3">
              <a:lnSpc>
                <a:spcPct val="150000"/>
              </a:lnSpc>
              <a:buFont typeface="Arial" panose="020B0604020202020204" pitchFamily="34" charset="0"/>
              <a:buChar char="•"/>
            </a:pPr>
            <a:r>
              <a:rPr lang="en-US" sz="2400" dirty="0"/>
              <a:t>Space (rent)</a:t>
            </a:r>
          </a:p>
          <a:p>
            <a:pPr lvl="3">
              <a:lnSpc>
                <a:spcPct val="150000"/>
              </a:lnSpc>
              <a:buFont typeface="Arial" panose="020B0604020202020204" pitchFamily="34" charset="0"/>
              <a:buChar char="•"/>
            </a:pPr>
            <a:r>
              <a:rPr lang="en-US" sz="2400" dirty="0"/>
              <a:t>Utilities</a:t>
            </a:r>
          </a:p>
          <a:p>
            <a:pPr lvl="3">
              <a:lnSpc>
                <a:spcPct val="150000"/>
              </a:lnSpc>
              <a:buFont typeface="Arial" panose="020B0604020202020204" pitchFamily="34" charset="0"/>
              <a:buChar char="•"/>
            </a:pPr>
            <a:r>
              <a:rPr lang="en-US" sz="2400" dirty="0"/>
              <a:t>% of Management Time (Executive Director oversight, accounting assistance, human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377438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a:xfrm>
            <a:off x="366714" y="295274"/>
            <a:ext cx="2488454" cy="4086809"/>
          </a:xfrm>
        </p:spPr>
        <p:txBody>
          <a:bodyPr/>
          <a:lstStyle/>
          <a:p>
            <a:pPr eaLnBrk="1" hangingPunct="1"/>
            <a:r>
              <a:rPr lang="en-US" sz="3200" b="1" dirty="0"/>
              <a:t/>
            </a:r>
            <a:br>
              <a:rPr lang="en-US" sz="3200" b="1" dirty="0"/>
            </a:br>
            <a:r>
              <a:rPr lang="en-US" sz="3200" b="1" dirty="0">
                <a:latin typeface="+mn-lt"/>
              </a:rPr>
              <a:t>Budget </a:t>
            </a:r>
            <a:br>
              <a:rPr lang="en-US" sz="3200" b="1" dirty="0">
                <a:latin typeface="+mn-lt"/>
              </a:rPr>
            </a:br>
            <a:r>
              <a:rPr lang="en-US" sz="3200" b="1" dirty="0">
                <a:latin typeface="+mn-lt"/>
              </a:rPr>
              <a:t>Table</a:t>
            </a:r>
            <a:r>
              <a:rPr lang="en-US" sz="2800" b="1" dirty="0">
                <a:latin typeface="+mn-lt"/>
              </a:rPr>
              <a:t/>
            </a:r>
            <a:br>
              <a:rPr lang="en-US" sz="2800" b="1" dirty="0">
                <a:latin typeface="+mn-lt"/>
              </a:rPr>
            </a:br>
            <a:r>
              <a:rPr lang="en-US" sz="2000" b="1" dirty="0">
                <a:solidFill>
                  <a:srgbClr val="FF0000"/>
                </a:solidFill>
                <a:latin typeface="+mn-lt"/>
              </a:rPr>
              <a:t>SAMPLE ONLY</a:t>
            </a:r>
            <a:br>
              <a:rPr lang="en-US" sz="2000" b="1" dirty="0">
                <a:solidFill>
                  <a:srgbClr val="FF0000"/>
                </a:solidFill>
                <a:latin typeface="+mn-lt"/>
              </a:rPr>
            </a:br>
            <a:r>
              <a:rPr lang="en-US" sz="2000" b="1" dirty="0">
                <a:solidFill>
                  <a:srgbClr val="FF0000"/>
                </a:solidFill>
                <a:latin typeface="+mn-lt"/>
              </a:rPr>
              <a:t/>
            </a:r>
            <a:br>
              <a:rPr lang="en-US" sz="2000" b="1" dirty="0">
                <a:solidFill>
                  <a:srgbClr val="FF0000"/>
                </a:solidFill>
                <a:latin typeface="+mn-lt"/>
              </a:rPr>
            </a:br>
            <a:r>
              <a:rPr lang="en-US" sz="2000" b="1" dirty="0">
                <a:latin typeface="+mn-lt"/>
              </a:rPr>
              <a:t>Example in Tab 14</a:t>
            </a:r>
            <a:br>
              <a:rPr lang="en-US" sz="2000" b="1" dirty="0">
                <a:latin typeface="+mn-lt"/>
              </a:rPr>
            </a:br>
            <a:r>
              <a:rPr lang="en-US" sz="2000" b="1" dirty="0">
                <a:latin typeface="+mn-lt"/>
              </a:rPr>
              <a:t/>
            </a:r>
            <a:br>
              <a:rPr lang="en-US" sz="2000" b="1" dirty="0">
                <a:latin typeface="+mn-lt"/>
              </a:rPr>
            </a:br>
            <a:r>
              <a:rPr lang="en-US" sz="1800" dirty="0">
                <a:latin typeface="+mn-lt"/>
              </a:rPr>
              <a:t>$2,500 maximum allowed on grant; </a:t>
            </a:r>
            <a:br>
              <a:rPr lang="en-US" sz="1800" dirty="0">
                <a:latin typeface="+mn-lt"/>
              </a:rPr>
            </a:br>
            <a:r>
              <a:rPr lang="en-US" sz="1800" dirty="0">
                <a:latin typeface="+mn-lt"/>
              </a:rPr>
              <a:t/>
            </a:r>
            <a:br>
              <a:rPr lang="en-US" sz="1800" dirty="0">
                <a:latin typeface="+mn-lt"/>
              </a:rPr>
            </a:br>
            <a:r>
              <a:rPr lang="en-US" sz="1800" dirty="0">
                <a:latin typeface="+mn-lt"/>
              </a:rPr>
              <a:t>$2,011 amount being requested from the grant</a:t>
            </a:r>
            <a:r>
              <a:rPr lang="en-US" sz="2000" b="1" dirty="0">
                <a:solidFill>
                  <a:srgbClr val="FF0000"/>
                </a:solidFill>
                <a:latin typeface="+mn-lt"/>
              </a:rPr>
              <a:t/>
            </a:r>
            <a:br>
              <a:rPr lang="en-US" sz="2000" b="1" dirty="0">
                <a:solidFill>
                  <a:srgbClr val="FF0000"/>
                </a:solidFill>
                <a:latin typeface="+mn-lt"/>
              </a:rPr>
            </a:br>
            <a:endParaRPr lang="en-US" sz="2000" b="1" dirty="0">
              <a:solidFill>
                <a:srgbClr val="FF0000"/>
              </a:solidFill>
              <a:latin typeface="+mn-lt"/>
            </a:endParaRPr>
          </a:p>
        </p:txBody>
      </p:sp>
      <p:pic>
        <p:nvPicPr>
          <p:cNvPr id="4" name="Picture 3"/>
          <p:cNvPicPr>
            <a:picLocks noChangeAspect="1"/>
          </p:cNvPicPr>
          <p:nvPr/>
        </p:nvPicPr>
        <p:blipFill>
          <a:blip r:embed="rId3"/>
          <a:stretch>
            <a:fillRect/>
          </a:stretch>
        </p:blipFill>
        <p:spPr>
          <a:xfrm>
            <a:off x="3222852" y="115370"/>
            <a:ext cx="5952226" cy="6406728"/>
          </a:xfrm>
          <a:prstGeom prst="rect">
            <a:avLst/>
          </a:prstGeom>
        </p:spPr>
      </p:pic>
    </p:spTree>
    <p:extLst>
      <p:ext uri="{BB962C8B-B14F-4D97-AF65-F5344CB8AC3E}">
        <p14:creationId xmlns:p14="http://schemas.microsoft.com/office/powerpoint/2010/main" val="2358285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90617" y="876300"/>
            <a:ext cx="8461375" cy="1143000"/>
          </a:xfrm>
        </p:spPr>
        <p:txBody>
          <a:bodyPr/>
          <a:lstStyle/>
          <a:p>
            <a:pPr eaLnBrk="1" hangingPunct="1"/>
            <a:r>
              <a:rPr lang="en-US" b="1" dirty="0"/>
              <a:t/>
            </a:r>
            <a:br>
              <a:rPr lang="en-US" b="1" dirty="0"/>
            </a:br>
            <a:r>
              <a:rPr lang="en-US" b="1" dirty="0"/>
              <a:t>Budget Narrative</a:t>
            </a:r>
            <a:endParaRPr lang="en-US" dirty="0"/>
          </a:p>
        </p:txBody>
      </p:sp>
      <p:sp>
        <p:nvSpPr>
          <p:cNvPr id="150531" name="Rectangle 3"/>
          <p:cNvSpPr>
            <a:spLocks noGrp="1" noChangeArrowheads="1"/>
          </p:cNvSpPr>
          <p:nvPr>
            <p:ph type="body" idx="4294967295"/>
          </p:nvPr>
        </p:nvSpPr>
        <p:spPr>
          <a:xfrm>
            <a:off x="663575" y="1230313"/>
            <a:ext cx="8594725" cy="2971800"/>
          </a:xfrm>
          <a:prstGeom prst="rect">
            <a:avLst/>
          </a:prstGeom>
        </p:spPr>
        <p:txBody>
          <a:bodyPr/>
          <a:lstStyle/>
          <a:p>
            <a:pPr eaLnBrk="1" hangingPunct="1"/>
            <a:endParaRPr lang="en-US" sz="2800" dirty="0"/>
          </a:p>
          <a:p>
            <a:pPr eaLnBrk="1" hangingPunct="1"/>
            <a:endParaRPr lang="en-US" sz="2400" dirty="0"/>
          </a:p>
          <a:p>
            <a:pPr marL="342900" indent="-342900" eaLnBrk="1" hangingPunct="1">
              <a:buFont typeface="Arial" pitchFamily="34" charset="0"/>
              <a:buChar char="•"/>
            </a:pPr>
            <a:r>
              <a:rPr lang="en-US" sz="2800" dirty="0"/>
              <a:t>How many organizations are contributing to the budget?</a:t>
            </a:r>
          </a:p>
          <a:p>
            <a:pPr marL="342900" indent="-342900" eaLnBrk="1" hangingPunct="1">
              <a:lnSpc>
                <a:spcPct val="150000"/>
              </a:lnSpc>
              <a:buFont typeface="Arial" pitchFamily="34" charset="0"/>
              <a:buChar char="•"/>
            </a:pPr>
            <a:r>
              <a:rPr lang="en-US" sz="2800" dirty="0"/>
              <a:t>What percent of funds are being solicited from the funding source?</a:t>
            </a:r>
          </a:p>
          <a:p>
            <a:pPr marL="342900" indent="-342900" eaLnBrk="1" hangingPunct="1">
              <a:lnSpc>
                <a:spcPct val="150000"/>
              </a:lnSpc>
              <a:buFont typeface="Arial" pitchFamily="34" charset="0"/>
              <a:buChar char="•"/>
            </a:pPr>
            <a:r>
              <a:rPr lang="en-US" sz="2800" dirty="0"/>
              <a:t>What year will peak funding occur and why?</a:t>
            </a:r>
          </a:p>
          <a:p>
            <a:pPr marL="342900" indent="-342900" eaLnBrk="1" hangingPunct="1">
              <a:lnSpc>
                <a:spcPct val="150000"/>
              </a:lnSpc>
              <a:buFont typeface="Arial" pitchFamily="34" charset="0"/>
              <a:buChar char="•"/>
            </a:pPr>
            <a:r>
              <a:rPr lang="en-US" sz="2800" dirty="0"/>
              <a:t>Are subcontracts involved?</a:t>
            </a:r>
          </a:p>
          <a:p>
            <a:pPr marL="342900" indent="-342900" eaLnBrk="1" hangingPunct="1">
              <a:lnSpc>
                <a:spcPct val="150000"/>
              </a:lnSpc>
              <a:buFont typeface="Arial" pitchFamily="34" charset="0"/>
              <a:buChar char="•"/>
            </a:pPr>
            <a:r>
              <a:rPr lang="en-US" sz="2800" dirty="0"/>
              <a:t>Annual salary increases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3721914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10312" y="312452"/>
            <a:ext cx="8147304" cy="1264422"/>
          </a:xfrm>
        </p:spPr>
        <p:txBody>
          <a:bodyPr/>
          <a:lstStyle/>
          <a:p>
            <a:r>
              <a:rPr lang="en-US" sz="3200" b="1" dirty="0">
                <a:latin typeface="+mj-lt"/>
              </a:rPr>
              <a:t>Budget </a:t>
            </a:r>
            <a:br>
              <a:rPr lang="en-US" sz="3200" b="1" dirty="0">
                <a:latin typeface="+mj-lt"/>
              </a:rPr>
            </a:br>
            <a:r>
              <a:rPr lang="en-US" sz="3200" b="1" dirty="0">
                <a:latin typeface="+mj-lt"/>
              </a:rPr>
              <a:t>Narrative</a:t>
            </a:r>
            <a:br>
              <a:rPr lang="en-US" sz="3200" b="1" dirty="0">
                <a:latin typeface="+mj-lt"/>
              </a:rPr>
            </a:br>
            <a:r>
              <a:rPr lang="en-US" sz="2000" b="1" dirty="0">
                <a:solidFill>
                  <a:srgbClr val="FF0000"/>
                </a:solidFill>
              </a:rPr>
              <a:t>SAMPLE ONLY</a:t>
            </a:r>
            <a:endParaRPr lang="en-US" sz="2000" b="1" dirty="0">
              <a:latin typeface="+mj-lt"/>
            </a:endParaRPr>
          </a:p>
        </p:txBody>
      </p:sp>
      <p:pic>
        <p:nvPicPr>
          <p:cNvPr id="4" name="Picture 3"/>
          <p:cNvPicPr>
            <a:picLocks noChangeAspect="1"/>
          </p:cNvPicPr>
          <p:nvPr/>
        </p:nvPicPr>
        <p:blipFill rotWithShape="1">
          <a:blip r:embed="rId3"/>
          <a:srcRect b="802"/>
          <a:stretch/>
        </p:blipFill>
        <p:spPr>
          <a:xfrm>
            <a:off x="2794810" y="158621"/>
            <a:ext cx="5952238" cy="6363478"/>
          </a:xfrm>
          <a:prstGeom prst="rect">
            <a:avLst/>
          </a:prstGeom>
        </p:spPr>
      </p:pic>
    </p:spTree>
    <p:extLst>
      <p:ext uri="{BB962C8B-B14F-4D97-AF65-F5344CB8AC3E}">
        <p14:creationId xmlns:p14="http://schemas.microsoft.com/office/powerpoint/2010/main" val="72136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2031" y="525463"/>
            <a:ext cx="4495800" cy="1447800"/>
          </a:xfrm>
        </p:spPr>
        <p:txBody>
          <a:bodyPr/>
          <a:lstStyle/>
          <a:p>
            <a:pPr eaLnBrk="1" hangingPunct="1"/>
            <a:r>
              <a:rPr lang="en-US" sz="3600" b="1" dirty="0">
                <a:solidFill>
                  <a:schemeClr val="tx2">
                    <a:lumMod val="50000"/>
                  </a:schemeClr>
                </a:solidFill>
                <a:latin typeface="+mj-lt"/>
              </a:rPr>
              <a:t/>
            </a:r>
            <a:br>
              <a:rPr lang="en-US" sz="3600" b="1" dirty="0">
                <a:solidFill>
                  <a:schemeClr val="tx2">
                    <a:lumMod val="50000"/>
                  </a:schemeClr>
                </a:solidFill>
                <a:latin typeface="+mj-lt"/>
              </a:rPr>
            </a:br>
            <a:r>
              <a:rPr lang="en-US" sz="3600" b="1" dirty="0">
                <a:solidFill>
                  <a:schemeClr val="tx2">
                    <a:lumMod val="50000"/>
                  </a:schemeClr>
                </a:solidFill>
                <a:latin typeface="+mj-lt"/>
              </a:rPr>
              <a:t/>
            </a:r>
            <a:br>
              <a:rPr lang="en-US" sz="3600" b="1" dirty="0">
                <a:solidFill>
                  <a:schemeClr val="tx2">
                    <a:lumMod val="50000"/>
                  </a:schemeClr>
                </a:solidFill>
                <a:latin typeface="+mj-lt"/>
              </a:rPr>
            </a:br>
            <a:r>
              <a:rPr lang="en-US" sz="3600" b="1" dirty="0">
                <a:solidFill>
                  <a:schemeClr val="tx2">
                    <a:lumMod val="50000"/>
                  </a:schemeClr>
                </a:solidFill>
                <a:latin typeface="+mj-lt"/>
              </a:rPr>
              <a:t/>
            </a:r>
            <a:br>
              <a:rPr lang="en-US" sz="3600" b="1" dirty="0">
                <a:solidFill>
                  <a:schemeClr val="tx2">
                    <a:lumMod val="50000"/>
                  </a:schemeClr>
                </a:solidFill>
                <a:latin typeface="+mj-lt"/>
              </a:rPr>
            </a:br>
            <a:r>
              <a:rPr lang="en-US" b="1" dirty="0">
                <a:latin typeface="+mj-lt"/>
              </a:rPr>
              <a:t>Public Funds</a:t>
            </a:r>
            <a:endParaRPr lang="en-US" dirty="0">
              <a:latin typeface="+mj-lt"/>
            </a:endParaRPr>
          </a:p>
        </p:txBody>
      </p:sp>
      <p:sp>
        <p:nvSpPr>
          <p:cNvPr id="11267" name="Rectangle 3"/>
          <p:cNvSpPr>
            <a:spLocks noGrp="1" noChangeArrowheads="1"/>
          </p:cNvSpPr>
          <p:nvPr>
            <p:ph type="body" idx="4294967295"/>
          </p:nvPr>
        </p:nvSpPr>
        <p:spPr>
          <a:xfrm>
            <a:off x="422031" y="1607736"/>
            <a:ext cx="8534400" cy="2710124"/>
          </a:xfrm>
          <a:prstGeom prst="rect">
            <a:avLst/>
          </a:prstGeom>
        </p:spPr>
        <p:txBody>
          <a:bodyPr/>
          <a:lstStyle/>
          <a:p>
            <a:pPr eaLnBrk="1" hangingPunct="1"/>
            <a:endParaRPr lang="en-US" dirty="0"/>
          </a:p>
          <a:p>
            <a:endParaRPr lang="en-US" sz="2800" dirty="0"/>
          </a:p>
          <a:p>
            <a:pPr marL="457200" indent="-457200">
              <a:buFont typeface="Arial" panose="020B0604020202020204" pitchFamily="34" charset="0"/>
              <a:buChar char="•"/>
            </a:pPr>
            <a:r>
              <a:rPr lang="en-US" sz="2800" dirty="0"/>
              <a:t>Obtained from governmental units like federal, state, and local agencies.</a:t>
            </a:r>
          </a:p>
          <a:p>
            <a:pPr eaLnBrk="1" hangingPunct="1"/>
            <a:endParaRPr lang="en-US" sz="1800" dirty="0"/>
          </a:p>
          <a:p>
            <a:pPr marL="457200" indent="-457200" eaLnBrk="1" hangingPunct="1">
              <a:buFont typeface="Arial" panose="020B0604020202020204" pitchFamily="34" charset="0"/>
              <a:buChar char="•"/>
            </a:pPr>
            <a:r>
              <a:rPr lang="en-US" sz="2800" dirty="0"/>
              <a:t>Many of the health grant programs administered by the federal government are based on the pursuit of national objectives.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414173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08229" y="-485345"/>
            <a:ext cx="8235696" cy="1143000"/>
          </a:xfrm>
        </p:spPr>
        <p:txBody>
          <a:bodyPr/>
          <a:lstStyle/>
          <a:p>
            <a:pPr eaLnBrk="1" hangingPunct="1"/>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smtClean="0"/>
              <a:t>Other possible sections</a:t>
            </a:r>
            <a:endParaRPr lang="en-US" b="1" dirty="0"/>
          </a:p>
        </p:txBody>
      </p:sp>
      <p:sp>
        <p:nvSpPr>
          <p:cNvPr id="159747" name="Rectangle 3"/>
          <p:cNvSpPr>
            <a:spLocks noGrp="1" noChangeArrowheads="1"/>
          </p:cNvSpPr>
          <p:nvPr>
            <p:ph idx="1"/>
          </p:nvPr>
        </p:nvSpPr>
        <p:spPr>
          <a:xfrm>
            <a:off x="398834" y="1507787"/>
            <a:ext cx="8287966" cy="5248977"/>
          </a:xfrm>
        </p:spPr>
        <p:txBody>
          <a:bodyPr/>
          <a:lstStyle/>
          <a:p>
            <a:pPr marL="457200" indent="-457200" eaLnBrk="1" hangingPunct="1">
              <a:lnSpc>
                <a:spcPct val="150000"/>
              </a:lnSpc>
              <a:buFont typeface="Arial" pitchFamily="34" charset="0"/>
              <a:buChar char="•"/>
            </a:pPr>
            <a:r>
              <a:rPr lang="en-US" sz="2600" dirty="0" smtClean="0"/>
              <a:t>Credibility – why should the funder invest in you and your project?  They want to know that you will spend their money wisely.  If this section is requested, demonstrate your ability through concrete examples:</a:t>
            </a:r>
            <a:endParaRPr lang="en-US" sz="2200" dirty="0"/>
          </a:p>
          <a:p>
            <a:pPr marL="1200150" lvl="1" indent="-457200">
              <a:lnSpc>
                <a:spcPct val="150000"/>
              </a:lnSpc>
              <a:buFont typeface="Arial" pitchFamily="34" charset="0"/>
              <a:buChar char="•"/>
            </a:pPr>
            <a:r>
              <a:rPr lang="en-US" sz="2200" spc="-100" dirty="0" smtClean="0"/>
              <a:t>The CFO will be managing the grant funds and </a:t>
            </a:r>
            <a:r>
              <a:rPr lang="en-US" sz="2200" spc="-100" dirty="0"/>
              <a:t>has 12 years of grant management experience, 8 years with XX hospital.</a:t>
            </a:r>
          </a:p>
          <a:p>
            <a:pPr marL="1200150" lvl="1" indent="-457200">
              <a:lnSpc>
                <a:spcPct val="150000"/>
              </a:lnSpc>
              <a:buFont typeface="Arial" pitchFamily="34" charset="0"/>
              <a:buChar char="•"/>
            </a:pPr>
            <a:r>
              <a:rPr lang="en-US" sz="2200" spc="-100" dirty="0" smtClean="0"/>
              <a:t>XX hospital has received and managed several grants over the years, including </a:t>
            </a:r>
            <a:r>
              <a:rPr lang="en-US" sz="2200" spc="-100" dirty="0" smtClean="0"/>
              <a:t>the Flex grant administered through the Center for Rural Health for 13 years and the BCBSND Rural grant for 4 years.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122111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08229" y="-485345"/>
            <a:ext cx="8235696" cy="1143000"/>
          </a:xfrm>
        </p:spPr>
        <p:txBody>
          <a:bodyPr/>
          <a:lstStyle/>
          <a:p>
            <a:pPr eaLnBrk="1" hangingPunct="1"/>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Follow-up</a:t>
            </a:r>
          </a:p>
        </p:txBody>
      </p:sp>
      <p:sp>
        <p:nvSpPr>
          <p:cNvPr id="159747" name="Rectangle 3"/>
          <p:cNvSpPr>
            <a:spLocks noGrp="1" noChangeArrowheads="1"/>
          </p:cNvSpPr>
          <p:nvPr>
            <p:ph idx="1"/>
          </p:nvPr>
        </p:nvSpPr>
        <p:spPr>
          <a:xfrm>
            <a:off x="685800" y="1921239"/>
            <a:ext cx="8001000" cy="4835525"/>
          </a:xfrm>
        </p:spPr>
        <p:txBody>
          <a:bodyPr/>
          <a:lstStyle/>
          <a:p>
            <a:pPr marL="457200" indent="-457200" eaLnBrk="1" hangingPunct="1">
              <a:lnSpc>
                <a:spcPct val="150000"/>
              </a:lnSpc>
              <a:buFont typeface="Arial" pitchFamily="34" charset="0"/>
              <a:buChar char="•"/>
            </a:pPr>
            <a:r>
              <a:rPr lang="en-US" sz="2600" dirty="0"/>
              <a:t>Check notification dates</a:t>
            </a:r>
          </a:p>
          <a:p>
            <a:pPr marL="457200" indent="-457200" eaLnBrk="1" hangingPunct="1">
              <a:lnSpc>
                <a:spcPct val="150000"/>
              </a:lnSpc>
              <a:buFont typeface="Arial" pitchFamily="34" charset="0"/>
              <a:buChar char="•"/>
            </a:pPr>
            <a:r>
              <a:rPr lang="en-US" sz="2600" dirty="0"/>
              <a:t>Write thank-you note, funded or not</a:t>
            </a:r>
          </a:p>
          <a:p>
            <a:pPr marL="457200" indent="-457200" eaLnBrk="1" hangingPunct="1">
              <a:buFont typeface="Arial" pitchFamily="34" charset="0"/>
              <a:buChar char="•"/>
            </a:pPr>
            <a:r>
              <a:rPr lang="en-US" sz="2600" dirty="0"/>
              <a:t>If successfully funded, read Notice of Grant Award (NGA) carefully</a:t>
            </a:r>
          </a:p>
          <a:p>
            <a:pPr marL="457200" indent="-457200" eaLnBrk="1" hangingPunct="1">
              <a:buFont typeface="Arial" pitchFamily="34" charset="0"/>
              <a:buChar char="•"/>
            </a:pPr>
            <a:r>
              <a:rPr lang="en-US" sz="2600" dirty="0"/>
              <a:t>If proposal is not funded, ask for feedback from funding agency</a:t>
            </a:r>
          </a:p>
          <a:p>
            <a:pPr marL="457200" indent="-457200" eaLnBrk="1" hangingPunct="1">
              <a:lnSpc>
                <a:spcPct val="150000"/>
              </a:lnSpc>
              <a:buFont typeface="Arial" pitchFamily="34" charset="0"/>
              <a:buChar char="•"/>
            </a:pPr>
            <a:r>
              <a:rPr lang="en-US" sz="2600" dirty="0"/>
              <a:t>Rewrite/Resubmit</a:t>
            </a:r>
          </a:p>
          <a:p>
            <a:pPr marL="457200" indent="-457200" eaLnBrk="1" hangingPunct="1">
              <a:lnSpc>
                <a:spcPct val="150000"/>
              </a:lnSpc>
              <a:buFont typeface="Arial" pitchFamily="34" charset="0"/>
              <a:buChar char="•"/>
            </a:pPr>
            <a:r>
              <a:rPr lang="en-US" sz="2600" dirty="0"/>
              <a:t>Explore other funding 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4033241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106363"/>
            <a:ext cx="8759825" cy="1143000"/>
          </a:xfrm>
        </p:spPr>
        <p:txBody>
          <a:bodyPr/>
          <a:lstStyle/>
          <a:p>
            <a:pPr eaLnBrk="1" hangingPunct="1"/>
            <a:r>
              <a:rPr lang="en-US" b="1" dirty="0"/>
              <a:t/>
            </a:r>
            <a:br>
              <a:rPr lang="en-US" b="1" dirty="0"/>
            </a:br>
            <a:r>
              <a:rPr lang="en-US" b="1" dirty="0"/>
              <a:t/>
            </a:r>
            <a:br>
              <a:rPr lang="en-US" b="1" dirty="0"/>
            </a:br>
            <a:r>
              <a:rPr lang="en-US" b="1" dirty="0">
                <a:latin typeface="+mj-lt"/>
              </a:rPr>
              <a:t/>
            </a:r>
            <a:br>
              <a:rPr lang="en-US" b="1" dirty="0">
                <a:latin typeface="+mj-lt"/>
              </a:rPr>
            </a:br>
            <a:r>
              <a:rPr lang="en-US" b="1" dirty="0"/>
              <a:t>Reasons for not receiving a grant:</a:t>
            </a:r>
            <a:endParaRPr lang="en-US" dirty="0"/>
          </a:p>
        </p:txBody>
      </p:sp>
      <p:sp>
        <p:nvSpPr>
          <p:cNvPr id="58371" name="Rectangle 3"/>
          <p:cNvSpPr>
            <a:spLocks noGrp="1" noChangeArrowheads="1"/>
          </p:cNvSpPr>
          <p:nvPr>
            <p:ph type="body" idx="4294967295"/>
          </p:nvPr>
        </p:nvSpPr>
        <p:spPr>
          <a:xfrm>
            <a:off x="209550" y="1249363"/>
            <a:ext cx="9144000" cy="3686594"/>
          </a:xfrm>
          <a:prstGeom prst="rect">
            <a:avLst/>
          </a:prstGeom>
        </p:spPr>
        <p:txBody>
          <a:bodyPr/>
          <a:lstStyle/>
          <a:p>
            <a:pPr eaLnBrk="1" hangingPunct="1"/>
            <a:endParaRPr lang="en-US" dirty="0"/>
          </a:p>
          <a:p>
            <a:pPr eaLnBrk="1" hangingPunct="1"/>
            <a:endParaRPr lang="en-US" sz="1800" dirty="0"/>
          </a:p>
          <a:p>
            <a:pPr marL="457200" indent="-457200" eaLnBrk="1" hangingPunct="1">
              <a:lnSpc>
                <a:spcPct val="150000"/>
              </a:lnSpc>
              <a:buFont typeface="Arial" panose="020B0604020202020204" pitchFamily="34" charset="0"/>
              <a:buChar char="•"/>
            </a:pPr>
            <a:r>
              <a:rPr lang="en-US" sz="2600" dirty="0"/>
              <a:t>Inadequate planning or carelessly prepared proposal -  39%</a:t>
            </a:r>
          </a:p>
          <a:p>
            <a:pPr marL="457200" indent="-457200" eaLnBrk="1" hangingPunct="1">
              <a:lnSpc>
                <a:spcPct val="150000"/>
              </a:lnSpc>
              <a:buFont typeface="Arial" panose="020B0604020202020204" pitchFamily="34" charset="0"/>
              <a:buChar char="•"/>
            </a:pPr>
            <a:r>
              <a:rPr lang="en-US" sz="2600" dirty="0"/>
              <a:t>Competency of applicant not shown   -  38%</a:t>
            </a:r>
          </a:p>
          <a:p>
            <a:pPr marL="457200" indent="-457200" eaLnBrk="1" hangingPunct="1">
              <a:lnSpc>
                <a:spcPct val="150000"/>
              </a:lnSpc>
              <a:buFont typeface="Arial" panose="020B0604020202020204" pitchFamily="34" charset="0"/>
              <a:buChar char="•"/>
            </a:pPr>
            <a:r>
              <a:rPr lang="en-US" sz="2600" dirty="0"/>
              <a:t>Nature of project   -  18%</a:t>
            </a:r>
          </a:p>
          <a:p>
            <a:pPr marL="457200" indent="-457200" eaLnBrk="1" hangingPunct="1">
              <a:lnSpc>
                <a:spcPct val="150000"/>
              </a:lnSpc>
              <a:buFont typeface="Arial" panose="020B0604020202020204" pitchFamily="34" charset="0"/>
              <a:buChar char="•"/>
            </a:pPr>
            <a:r>
              <a:rPr lang="en-US" sz="2600" dirty="0"/>
              <a:t>Misc.  -  5%</a:t>
            </a:r>
          </a:p>
          <a:p>
            <a:pPr eaLnBrk="1" hangingPunct="1"/>
            <a:endParaRPr lang="en-US" i="1" dirty="0"/>
          </a:p>
          <a:p>
            <a:pPr eaLnBrk="1" hangingPunct="1"/>
            <a:endParaRPr lang="en-US" sz="1000" i="1" dirty="0"/>
          </a:p>
          <a:p>
            <a:pPr eaLnBrk="1" hangingPunct="1"/>
            <a:endParaRPr lang="en-US" sz="1000" i="1" dirty="0"/>
          </a:p>
          <a:p>
            <a:pPr eaLnBrk="1" hangingPunct="1"/>
            <a:endParaRPr lang="en-US" sz="1000" i="1" dirty="0"/>
          </a:p>
          <a:p>
            <a:pPr eaLnBrk="1" hangingPunct="1"/>
            <a:endParaRPr lang="en-US" sz="1000" i="1" dirty="0"/>
          </a:p>
          <a:p>
            <a:pPr eaLnBrk="1" hangingPunct="1"/>
            <a:endParaRPr lang="en-US" sz="1000" i="1" dirty="0"/>
          </a:p>
          <a:p>
            <a:pPr eaLnBrk="1" hangingPunct="1"/>
            <a:r>
              <a:rPr lang="en-US" sz="1000" i="1" dirty="0"/>
              <a:t>Source:  U.S. Public Health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832002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65760" y="162909"/>
            <a:ext cx="8244840" cy="923544"/>
          </a:xfrm>
        </p:spPr>
        <p:txBody>
          <a:bodyPr/>
          <a:lstStyle/>
          <a:p>
            <a:pPr eaLnBrk="1" hangingPunct="1"/>
            <a:r>
              <a:rPr lang="en-US" sz="3600" b="1" dirty="0">
                <a:latin typeface="+mj-lt"/>
              </a:rPr>
              <a:t/>
            </a:r>
            <a:br>
              <a:rPr lang="en-US" sz="3600" b="1" dirty="0">
                <a:latin typeface="+mj-lt"/>
              </a:rPr>
            </a:br>
            <a:r>
              <a:rPr lang="en-US" sz="3600" b="1" dirty="0">
                <a:latin typeface="+mj-lt"/>
              </a:rPr>
              <a:t/>
            </a:r>
            <a:br>
              <a:rPr lang="en-US" sz="3600" b="1" dirty="0">
                <a:latin typeface="+mj-lt"/>
              </a:rPr>
            </a:br>
            <a:r>
              <a:rPr lang="en-US" sz="3600" b="1" dirty="0">
                <a:latin typeface="+mj-lt"/>
              </a:rPr>
              <a:t/>
            </a:r>
            <a:br>
              <a:rPr lang="en-US" sz="3600" b="1" dirty="0">
                <a:latin typeface="+mj-lt"/>
              </a:rPr>
            </a:br>
            <a:r>
              <a:rPr lang="en-US" sz="3600" b="1" dirty="0">
                <a:latin typeface="+mj-lt"/>
              </a:rPr>
              <a:t/>
            </a:r>
            <a:br>
              <a:rPr lang="en-US" sz="3600" b="1" dirty="0">
                <a:latin typeface="+mj-lt"/>
              </a:rPr>
            </a:br>
            <a:r>
              <a:rPr lang="en-US" b="1" dirty="0"/>
              <a:t>Final Take-Away</a:t>
            </a:r>
          </a:p>
        </p:txBody>
      </p:sp>
      <p:sp>
        <p:nvSpPr>
          <p:cNvPr id="480259" name="Rectangle 3"/>
          <p:cNvSpPr>
            <a:spLocks noGrp="1" noChangeArrowheads="1"/>
          </p:cNvSpPr>
          <p:nvPr>
            <p:ph idx="1"/>
          </p:nvPr>
        </p:nvSpPr>
        <p:spPr>
          <a:xfrm>
            <a:off x="457200" y="2012051"/>
            <a:ext cx="8153400" cy="4835525"/>
          </a:xfrm>
        </p:spPr>
        <p:txBody>
          <a:bodyPr/>
          <a:lstStyle/>
          <a:p>
            <a:pPr marL="609600" indent="-609600" eaLnBrk="1" hangingPunct="1">
              <a:lnSpc>
                <a:spcPct val="150000"/>
              </a:lnSpc>
              <a:buFont typeface="Arial" panose="020B0604020202020204" pitchFamily="34" charset="0"/>
              <a:buChar char="•"/>
            </a:pPr>
            <a:r>
              <a:rPr lang="en-US" sz="2500" dirty="0"/>
              <a:t>Start a Credibility File</a:t>
            </a:r>
          </a:p>
          <a:p>
            <a:pPr marL="609600" indent="-609600" eaLnBrk="1" hangingPunct="1">
              <a:lnSpc>
                <a:spcPct val="150000"/>
              </a:lnSpc>
              <a:buFont typeface="Arial" panose="020B0604020202020204" pitchFamily="34" charset="0"/>
              <a:buChar char="•"/>
            </a:pPr>
            <a:r>
              <a:rPr lang="en-US" sz="2500" dirty="0"/>
              <a:t>Start a Boiler Plate File</a:t>
            </a:r>
          </a:p>
          <a:p>
            <a:pPr marL="609600" indent="-609600" eaLnBrk="1" hangingPunct="1">
              <a:lnSpc>
                <a:spcPct val="150000"/>
              </a:lnSpc>
              <a:buFont typeface="Arial" panose="020B0604020202020204" pitchFamily="34" charset="0"/>
              <a:buChar char="•"/>
            </a:pPr>
            <a:r>
              <a:rPr lang="en-US" sz="2500" dirty="0"/>
              <a:t>Make a list of 3-5 projects you would like to do</a:t>
            </a:r>
          </a:p>
          <a:p>
            <a:pPr marL="609600" indent="-609600" eaLnBrk="1" hangingPunct="1">
              <a:lnSpc>
                <a:spcPct val="150000"/>
              </a:lnSpc>
              <a:buFont typeface="Arial" panose="020B0604020202020204" pitchFamily="34" charset="0"/>
              <a:buChar char="•"/>
            </a:pPr>
            <a:r>
              <a:rPr lang="en-US" sz="2500" dirty="0"/>
              <a:t>Remember CRH and </a:t>
            </a:r>
            <a:r>
              <a:rPr lang="en-US" sz="2500" dirty="0" err="1"/>
              <a:t>RHIhub</a:t>
            </a:r>
            <a:r>
              <a:rPr lang="en-US" sz="2500" dirty="0"/>
              <a:t> as a resource</a:t>
            </a:r>
          </a:p>
          <a:p>
            <a:pPr marL="609600" indent="-609600" eaLnBrk="1" hangingPunct="1">
              <a:lnSpc>
                <a:spcPct val="150000"/>
              </a:lnSpc>
              <a:buFont typeface="Arial" panose="020B0604020202020204" pitchFamily="34" charset="0"/>
              <a:buChar char="•"/>
            </a:pPr>
            <a:r>
              <a:rPr lang="en-US" sz="2500" dirty="0"/>
              <a:t>Read guidance carefully and develop an outline/checklist </a:t>
            </a:r>
          </a:p>
          <a:p>
            <a:pPr marL="609600" indent="-609600" eaLnBrk="1" hangingPunct="1">
              <a:buFont typeface="Arial" panose="020B0604020202020204" pitchFamily="34" charset="0"/>
              <a:buChar char="•"/>
            </a:pPr>
            <a:r>
              <a:rPr lang="en-US" sz="2500" dirty="0"/>
              <a:t>If successfully funded - Be accountable/timely to funding agency - Communicate</a:t>
            </a:r>
          </a:p>
          <a:p>
            <a:pPr marL="609600" indent="-609600" eaLnBrk="1" hangingPunct="1">
              <a:lnSpc>
                <a:spcPct val="150000"/>
              </a:lnSpc>
              <a:buFont typeface="Arial" panose="020B0604020202020204" pitchFamily="34" charset="0"/>
              <a:buChar char="•"/>
            </a:pPr>
            <a:r>
              <a:rPr lang="en-US" sz="2500" dirty="0"/>
              <a:t>If not successful - Try again!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68524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0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0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0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02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0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91467" y="425266"/>
            <a:ext cx="4724400" cy="1143000"/>
          </a:xfrm>
        </p:spPr>
        <p:txBody>
          <a:bodyPr/>
          <a:lstStyle/>
          <a:p>
            <a:pPr eaLnBrk="1" hangingPunct="1"/>
            <a:r>
              <a:rPr lang="en-US" sz="4000" b="1" dirty="0"/>
              <a:t/>
            </a:r>
            <a:br>
              <a:rPr lang="en-US" sz="4000" b="1" dirty="0"/>
            </a:br>
            <a:r>
              <a:rPr lang="en-US" b="1" dirty="0"/>
              <a:t/>
            </a:r>
            <a:br>
              <a:rPr lang="en-US" b="1" dirty="0"/>
            </a:br>
            <a:r>
              <a:rPr lang="en-US" sz="3600" b="1" dirty="0">
                <a:solidFill>
                  <a:srgbClr val="2C4E2E"/>
                </a:solidFill>
                <a:latin typeface="+mj-lt"/>
              </a:rPr>
              <a:t/>
            </a:r>
            <a:br>
              <a:rPr lang="en-US" sz="3600" b="1" dirty="0">
                <a:solidFill>
                  <a:srgbClr val="2C4E2E"/>
                </a:solidFill>
                <a:latin typeface="+mj-lt"/>
              </a:rPr>
            </a:br>
            <a:r>
              <a:rPr lang="en-US" b="1" dirty="0">
                <a:latin typeface="+mj-lt"/>
              </a:rPr>
              <a:t>Private Funding</a:t>
            </a:r>
            <a:r>
              <a:rPr lang="en-US" b="1" dirty="0"/>
              <a:t/>
            </a:r>
            <a:br>
              <a:rPr lang="en-US" b="1" dirty="0"/>
            </a:br>
            <a:endParaRPr lang="en-US" dirty="0"/>
          </a:p>
        </p:txBody>
      </p:sp>
      <p:sp>
        <p:nvSpPr>
          <p:cNvPr id="14339" name="Rectangle 3"/>
          <p:cNvSpPr>
            <a:spLocks noGrp="1" noChangeArrowheads="1"/>
          </p:cNvSpPr>
          <p:nvPr>
            <p:ph type="body" idx="4294967295"/>
          </p:nvPr>
        </p:nvSpPr>
        <p:spPr>
          <a:xfrm>
            <a:off x="477192" y="1260476"/>
            <a:ext cx="8458200" cy="4572000"/>
          </a:xfrm>
          <a:prstGeom prst="rect">
            <a:avLst/>
          </a:prstGeom>
        </p:spPr>
        <p:txBody>
          <a:bodyPr/>
          <a:lstStyle/>
          <a:p>
            <a:pPr eaLnBrk="1" hangingPunct="1"/>
            <a:endParaRPr lang="en-US" dirty="0"/>
          </a:p>
          <a:p>
            <a:r>
              <a:rPr lang="en-US" sz="2400" dirty="0"/>
              <a:t>Can be obtained from a variety of sources, such as foundations, corporations, voluntary agencies, and community groups.</a:t>
            </a:r>
          </a:p>
          <a:p>
            <a:pPr eaLnBrk="1" hangingPunct="1"/>
            <a:endParaRPr lang="en-US" sz="800" b="1" dirty="0"/>
          </a:p>
          <a:p>
            <a:pPr eaLnBrk="1" hangingPunct="1"/>
            <a:r>
              <a:rPr lang="en-US" b="1" dirty="0"/>
              <a:t>Private Foundations</a:t>
            </a:r>
          </a:p>
          <a:p>
            <a:pPr lvl="1" eaLnBrk="1" hangingPunct="1">
              <a:buFont typeface="Arial" panose="020B0604020202020204" pitchFamily="34" charset="0"/>
              <a:buChar char="•"/>
            </a:pPr>
            <a:r>
              <a:rPr lang="en-US" sz="2400" dirty="0"/>
              <a:t>receive income from individual, family, or groups of individuals</a:t>
            </a:r>
          </a:p>
          <a:p>
            <a:pPr lvl="1" eaLnBrk="1" hangingPunct="1">
              <a:buFont typeface="Arial" panose="020B0604020202020204" pitchFamily="34" charset="0"/>
              <a:buChar char="•"/>
            </a:pPr>
            <a:r>
              <a:rPr lang="en-US" sz="2400" dirty="0"/>
              <a:t>funding priorities are usually based on personal philosophies of the founding member</a:t>
            </a:r>
          </a:p>
          <a:p>
            <a:pPr lvl="2" eaLnBrk="1" hangingPunct="1">
              <a:buFont typeface="Courier New" panose="02070309020205020404" pitchFamily="49" charset="0"/>
              <a:buChar char="o"/>
            </a:pPr>
            <a:r>
              <a:rPr lang="en-US" dirty="0"/>
              <a:t>Example: </a:t>
            </a:r>
          </a:p>
          <a:p>
            <a:pPr lvl="3" eaLnBrk="1" hangingPunct="1">
              <a:buFont typeface="Wingdings" panose="05000000000000000000" pitchFamily="2" charset="2"/>
              <a:buChar char="§"/>
            </a:pPr>
            <a:r>
              <a:rPr lang="en-US" dirty="0"/>
              <a:t>Robert Wood Johnson Foundation</a:t>
            </a:r>
          </a:p>
          <a:p>
            <a:pPr lvl="3" eaLnBrk="1" hangingPunct="1">
              <a:buFont typeface="Wingdings" panose="05000000000000000000" pitchFamily="2" charset="2"/>
              <a:buChar char="§"/>
            </a:pPr>
            <a:r>
              <a:rPr lang="en-US" dirty="0"/>
              <a:t>W.K. Kellogg Foundation</a:t>
            </a:r>
          </a:p>
          <a:p>
            <a:pPr lvl="4" eaLnBrk="1" hangingPunct="1">
              <a:buFontTx/>
              <a:buNone/>
            </a:pPr>
            <a:r>
              <a:rPr lang="en-US"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19182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77795" y="1249363"/>
            <a:ext cx="8534400" cy="5181600"/>
          </a:xfrm>
          <a:prstGeom prst="rect">
            <a:avLst/>
          </a:prstGeom>
        </p:spPr>
        <p:txBody>
          <a:bodyPr/>
          <a:lstStyle/>
          <a:p>
            <a:pPr eaLnBrk="1" hangingPunct="1"/>
            <a:endParaRPr lang="en-US" dirty="0"/>
          </a:p>
          <a:p>
            <a:pPr eaLnBrk="1" hangingPunct="1"/>
            <a:r>
              <a:rPr lang="en-US" sz="2400" b="1" dirty="0"/>
              <a:t>Corporate Foundations</a:t>
            </a:r>
          </a:p>
          <a:p>
            <a:pPr lvl="1" eaLnBrk="1" hangingPunct="1">
              <a:lnSpc>
                <a:spcPct val="150000"/>
              </a:lnSpc>
              <a:buFont typeface="Arial" panose="020B0604020202020204" pitchFamily="34" charset="0"/>
              <a:buChar char="•"/>
            </a:pPr>
            <a:r>
              <a:rPr lang="en-US" sz="2400" dirty="0"/>
              <a:t>receive contributions from profit-making entities</a:t>
            </a:r>
          </a:p>
          <a:p>
            <a:pPr lvl="1" eaLnBrk="1" hangingPunct="1">
              <a:lnSpc>
                <a:spcPct val="150000"/>
              </a:lnSpc>
              <a:buFont typeface="Arial" panose="020B0604020202020204" pitchFamily="34" charset="0"/>
              <a:buChar char="•"/>
            </a:pPr>
            <a:r>
              <a:rPr lang="en-US" sz="2400" dirty="0"/>
              <a:t>Over 2,000 in U.S. with assets over $11 billion</a:t>
            </a:r>
          </a:p>
          <a:p>
            <a:pPr lvl="1" eaLnBrk="1" hangingPunct="1">
              <a:lnSpc>
                <a:spcPct val="150000"/>
              </a:lnSpc>
              <a:buFont typeface="Arial" panose="020B0604020202020204" pitchFamily="34" charset="0"/>
              <a:buChar char="•"/>
            </a:pPr>
            <a:r>
              <a:rPr lang="en-US" sz="2400" dirty="0"/>
              <a:t>Example: CIGNA, Walmart</a:t>
            </a:r>
          </a:p>
          <a:p>
            <a:pPr eaLnBrk="1" hangingPunct="1"/>
            <a:r>
              <a:rPr lang="en-US" sz="2400" b="1" dirty="0"/>
              <a:t>Community Foundations</a:t>
            </a:r>
          </a:p>
          <a:p>
            <a:pPr lvl="1" eaLnBrk="1" hangingPunct="1">
              <a:buFont typeface="Arial" panose="020B0604020202020204" pitchFamily="34" charset="0"/>
              <a:buChar char="•"/>
            </a:pPr>
            <a:r>
              <a:rPr lang="en-US" sz="2400" dirty="0"/>
              <a:t>are involved in grant giving within a specific community, state, or region</a:t>
            </a:r>
          </a:p>
          <a:p>
            <a:pPr lvl="1" eaLnBrk="1" hangingPunct="1">
              <a:buFont typeface="Arial" panose="020B0604020202020204" pitchFamily="34" charset="0"/>
              <a:buChar char="•"/>
            </a:pPr>
            <a:r>
              <a:rPr lang="en-US" sz="2400" dirty="0"/>
              <a:t>Example: Otto Bremer Foundation, Dakota Medical Foundation, ND Community Foundation</a:t>
            </a:r>
          </a:p>
        </p:txBody>
      </p:sp>
      <p:sp>
        <p:nvSpPr>
          <p:cNvPr id="3" name="Rectangle 2"/>
          <p:cNvSpPr txBox="1">
            <a:spLocks noChangeArrowheads="1"/>
          </p:cNvSpPr>
          <p:nvPr/>
        </p:nvSpPr>
        <p:spPr bwMode="auto">
          <a:xfrm>
            <a:off x="307848" y="0"/>
            <a:ext cx="479755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4000" b="1" kern="0" dirty="0">
              <a:solidFill>
                <a:srgbClr val="1D4D31"/>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1D4D3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effectLst/>
                <a:uLnTx/>
                <a:uFillTx/>
                <a:latin typeface="+mj-lt"/>
                <a:ea typeface="+mj-ea"/>
                <a:cs typeface="+mj-cs"/>
              </a:rPr>
              <a:t>Private Funding</a:t>
            </a:r>
            <a:br>
              <a:rPr kumimoji="0" lang="en-US" sz="4000" b="1" i="0" u="none" strike="noStrike" kern="0" cap="none" spc="0" normalizeH="0" baseline="0" noProof="0" dirty="0">
                <a:ln>
                  <a:noFill/>
                </a:ln>
                <a:effectLst/>
                <a:uLnTx/>
                <a:uFillTx/>
                <a:latin typeface="+mj-lt"/>
                <a:ea typeface="+mj-ea"/>
                <a:cs typeface="+mj-cs"/>
              </a:rPr>
            </a:br>
            <a:endParaRPr kumimoji="0" lang="en-US" sz="4000" b="0" i="0" u="none" strike="noStrike" kern="0" cap="none" spc="0" normalizeH="0" baseline="0" noProof="0" dirty="0">
              <a:ln>
                <a:noFill/>
              </a:ln>
              <a:effectLst/>
              <a:uLnTx/>
              <a:uFillTx/>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5" cy="1179105"/>
          </a:xfrm>
          <a:prstGeom prst="rect">
            <a:avLst/>
          </a:prstGeom>
        </p:spPr>
      </p:pic>
    </p:spTree>
    <p:extLst>
      <p:ext uri="{BB962C8B-B14F-4D97-AF65-F5344CB8AC3E}">
        <p14:creationId xmlns:p14="http://schemas.microsoft.com/office/powerpoint/2010/main" val="2271730762"/>
      </p:ext>
    </p:extLst>
  </p:cSld>
  <p:clrMapOvr>
    <a:masterClrMapping/>
  </p:clrMapOvr>
</p:sld>
</file>

<file path=ppt/theme/theme1.xml><?xml version="1.0" encoding="utf-8"?>
<a:theme xmlns:a="http://schemas.openxmlformats.org/drawingml/2006/main" name="Template PPt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3577</TotalTime>
  <Words>6976</Words>
  <Application>Microsoft Office PowerPoint</Application>
  <PresentationFormat>On-screen Show (4:3)</PresentationFormat>
  <Paragraphs>654</Paragraphs>
  <Slides>73</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ＭＳ Ｐゴシック</vt:lpstr>
      <vt:lpstr>Adobe Garamond Pro</vt:lpstr>
      <vt:lpstr>Arial</vt:lpstr>
      <vt:lpstr>Calibri</vt:lpstr>
      <vt:lpstr>Courier New</vt:lpstr>
      <vt:lpstr>Garamond</vt:lpstr>
      <vt:lpstr>Times New Roman</vt:lpstr>
      <vt:lpstr>Wingdings</vt:lpstr>
      <vt:lpstr>Template PPt 2012</vt:lpstr>
      <vt:lpstr>Grant Writing  Process  Workshop   </vt:lpstr>
      <vt:lpstr>    The Grant Writing Process</vt:lpstr>
      <vt:lpstr>        A grant is: </vt:lpstr>
      <vt:lpstr>  Two common questions that are commonly asked by grant seekers</vt:lpstr>
      <vt:lpstr>   There are 2 primary sources of  grant money</vt:lpstr>
      <vt:lpstr>  Examples of Public Grants</vt:lpstr>
      <vt:lpstr>   Public Funds</vt:lpstr>
      <vt:lpstr>   Private Funding </vt:lpstr>
      <vt:lpstr>PowerPoint Presentation</vt:lpstr>
      <vt:lpstr>  Seeking the Appropriate Funding  Source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Planning Process</vt:lpstr>
      <vt:lpstr>PowerPoint Presentation</vt:lpstr>
      <vt:lpstr>Step 1 (cont) </vt:lpstr>
      <vt:lpstr>Step 2 - Identify the right funding sources </vt:lpstr>
      <vt:lpstr>Step 3 - Make direct contact with funders who support projects like yours </vt:lpstr>
      <vt:lpstr>Step 4 - Acquire proposal guidelines </vt:lpstr>
      <vt:lpstr>Step 4 (cont)</vt:lpstr>
      <vt:lpstr>Step 5 - Know the submission deadline  </vt:lpstr>
      <vt:lpstr>Step 6 - Determine personnel needs</vt:lpstr>
      <vt:lpstr>Step 7 - Update your timeline </vt:lpstr>
      <vt:lpstr>Planning Raises Essential Questions</vt:lpstr>
      <vt:lpstr>PowerPoint Presentation</vt:lpstr>
      <vt:lpstr>   Writing and Development Tips</vt:lpstr>
      <vt:lpstr>      Writing and Development Tips</vt:lpstr>
      <vt:lpstr>    Writing and Development Tips</vt:lpstr>
      <vt:lpstr>PowerPoint Presentation</vt:lpstr>
      <vt:lpstr>PowerPoint Presentation</vt:lpstr>
      <vt:lpstr>PowerPoint Presentation</vt:lpstr>
      <vt:lpstr>Writing and Development Tips</vt:lpstr>
      <vt:lpstr>PowerPoint Presentation</vt:lpstr>
      <vt:lpstr>Writing and Development Tips</vt:lpstr>
      <vt:lpstr>PowerPoint Presentation</vt:lpstr>
      <vt:lpstr>Writing and Development Tips</vt:lpstr>
      <vt:lpstr>PowerPoint Presentation</vt:lpstr>
      <vt:lpstr>PowerPoint Presentation</vt:lpstr>
      <vt:lpstr>PowerPoint Presentation</vt:lpstr>
      <vt:lpstr>PowerPoint Presentation</vt:lpstr>
      <vt:lpstr>Writing the Proposal</vt:lpstr>
      <vt:lpstr>   Proposal Sections</vt:lpstr>
      <vt:lpstr>Writing the Cover Letter</vt:lpstr>
      <vt:lpstr>Writing the Cover Letter</vt:lpstr>
      <vt:lpstr>PowerPoint Presentation</vt:lpstr>
      <vt:lpstr>Writing the Summaries/Abstracts</vt:lpstr>
      <vt:lpstr>Tips for Summaries/Abstracts</vt:lpstr>
      <vt:lpstr>PowerPoint Presentation</vt:lpstr>
      <vt:lpstr>Needs or Problem Statement</vt:lpstr>
      <vt:lpstr>Needs Statement Examples:</vt:lpstr>
      <vt:lpstr>Needs Statement Examples:</vt:lpstr>
      <vt:lpstr>Writing the Project Description</vt:lpstr>
      <vt:lpstr>Writing the Project Description</vt:lpstr>
      <vt:lpstr>   The Evaluation</vt:lpstr>
      <vt:lpstr>PowerPoint Presentation</vt:lpstr>
      <vt:lpstr>PowerPoint Presentation</vt:lpstr>
      <vt:lpstr>PowerPoint Presentation</vt:lpstr>
      <vt:lpstr>PowerPoint Presentation</vt:lpstr>
      <vt:lpstr>    Budget</vt:lpstr>
      <vt:lpstr>    Matching Funds</vt:lpstr>
      <vt:lpstr> Direct Costs</vt:lpstr>
      <vt:lpstr>    Indirect Costs</vt:lpstr>
      <vt:lpstr> Budget  Table SAMPLE ONLY  Example in Tab 14  $2,500 maximum allowed on grant;   $2,011 amount being requested from the grant </vt:lpstr>
      <vt:lpstr> Budget Narrative</vt:lpstr>
      <vt:lpstr>Budget  Narrative SAMPLE ONLY</vt:lpstr>
      <vt:lpstr>    Other possible sections</vt:lpstr>
      <vt:lpstr>     Follow-up</vt:lpstr>
      <vt:lpstr>   Reasons for not receiving a grant:</vt:lpstr>
      <vt:lpstr>    Final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bgibbens</dc:creator>
  <cp:lastModifiedBy>Nissen, Kylie</cp:lastModifiedBy>
  <cp:revision>290</cp:revision>
  <cp:lastPrinted>2019-09-20T20:20:21Z</cp:lastPrinted>
  <dcterms:created xsi:type="dcterms:W3CDTF">2012-03-19T13:28:47Z</dcterms:created>
  <dcterms:modified xsi:type="dcterms:W3CDTF">2020-02-03T17:38:27Z</dcterms:modified>
</cp:coreProperties>
</file>