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7"/>
  </p:notesMasterIdLst>
  <p:sldIdLst>
    <p:sldId id="256" r:id="rId5"/>
    <p:sldId id="269" r:id="rId6"/>
    <p:sldId id="300" r:id="rId7"/>
    <p:sldId id="259" r:id="rId8"/>
    <p:sldId id="293" r:id="rId9"/>
    <p:sldId id="288" r:id="rId10"/>
    <p:sldId id="291" r:id="rId11"/>
    <p:sldId id="299" r:id="rId12"/>
    <p:sldId id="302" r:id="rId13"/>
    <p:sldId id="276" r:id="rId14"/>
    <p:sldId id="301" r:id="rId15"/>
    <p:sldId id="29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9" autoAdjust="0"/>
    <p:restoredTop sz="58294" autoAdjust="0"/>
  </p:normalViewPr>
  <p:slideViewPr>
    <p:cSldViewPr snapToGrid="0" showGuides="1">
      <p:cViewPr varScale="1">
        <p:scale>
          <a:sx n="48" d="100"/>
          <a:sy n="48" d="100"/>
        </p:scale>
        <p:origin x="40" y="40"/>
      </p:cViewPr>
      <p:guideLst/>
    </p:cSldViewPr>
  </p:slideViewPr>
  <p:outlineViewPr>
    <p:cViewPr>
      <p:scale>
        <a:sx n="33" d="100"/>
        <a:sy n="33" d="100"/>
      </p:scale>
      <p:origin x="0" y="-181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6" d="100"/>
          <a:sy n="46" d="100"/>
        </p:scale>
        <p:origin x="68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05/8/layout/hList7" loCatId="process" qsTypeId="urn:microsoft.com/office/officeart/2005/8/quickstyle/simple1" qsCatId="simple" csTypeId="urn:microsoft.com/office/officeart/2005/8/colors/colorful1" csCatId="colorful" phldr="1"/>
      <dgm:spPr/>
      <dgm:t>
        <a:bodyPr/>
        <a:lstStyle/>
        <a:p>
          <a:endParaRPr lang="en-US"/>
        </a:p>
      </dgm:t>
    </dgm:pt>
    <dgm:pt modelId="{AACEAFD5-63CF-4AFC-B46F-BE086C5D447C}">
      <dgm:prSet phldrT="[Text]" custT="1"/>
      <dgm:spPr>
        <a:solidFill>
          <a:schemeClr val="accent1"/>
        </a:solidFill>
      </dgm:spPr>
      <dgm:t>
        <a:bodyPr/>
        <a:lstStyle/>
        <a:p>
          <a:pPr algn="ctr"/>
          <a:r>
            <a:rPr lang="en-US" sz="1800" dirty="0">
              <a:latin typeface="Calibri Light" panose="020F0302020204030204" pitchFamily="34" charset="0"/>
              <a:cs typeface="Calibri Light" panose="020F0302020204030204" pitchFamily="34" charset="0"/>
            </a:rPr>
            <a:t>Complete high school or earn a GED</a:t>
          </a:r>
          <a:endParaRPr lang="en-US" sz="1800" b="0" dirty="0">
            <a:latin typeface="Calibri Light" panose="020F0302020204030204" pitchFamily="34" charset="0"/>
            <a:cs typeface="Calibri Light" panose="020F0302020204030204" pitchFamily="34" charset="0"/>
          </a:endParaRPr>
        </a:p>
      </dgm:t>
    </dgm:pt>
    <dgm:pt modelId="{7A8D4B4D-06E9-4958-810D-A6226B6AC588}" type="sibTrans" cxnId="{AE101ABC-7EA3-4444-A576-8AB15A371C84}">
      <dgm:prSet/>
      <dgm:spPr/>
      <dgm:t>
        <a:bodyPr/>
        <a:lstStyle/>
        <a:p>
          <a:endParaRPr lang="en-US" sz="1400"/>
        </a:p>
      </dgm:t>
    </dgm:pt>
    <dgm:pt modelId="{7A0BD8EC-BB4A-4912-A54E-6F39B681264E}" type="parTrans" cxnId="{AE101ABC-7EA3-4444-A576-8AB15A371C84}">
      <dgm:prSet/>
      <dgm:spPr/>
      <dgm:t>
        <a:bodyPr/>
        <a:lstStyle/>
        <a:p>
          <a:endParaRPr lang="en-US" sz="1400"/>
        </a:p>
      </dgm:t>
    </dgm:pt>
    <dgm:pt modelId="{F7184ACF-945F-4746-9DD7-A9FAFF8C2483}">
      <dgm:prSet custT="1"/>
      <dgm:spPr/>
      <dgm:t>
        <a:bodyPr/>
        <a:lstStyle/>
        <a:p>
          <a:pPr algn="ctr"/>
          <a:r>
            <a:rPr lang="en-US" sz="1800" dirty="0">
              <a:latin typeface="Calibri Light" panose="020F0302020204030204" pitchFamily="34" charset="0"/>
              <a:cs typeface="Calibri Light" panose="020F0302020204030204" pitchFamily="34" charset="0"/>
            </a:rPr>
            <a:t>Begin practice</a:t>
          </a:r>
        </a:p>
      </dgm:t>
    </dgm:pt>
    <dgm:pt modelId="{6C74EA4C-DAB2-4AC9-9440-2EA3CAC3476C}" type="parTrans" cxnId="{0B229D56-6E91-4462-B17C-3C326EC920B3}">
      <dgm:prSet/>
      <dgm:spPr/>
      <dgm:t>
        <a:bodyPr/>
        <a:lstStyle/>
        <a:p>
          <a:endParaRPr lang="en-US" sz="1400"/>
        </a:p>
      </dgm:t>
    </dgm:pt>
    <dgm:pt modelId="{B1F21CC1-722A-47AA-A420-48707F284F46}" type="sibTrans" cxnId="{0B229D56-6E91-4462-B17C-3C326EC920B3}">
      <dgm:prSet/>
      <dgm:spPr/>
      <dgm:t>
        <a:bodyPr/>
        <a:lstStyle/>
        <a:p>
          <a:endParaRPr lang="en-US" sz="1400"/>
        </a:p>
      </dgm:t>
    </dgm:pt>
    <dgm:pt modelId="{BC2E41BE-4343-4978-B80F-1AE34715764B}">
      <dgm:prSet phldrT="[Text]" phldr="0" custT="1"/>
      <dgm:spPr/>
      <dgm:t>
        <a:bodyPr/>
        <a:lstStyle/>
        <a:p>
          <a:r>
            <a:rPr lang="en-US" sz="1800" b="0" dirty="0">
              <a:latin typeface="Calibri Light" panose="020F0302020204030204" pitchFamily="34" charset="0"/>
              <a:cs typeface="Calibri Light" panose="020F0302020204030204" pitchFamily="34" charset="0"/>
            </a:rPr>
            <a:t>Associate’s degree in Dental Hygiene</a:t>
          </a:r>
        </a:p>
        <a:p>
          <a:r>
            <a:rPr lang="en-US" sz="1800" b="0" dirty="0">
              <a:latin typeface="Calibri Light" panose="020F0302020204030204" pitchFamily="34" charset="0"/>
              <a:cs typeface="Calibri Light" panose="020F0302020204030204" pitchFamily="34" charset="0"/>
            </a:rPr>
            <a:t> (2 years) </a:t>
          </a:r>
        </a:p>
        <a:p>
          <a:r>
            <a:rPr lang="en-US" sz="1800" b="0" dirty="0">
              <a:latin typeface="Calibri Light" panose="020F0302020204030204" pitchFamily="34" charset="0"/>
              <a:cs typeface="Calibri Light" panose="020F0302020204030204" pitchFamily="34" charset="0"/>
            </a:rPr>
            <a:t>Bachelor’s degree in Dental Hygiene</a:t>
          </a:r>
        </a:p>
        <a:p>
          <a:r>
            <a:rPr lang="en-US" sz="1800" b="0" dirty="0">
              <a:latin typeface="Calibri Light" panose="020F0302020204030204" pitchFamily="34" charset="0"/>
              <a:cs typeface="Calibri Light" panose="020F0302020204030204" pitchFamily="34" charset="0"/>
            </a:rPr>
            <a:t> (4-years)</a:t>
          </a:r>
        </a:p>
      </dgm:t>
    </dgm:pt>
    <dgm:pt modelId="{30008FBF-7722-4E29-8C90-68E65332E2A5}" type="parTrans" cxnId="{C9C17962-C89A-4D5B-9900-A91D7234B962}">
      <dgm:prSet/>
      <dgm:spPr/>
      <dgm:t>
        <a:bodyPr/>
        <a:lstStyle/>
        <a:p>
          <a:endParaRPr lang="en-US" sz="1400"/>
        </a:p>
      </dgm:t>
    </dgm:pt>
    <dgm:pt modelId="{67D6105A-D432-4E01-ADD6-605A547E9BEA}" type="sibTrans" cxnId="{C9C17962-C89A-4D5B-9900-A91D7234B962}">
      <dgm:prSet/>
      <dgm:spPr/>
      <dgm:t>
        <a:bodyPr/>
        <a:lstStyle/>
        <a:p>
          <a:endParaRPr lang="en-US" sz="1400"/>
        </a:p>
      </dgm:t>
    </dgm:pt>
    <dgm:pt modelId="{2D139CD9-8D9C-4BBA-92D6-8DA23C85E1B2}">
      <dgm:prSet phldrT="[Text]" custT="1"/>
      <dgm:spPr/>
      <dgm:t>
        <a:bodyPr/>
        <a:lstStyle/>
        <a:p>
          <a:r>
            <a:rPr lang="en-US" sz="1800" b="0" dirty="0">
              <a:latin typeface="Calibri Light" panose="020F0302020204030204" pitchFamily="34" charset="0"/>
              <a:cs typeface="Calibri Light" panose="020F0302020204030204" pitchFamily="34" charset="0"/>
            </a:rPr>
            <a:t>Apply for a Dental Hygiene program </a:t>
          </a:r>
        </a:p>
      </dgm:t>
    </dgm:pt>
    <dgm:pt modelId="{0FE67D60-B4C6-4A36-8FAB-C30D9EFEF919}" type="parTrans" cxnId="{F6BBCA42-9960-4C22-9002-559EA6D60176}">
      <dgm:prSet/>
      <dgm:spPr/>
      <dgm:t>
        <a:bodyPr/>
        <a:lstStyle/>
        <a:p>
          <a:endParaRPr lang="en-US" sz="1400"/>
        </a:p>
      </dgm:t>
    </dgm:pt>
    <dgm:pt modelId="{356E5085-83B0-4A14-B895-995126D657E1}" type="sibTrans" cxnId="{F6BBCA42-9960-4C22-9002-559EA6D60176}">
      <dgm:prSet/>
      <dgm:spPr/>
      <dgm:t>
        <a:bodyPr/>
        <a:lstStyle/>
        <a:p>
          <a:endParaRPr lang="en-US" sz="1400"/>
        </a:p>
      </dgm:t>
    </dgm:pt>
    <dgm:pt modelId="{2A42563F-B93D-4FB2-9915-71780D5A520E}" type="pres">
      <dgm:prSet presAssocID="{55C0B14E-AEA6-48D3-A387-ED4A3A3BF840}" presName="Name0" presStyleCnt="0">
        <dgm:presLayoutVars>
          <dgm:dir/>
          <dgm:resizeHandles val="exact"/>
        </dgm:presLayoutVars>
      </dgm:prSet>
      <dgm:spPr/>
    </dgm:pt>
    <dgm:pt modelId="{B1EBB28C-8A33-4EDA-B8D5-FAA9292C86D9}" type="pres">
      <dgm:prSet presAssocID="{55C0B14E-AEA6-48D3-A387-ED4A3A3BF840}" presName="fgShape" presStyleLbl="fgShp" presStyleIdx="0" presStyleCnt="1" custScaleX="103624" custScaleY="99703" custLinFactNeighborX="1112" custLinFactNeighborY="12371"/>
      <dgm:spPr>
        <a:prstGeom prst="rightArrow">
          <a:avLst/>
        </a:prstGeom>
        <a:solidFill>
          <a:schemeClr val="bg1"/>
        </a:solidFill>
        <a:ln>
          <a:solidFill>
            <a:schemeClr val="accent6">
              <a:lumMod val="75000"/>
            </a:schemeClr>
          </a:solidFill>
        </a:ln>
      </dgm:spPr>
    </dgm:pt>
    <dgm:pt modelId="{14F6C7B9-8C94-4D4D-94B5-7802F21522D3}" type="pres">
      <dgm:prSet presAssocID="{55C0B14E-AEA6-48D3-A387-ED4A3A3BF840}" presName="linComp" presStyleCnt="0"/>
      <dgm:spPr/>
    </dgm:pt>
    <dgm:pt modelId="{AAD7B4D4-8DCA-4318-B032-7E23DECB5588}" type="pres">
      <dgm:prSet presAssocID="{AACEAFD5-63CF-4AFC-B46F-BE086C5D447C}" presName="compNode" presStyleCnt="0"/>
      <dgm:spPr/>
    </dgm:pt>
    <dgm:pt modelId="{41E2FEF5-C489-492F-AA2A-FAA4AA5F7077}" type="pres">
      <dgm:prSet presAssocID="{AACEAFD5-63CF-4AFC-B46F-BE086C5D447C}" presName="bkgdShape" presStyleLbl="node1" presStyleIdx="0" presStyleCnt="4"/>
      <dgm:spPr/>
    </dgm:pt>
    <dgm:pt modelId="{85E331E2-6134-4665-AEF4-AA81E2A8B2DC}" type="pres">
      <dgm:prSet presAssocID="{AACEAFD5-63CF-4AFC-B46F-BE086C5D447C}" presName="nodeTx" presStyleLbl="node1" presStyleIdx="0" presStyleCnt="4">
        <dgm:presLayoutVars>
          <dgm:bulletEnabled val="1"/>
        </dgm:presLayoutVars>
      </dgm:prSet>
      <dgm:spPr/>
    </dgm:pt>
    <dgm:pt modelId="{B1EEF760-99D0-4C0E-997C-CF03C0B72E28}" type="pres">
      <dgm:prSet presAssocID="{AACEAFD5-63CF-4AFC-B46F-BE086C5D447C}" presName="invisiNode" presStyleLbl="node1" presStyleIdx="0" presStyleCnt="4"/>
      <dgm:spPr/>
    </dgm:pt>
    <dgm:pt modelId="{927391A2-7FE1-42FE-9F27-623BFC63CD3E}" type="pres">
      <dgm:prSet presAssocID="{AACEAFD5-63CF-4AFC-B46F-BE086C5D447C}" presName="imagNode" presStyleLbl="fgImgPlace1" presStyleIdx="0" presStyleCnt="4"/>
      <dgm:spPr>
        <a:blipFill rotWithShape="1">
          <a:blip xmlns:r="http://schemas.openxmlformats.org/officeDocument/2006/relationships" r:embed="rId1"/>
          <a:srcRect/>
          <a:stretch>
            <a:fillRect t="-7000" b="-7000"/>
          </a:stretch>
        </a:blipFill>
      </dgm:spPr>
      <dgm:extLst>
        <a:ext uri="{E40237B7-FDA0-4F09-8148-C483321AD2D9}">
          <dgm14:cNvPr xmlns:dgm14="http://schemas.microsoft.com/office/drawing/2010/diagram" id="0" name="" descr="Backpack with solid fill"/>
        </a:ext>
      </dgm:extLst>
    </dgm:pt>
    <dgm:pt modelId="{489A0866-14EF-4137-9C43-01407E6D5021}" type="pres">
      <dgm:prSet presAssocID="{7A8D4B4D-06E9-4958-810D-A6226B6AC588}" presName="sibTrans" presStyleLbl="sibTrans2D1" presStyleIdx="0" presStyleCnt="0"/>
      <dgm:spPr/>
    </dgm:pt>
    <dgm:pt modelId="{094D57F5-947E-4E3B-8D79-E2B7D850AB9E}" type="pres">
      <dgm:prSet presAssocID="{2D139CD9-8D9C-4BBA-92D6-8DA23C85E1B2}" presName="compNode" presStyleCnt="0"/>
      <dgm:spPr/>
    </dgm:pt>
    <dgm:pt modelId="{05799A08-4590-4DEC-8531-791916E342A1}" type="pres">
      <dgm:prSet presAssocID="{2D139CD9-8D9C-4BBA-92D6-8DA23C85E1B2}" presName="bkgdShape" presStyleLbl="node1" presStyleIdx="1" presStyleCnt="4" custLinFactNeighborY="10012"/>
      <dgm:spPr/>
    </dgm:pt>
    <dgm:pt modelId="{7D516920-DD17-4280-A7E3-008DC40CED08}" type="pres">
      <dgm:prSet presAssocID="{2D139CD9-8D9C-4BBA-92D6-8DA23C85E1B2}" presName="nodeTx" presStyleLbl="node1" presStyleIdx="1" presStyleCnt="4">
        <dgm:presLayoutVars>
          <dgm:bulletEnabled val="1"/>
        </dgm:presLayoutVars>
      </dgm:prSet>
      <dgm:spPr/>
    </dgm:pt>
    <dgm:pt modelId="{FE7FA2E7-1471-4BB2-A443-44B76F9CF2FD}" type="pres">
      <dgm:prSet presAssocID="{2D139CD9-8D9C-4BBA-92D6-8DA23C85E1B2}" presName="invisiNode" presStyleLbl="node1" presStyleIdx="1" presStyleCnt="4"/>
      <dgm:spPr/>
    </dgm:pt>
    <dgm:pt modelId="{A38CE94B-5124-4E9F-BEE2-BE6A20888CC8}" type="pres">
      <dgm:prSet presAssocID="{2D139CD9-8D9C-4BBA-92D6-8DA23C85E1B2}" presName="imagNode" presStyleLbl="fgImgPlace1" presStyleIdx="1" presStyleCnt="4"/>
      <dgm:spPr>
        <a:blipFill rotWithShape="1">
          <a:blip xmlns:r="http://schemas.openxmlformats.org/officeDocument/2006/relationships" r:embed="rId2"/>
          <a:srcRect/>
          <a:stretch>
            <a:fillRect t="-2000" b="-2000"/>
          </a:stretch>
        </a:blipFill>
      </dgm:spPr>
    </dgm:pt>
    <dgm:pt modelId="{3EF119D6-A92D-4C3B-86DB-3A99418DA3A6}" type="pres">
      <dgm:prSet presAssocID="{356E5085-83B0-4A14-B895-995126D657E1}" presName="sibTrans" presStyleLbl="sibTrans2D1" presStyleIdx="0" presStyleCnt="0"/>
      <dgm:spPr/>
    </dgm:pt>
    <dgm:pt modelId="{2C18C9FD-BEC2-4BA0-9380-A30450860ED1}" type="pres">
      <dgm:prSet presAssocID="{BC2E41BE-4343-4978-B80F-1AE34715764B}" presName="compNode" presStyleCnt="0"/>
      <dgm:spPr/>
    </dgm:pt>
    <dgm:pt modelId="{A4008480-561E-40ED-B9CF-3CBDF6FB2C47}" type="pres">
      <dgm:prSet presAssocID="{BC2E41BE-4343-4978-B80F-1AE34715764B}" presName="bkgdShape" presStyleLbl="node1" presStyleIdx="2" presStyleCnt="4"/>
      <dgm:spPr/>
    </dgm:pt>
    <dgm:pt modelId="{9D8A8864-1938-46F7-8CCF-0D006F353E26}" type="pres">
      <dgm:prSet presAssocID="{BC2E41BE-4343-4978-B80F-1AE34715764B}" presName="nodeTx" presStyleLbl="node1" presStyleIdx="2" presStyleCnt="4">
        <dgm:presLayoutVars>
          <dgm:bulletEnabled val="1"/>
        </dgm:presLayoutVars>
      </dgm:prSet>
      <dgm:spPr/>
    </dgm:pt>
    <dgm:pt modelId="{E156A9DC-0A69-4586-AC81-434A6E0761B6}" type="pres">
      <dgm:prSet presAssocID="{BC2E41BE-4343-4978-B80F-1AE34715764B}" presName="invisiNode" presStyleLbl="node1" presStyleIdx="2" presStyleCnt="4"/>
      <dgm:spPr/>
    </dgm:pt>
    <dgm:pt modelId="{662158EB-AA38-41ED-BD22-D3A5DD38E2CB}" type="pres">
      <dgm:prSet presAssocID="{BC2E41BE-4343-4978-B80F-1AE34715764B}" presName="imagNode" presStyleLbl="fgImgPlace1" presStyleIdx="2" presStyleCnt="4"/>
      <dgm:spPr>
        <a:blipFill rotWithShape="1">
          <a:blip xmlns:r="http://schemas.openxmlformats.org/officeDocument/2006/relationships" r:embed="rId3"/>
          <a:srcRect/>
          <a:stretch>
            <a:fillRect/>
          </a:stretch>
        </a:blipFill>
      </dgm:spPr>
    </dgm:pt>
    <dgm:pt modelId="{9719E845-F7C1-4CF0-91EA-52B7E2E3AB85}" type="pres">
      <dgm:prSet presAssocID="{67D6105A-D432-4E01-ADD6-605A547E9BEA}" presName="sibTrans" presStyleLbl="sibTrans2D1" presStyleIdx="0" presStyleCnt="0"/>
      <dgm:spPr/>
    </dgm:pt>
    <dgm:pt modelId="{44BBA880-D579-4795-BEFD-3C1CEA99DCCE}" type="pres">
      <dgm:prSet presAssocID="{F7184ACF-945F-4746-9DD7-A9FAFF8C2483}" presName="compNode" presStyleCnt="0"/>
      <dgm:spPr/>
    </dgm:pt>
    <dgm:pt modelId="{8879861B-0F99-4744-8EF9-82A64EBFBE94}" type="pres">
      <dgm:prSet presAssocID="{F7184ACF-945F-4746-9DD7-A9FAFF8C2483}" presName="bkgdShape" presStyleLbl="node1" presStyleIdx="3" presStyleCnt="4"/>
      <dgm:spPr/>
    </dgm:pt>
    <dgm:pt modelId="{2F8D8ABE-941C-42B9-B4E3-9328A86E4A45}" type="pres">
      <dgm:prSet presAssocID="{F7184ACF-945F-4746-9DD7-A9FAFF8C2483}" presName="nodeTx" presStyleLbl="node1" presStyleIdx="3" presStyleCnt="4">
        <dgm:presLayoutVars>
          <dgm:bulletEnabled val="1"/>
        </dgm:presLayoutVars>
      </dgm:prSet>
      <dgm:spPr/>
    </dgm:pt>
    <dgm:pt modelId="{8CED5D2C-A346-4687-88BA-309988B486E1}" type="pres">
      <dgm:prSet presAssocID="{F7184ACF-945F-4746-9DD7-A9FAFF8C2483}" presName="invisiNode" presStyleLbl="node1" presStyleIdx="3" presStyleCnt="4"/>
      <dgm:spPr/>
    </dgm:pt>
    <dgm:pt modelId="{AB9956A4-E558-42CD-9FD7-4C716693E6B3}" type="pres">
      <dgm:prSet presAssocID="{F7184ACF-945F-4746-9DD7-A9FAFF8C2483}" presName="imagNode" presStyleLbl="fgImgPlace1" presStyleIdx="3" presStyleCnt="4"/>
      <dgm:spPr>
        <a:blipFill rotWithShape="1">
          <a:blip xmlns:r="http://schemas.openxmlformats.org/officeDocument/2006/relationships" r:embed="rId4"/>
          <a:srcRect/>
          <a:stretch>
            <a:fillRect/>
          </a:stretch>
        </a:blipFill>
      </dgm:spPr>
      <dgm:extLst>
        <a:ext uri="{E40237B7-FDA0-4F09-8148-C483321AD2D9}">
          <dgm14:cNvPr xmlns:dgm14="http://schemas.microsoft.com/office/drawing/2010/diagram" id="0" name="" descr="Tooth with solid fill"/>
        </a:ext>
      </dgm:extLst>
    </dgm:pt>
  </dgm:ptLst>
  <dgm:cxnLst>
    <dgm:cxn modelId="{F7CCD80D-4549-46B7-93D0-39C5B3758606}" type="presOf" srcId="{55C0B14E-AEA6-48D3-A387-ED4A3A3BF840}" destId="{2A42563F-B93D-4FB2-9915-71780D5A520E}" srcOrd="0" destOrd="0" presId="urn:microsoft.com/office/officeart/2005/8/layout/hList7"/>
    <dgm:cxn modelId="{D6462116-6D9A-46B6-A62C-523BBF9BC7F4}" type="presOf" srcId="{356E5085-83B0-4A14-B895-995126D657E1}" destId="{3EF119D6-A92D-4C3B-86DB-3A99418DA3A6}" srcOrd="0" destOrd="0" presId="urn:microsoft.com/office/officeart/2005/8/layout/hList7"/>
    <dgm:cxn modelId="{96B1DB28-7EFB-43A8-98AE-620E64B38B63}" type="presOf" srcId="{2D139CD9-8D9C-4BBA-92D6-8DA23C85E1B2}" destId="{7D516920-DD17-4280-A7E3-008DC40CED08}" srcOrd="1" destOrd="0" presId="urn:microsoft.com/office/officeart/2005/8/layout/hList7"/>
    <dgm:cxn modelId="{23E04430-2570-4E4B-BB84-0D687623C82A}" type="presOf" srcId="{F7184ACF-945F-4746-9DD7-A9FAFF8C2483}" destId="{8879861B-0F99-4744-8EF9-82A64EBFBE94}" srcOrd="0" destOrd="0" presId="urn:microsoft.com/office/officeart/2005/8/layout/hList7"/>
    <dgm:cxn modelId="{8AC12A60-C157-4A17-9D6F-3D5C9026E6A6}" type="presOf" srcId="{AACEAFD5-63CF-4AFC-B46F-BE086C5D447C}" destId="{85E331E2-6134-4665-AEF4-AA81E2A8B2DC}" srcOrd="1" destOrd="0" presId="urn:microsoft.com/office/officeart/2005/8/layout/hList7"/>
    <dgm:cxn modelId="{C9C17962-C89A-4D5B-9900-A91D7234B962}" srcId="{55C0B14E-AEA6-48D3-A387-ED4A3A3BF840}" destId="{BC2E41BE-4343-4978-B80F-1AE34715764B}" srcOrd="2" destOrd="0" parTransId="{30008FBF-7722-4E29-8C90-68E65332E2A5}" sibTransId="{67D6105A-D432-4E01-ADD6-605A547E9BEA}"/>
    <dgm:cxn modelId="{F6BBCA42-9960-4C22-9002-559EA6D60176}" srcId="{55C0B14E-AEA6-48D3-A387-ED4A3A3BF840}" destId="{2D139CD9-8D9C-4BBA-92D6-8DA23C85E1B2}" srcOrd="1" destOrd="0" parTransId="{0FE67D60-B4C6-4A36-8FAB-C30D9EFEF919}" sibTransId="{356E5085-83B0-4A14-B895-995126D657E1}"/>
    <dgm:cxn modelId="{8318E663-9665-4AC2-9C1C-518D171D24EE}" type="presOf" srcId="{67D6105A-D432-4E01-ADD6-605A547E9BEA}" destId="{9719E845-F7C1-4CF0-91EA-52B7E2E3AB85}" srcOrd="0" destOrd="0" presId="urn:microsoft.com/office/officeart/2005/8/layout/hList7"/>
    <dgm:cxn modelId="{39333D6B-497F-45A3-90D6-7A526972A80A}" type="presOf" srcId="{F7184ACF-945F-4746-9DD7-A9FAFF8C2483}" destId="{2F8D8ABE-941C-42B9-B4E3-9328A86E4A45}" srcOrd="1" destOrd="0" presId="urn:microsoft.com/office/officeart/2005/8/layout/hList7"/>
    <dgm:cxn modelId="{66A6E94F-CCD1-40C6-837F-E7AE0CFA85A2}" type="presOf" srcId="{2D139CD9-8D9C-4BBA-92D6-8DA23C85E1B2}" destId="{05799A08-4590-4DEC-8531-791916E342A1}" srcOrd="0" destOrd="0" presId="urn:microsoft.com/office/officeart/2005/8/layout/hList7"/>
    <dgm:cxn modelId="{8FB48F54-0AB0-498D-8987-DE655DBAF484}" type="presOf" srcId="{BC2E41BE-4343-4978-B80F-1AE34715764B}" destId="{A4008480-561E-40ED-B9CF-3CBDF6FB2C47}" srcOrd="0" destOrd="0" presId="urn:microsoft.com/office/officeart/2005/8/layout/hList7"/>
    <dgm:cxn modelId="{6F29CB74-23F0-4225-B7E9-1A733ACA28C6}" type="presOf" srcId="{AACEAFD5-63CF-4AFC-B46F-BE086C5D447C}" destId="{41E2FEF5-C489-492F-AA2A-FAA4AA5F7077}" srcOrd="0" destOrd="0" presId="urn:microsoft.com/office/officeart/2005/8/layout/hList7"/>
    <dgm:cxn modelId="{0B229D56-6E91-4462-B17C-3C326EC920B3}" srcId="{55C0B14E-AEA6-48D3-A387-ED4A3A3BF840}" destId="{F7184ACF-945F-4746-9DD7-A9FAFF8C2483}" srcOrd="3" destOrd="0" parTransId="{6C74EA4C-DAB2-4AC9-9440-2EA3CAC3476C}" sibTransId="{B1F21CC1-722A-47AA-A420-48707F284F46}"/>
    <dgm:cxn modelId="{B69C1A8B-B58F-4AA1-8E8D-4C51BB134860}" type="presOf" srcId="{7A8D4B4D-06E9-4958-810D-A6226B6AC588}" destId="{489A0866-14EF-4137-9C43-01407E6D5021}" srcOrd="0" destOrd="0" presId="urn:microsoft.com/office/officeart/2005/8/layout/hList7"/>
    <dgm:cxn modelId="{A353659A-C477-4047-BF7E-8B46D6959D9F}" type="presOf" srcId="{BC2E41BE-4343-4978-B80F-1AE34715764B}" destId="{9D8A8864-1938-46F7-8CCF-0D006F353E26}" srcOrd="1" destOrd="0" presId="urn:microsoft.com/office/officeart/2005/8/layout/hList7"/>
    <dgm:cxn modelId="{AE101ABC-7EA3-4444-A576-8AB15A371C84}" srcId="{55C0B14E-AEA6-48D3-A387-ED4A3A3BF840}" destId="{AACEAFD5-63CF-4AFC-B46F-BE086C5D447C}" srcOrd="0" destOrd="0" parTransId="{7A0BD8EC-BB4A-4912-A54E-6F39B681264E}" sibTransId="{7A8D4B4D-06E9-4958-810D-A6226B6AC588}"/>
    <dgm:cxn modelId="{B12967BC-0445-4E76-A56C-952334B01DE6}" type="presParOf" srcId="{2A42563F-B93D-4FB2-9915-71780D5A520E}" destId="{B1EBB28C-8A33-4EDA-B8D5-FAA9292C86D9}" srcOrd="0" destOrd="0" presId="urn:microsoft.com/office/officeart/2005/8/layout/hList7"/>
    <dgm:cxn modelId="{4A7A448B-15EE-4E56-A9C9-C55193EE07E1}" type="presParOf" srcId="{2A42563F-B93D-4FB2-9915-71780D5A520E}" destId="{14F6C7B9-8C94-4D4D-94B5-7802F21522D3}" srcOrd="1" destOrd="0" presId="urn:microsoft.com/office/officeart/2005/8/layout/hList7"/>
    <dgm:cxn modelId="{F82838A3-4B6B-44E2-B5CF-3E86AC91ABD8}" type="presParOf" srcId="{14F6C7B9-8C94-4D4D-94B5-7802F21522D3}" destId="{AAD7B4D4-8DCA-4318-B032-7E23DECB5588}" srcOrd="0" destOrd="0" presId="urn:microsoft.com/office/officeart/2005/8/layout/hList7"/>
    <dgm:cxn modelId="{6ECEE4E9-9795-42CC-8AE5-1A82B980099B}" type="presParOf" srcId="{AAD7B4D4-8DCA-4318-B032-7E23DECB5588}" destId="{41E2FEF5-C489-492F-AA2A-FAA4AA5F7077}" srcOrd="0" destOrd="0" presId="urn:microsoft.com/office/officeart/2005/8/layout/hList7"/>
    <dgm:cxn modelId="{9D6E5140-3D7C-46AB-BEB7-C249BAADD8A8}" type="presParOf" srcId="{AAD7B4D4-8DCA-4318-B032-7E23DECB5588}" destId="{85E331E2-6134-4665-AEF4-AA81E2A8B2DC}" srcOrd="1" destOrd="0" presId="urn:microsoft.com/office/officeart/2005/8/layout/hList7"/>
    <dgm:cxn modelId="{80D664E2-17BF-48A6-A459-99B513A0B502}" type="presParOf" srcId="{AAD7B4D4-8DCA-4318-B032-7E23DECB5588}" destId="{B1EEF760-99D0-4C0E-997C-CF03C0B72E28}" srcOrd="2" destOrd="0" presId="urn:microsoft.com/office/officeart/2005/8/layout/hList7"/>
    <dgm:cxn modelId="{0CBDB5FE-3A3F-4FC6-A3B9-3D258DB53515}" type="presParOf" srcId="{AAD7B4D4-8DCA-4318-B032-7E23DECB5588}" destId="{927391A2-7FE1-42FE-9F27-623BFC63CD3E}" srcOrd="3" destOrd="0" presId="urn:microsoft.com/office/officeart/2005/8/layout/hList7"/>
    <dgm:cxn modelId="{FF176D92-32E0-45CA-B836-25DAA9FFBC74}" type="presParOf" srcId="{14F6C7B9-8C94-4D4D-94B5-7802F21522D3}" destId="{489A0866-14EF-4137-9C43-01407E6D5021}" srcOrd="1" destOrd="0" presId="urn:microsoft.com/office/officeart/2005/8/layout/hList7"/>
    <dgm:cxn modelId="{6959A212-1948-4A38-ABAF-3F7D072939C0}" type="presParOf" srcId="{14F6C7B9-8C94-4D4D-94B5-7802F21522D3}" destId="{094D57F5-947E-4E3B-8D79-E2B7D850AB9E}" srcOrd="2" destOrd="0" presId="urn:microsoft.com/office/officeart/2005/8/layout/hList7"/>
    <dgm:cxn modelId="{F0CA0936-1779-4CDE-90D3-0349F7F60611}" type="presParOf" srcId="{094D57F5-947E-4E3B-8D79-E2B7D850AB9E}" destId="{05799A08-4590-4DEC-8531-791916E342A1}" srcOrd="0" destOrd="0" presId="urn:microsoft.com/office/officeart/2005/8/layout/hList7"/>
    <dgm:cxn modelId="{180F3FC0-8932-4BBD-89A2-35457F848292}" type="presParOf" srcId="{094D57F5-947E-4E3B-8D79-E2B7D850AB9E}" destId="{7D516920-DD17-4280-A7E3-008DC40CED08}" srcOrd="1" destOrd="0" presId="urn:microsoft.com/office/officeart/2005/8/layout/hList7"/>
    <dgm:cxn modelId="{72ACB998-2679-4E2B-9248-0C0CB3BC5860}" type="presParOf" srcId="{094D57F5-947E-4E3B-8D79-E2B7D850AB9E}" destId="{FE7FA2E7-1471-4BB2-A443-44B76F9CF2FD}" srcOrd="2" destOrd="0" presId="urn:microsoft.com/office/officeart/2005/8/layout/hList7"/>
    <dgm:cxn modelId="{0FA77F04-4C52-4450-872A-396B33321D1D}" type="presParOf" srcId="{094D57F5-947E-4E3B-8D79-E2B7D850AB9E}" destId="{A38CE94B-5124-4E9F-BEE2-BE6A20888CC8}" srcOrd="3" destOrd="0" presId="urn:microsoft.com/office/officeart/2005/8/layout/hList7"/>
    <dgm:cxn modelId="{32A34439-A0A4-4A92-8E06-929BD1C8FE0B}" type="presParOf" srcId="{14F6C7B9-8C94-4D4D-94B5-7802F21522D3}" destId="{3EF119D6-A92D-4C3B-86DB-3A99418DA3A6}" srcOrd="3" destOrd="0" presId="urn:microsoft.com/office/officeart/2005/8/layout/hList7"/>
    <dgm:cxn modelId="{3F3D816F-E163-4588-A256-02578FF1EEB7}" type="presParOf" srcId="{14F6C7B9-8C94-4D4D-94B5-7802F21522D3}" destId="{2C18C9FD-BEC2-4BA0-9380-A30450860ED1}" srcOrd="4" destOrd="0" presId="urn:microsoft.com/office/officeart/2005/8/layout/hList7"/>
    <dgm:cxn modelId="{3C09FEF1-0037-469C-9A4D-D638D85C3606}" type="presParOf" srcId="{2C18C9FD-BEC2-4BA0-9380-A30450860ED1}" destId="{A4008480-561E-40ED-B9CF-3CBDF6FB2C47}" srcOrd="0" destOrd="0" presId="urn:microsoft.com/office/officeart/2005/8/layout/hList7"/>
    <dgm:cxn modelId="{27359D3A-4CE6-4100-A307-74623CF0686F}" type="presParOf" srcId="{2C18C9FD-BEC2-4BA0-9380-A30450860ED1}" destId="{9D8A8864-1938-46F7-8CCF-0D006F353E26}" srcOrd="1" destOrd="0" presId="urn:microsoft.com/office/officeart/2005/8/layout/hList7"/>
    <dgm:cxn modelId="{B5D89AAB-04F4-497B-BCB1-6B4923A013D9}" type="presParOf" srcId="{2C18C9FD-BEC2-4BA0-9380-A30450860ED1}" destId="{E156A9DC-0A69-4586-AC81-434A6E0761B6}" srcOrd="2" destOrd="0" presId="urn:microsoft.com/office/officeart/2005/8/layout/hList7"/>
    <dgm:cxn modelId="{FD04C317-EE19-4499-843B-933D96A67E3A}" type="presParOf" srcId="{2C18C9FD-BEC2-4BA0-9380-A30450860ED1}" destId="{662158EB-AA38-41ED-BD22-D3A5DD38E2CB}" srcOrd="3" destOrd="0" presId="urn:microsoft.com/office/officeart/2005/8/layout/hList7"/>
    <dgm:cxn modelId="{668A0E5D-4A97-4EF0-84D5-487EA6FCA5D8}" type="presParOf" srcId="{14F6C7B9-8C94-4D4D-94B5-7802F21522D3}" destId="{9719E845-F7C1-4CF0-91EA-52B7E2E3AB85}" srcOrd="5" destOrd="0" presId="urn:microsoft.com/office/officeart/2005/8/layout/hList7"/>
    <dgm:cxn modelId="{DF88F416-7E56-47BF-8434-A29B4FCC6B46}" type="presParOf" srcId="{14F6C7B9-8C94-4D4D-94B5-7802F21522D3}" destId="{44BBA880-D579-4795-BEFD-3C1CEA99DCCE}" srcOrd="6" destOrd="0" presId="urn:microsoft.com/office/officeart/2005/8/layout/hList7"/>
    <dgm:cxn modelId="{25681086-9899-461F-AF8D-3E4E2815E4FD}" type="presParOf" srcId="{44BBA880-D579-4795-BEFD-3C1CEA99DCCE}" destId="{8879861B-0F99-4744-8EF9-82A64EBFBE94}" srcOrd="0" destOrd="0" presId="urn:microsoft.com/office/officeart/2005/8/layout/hList7"/>
    <dgm:cxn modelId="{301EACEC-9F74-4E48-AB57-44643D877134}" type="presParOf" srcId="{44BBA880-D579-4795-BEFD-3C1CEA99DCCE}" destId="{2F8D8ABE-941C-42B9-B4E3-9328A86E4A45}" srcOrd="1" destOrd="0" presId="urn:microsoft.com/office/officeart/2005/8/layout/hList7"/>
    <dgm:cxn modelId="{C3E03A07-781D-400D-9134-080B82D69947}" type="presParOf" srcId="{44BBA880-D579-4795-BEFD-3C1CEA99DCCE}" destId="{8CED5D2C-A346-4687-88BA-309988B486E1}" srcOrd="2" destOrd="0" presId="urn:microsoft.com/office/officeart/2005/8/layout/hList7"/>
    <dgm:cxn modelId="{4F2440E4-7945-4043-85B7-571FAFEF9021}" type="presParOf" srcId="{44BBA880-D579-4795-BEFD-3C1CEA99DCCE}" destId="{AB9956A4-E558-42CD-9FD7-4C716693E6B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2FEF5-C489-492F-AA2A-FAA4AA5F7077}">
      <dsp:nvSpPr>
        <dsp:cNvPr id="0" name=""/>
        <dsp:cNvSpPr/>
      </dsp:nvSpPr>
      <dsp:spPr>
        <a:xfrm>
          <a:off x="2625" y="0"/>
          <a:ext cx="2751780" cy="4812844"/>
        </a:xfrm>
        <a:prstGeom prst="roundRect">
          <a:avLst>
            <a:gd name="adj" fmla="val 10000"/>
          </a:avLst>
        </a:prstGeom>
        <a:solidFill>
          <a:schemeClr val="accent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Light" panose="020F0302020204030204" pitchFamily="34" charset="0"/>
              <a:cs typeface="Calibri Light" panose="020F0302020204030204" pitchFamily="34" charset="0"/>
            </a:rPr>
            <a:t>Complete high school or earn a GED</a:t>
          </a:r>
          <a:endParaRPr lang="en-US" sz="1800" b="0" kern="1200" dirty="0">
            <a:latin typeface="Calibri Light" panose="020F0302020204030204" pitchFamily="34" charset="0"/>
            <a:cs typeface="Calibri Light" panose="020F0302020204030204" pitchFamily="34" charset="0"/>
          </a:endParaRPr>
        </a:p>
      </dsp:txBody>
      <dsp:txXfrm>
        <a:off x="2625" y="1925137"/>
        <a:ext cx="2751780" cy="1925137"/>
      </dsp:txXfrm>
    </dsp:sp>
    <dsp:sp modelId="{927391A2-7FE1-42FE-9F27-623BFC63CD3E}">
      <dsp:nvSpPr>
        <dsp:cNvPr id="0" name=""/>
        <dsp:cNvSpPr/>
      </dsp:nvSpPr>
      <dsp:spPr>
        <a:xfrm>
          <a:off x="577176" y="288770"/>
          <a:ext cx="1602677" cy="1602677"/>
        </a:xfrm>
        <a:prstGeom prst="ellipse">
          <a:avLst/>
        </a:prstGeom>
        <a:blipFill rotWithShape="1">
          <a:blip xmlns:r="http://schemas.openxmlformats.org/officeDocument/2006/relationships" r:embed="rId1"/>
          <a:srcRect/>
          <a:stretch>
            <a:fillRect t="-7000" b="-7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799A08-4590-4DEC-8531-791916E342A1}">
      <dsp:nvSpPr>
        <dsp:cNvPr id="0" name=""/>
        <dsp:cNvSpPr/>
      </dsp:nvSpPr>
      <dsp:spPr>
        <a:xfrm>
          <a:off x="2836959" y="0"/>
          <a:ext cx="2751780" cy="4812844"/>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Light" panose="020F0302020204030204" pitchFamily="34" charset="0"/>
              <a:cs typeface="Calibri Light" panose="020F0302020204030204" pitchFamily="34" charset="0"/>
            </a:rPr>
            <a:t>Apply for a Dental Hygiene program </a:t>
          </a:r>
        </a:p>
      </dsp:txBody>
      <dsp:txXfrm>
        <a:off x="2836959" y="1925137"/>
        <a:ext cx="2751780" cy="1925137"/>
      </dsp:txXfrm>
    </dsp:sp>
    <dsp:sp modelId="{A38CE94B-5124-4E9F-BEE2-BE6A20888CC8}">
      <dsp:nvSpPr>
        <dsp:cNvPr id="0" name=""/>
        <dsp:cNvSpPr/>
      </dsp:nvSpPr>
      <dsp:spPr>
        <a:xfrm>
          <a:off x="3411510" y="288770"/>
          <a:ext cx="1602677" cy="1602677"/>
        </a:xfrm>
        <a:prstGeom prst="ellipse">
          <a:avLst/>
        </a:prstGeom>
        <a:blipFill rotWithShape="1">
          <a:blip xmlns:r="http://schemas.openxmlformats.org/officeDocument/2006/relationships" r:embed="rId2"/>
          <a:srcRect/>
          <a:stretch>
            <a:fillRect t="-2000" b="-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08480-561E-40ED-B9CF-3CBDF6FB2C47}">
      <dsp:nvSpPr>
        <dsp:cNvPr id="0" name=""/>
        <dsp:cNvSpPr/>
      </dsp:nvSpPr>
      <dsp:spPr>
        <a:xfrm>
          <a:off x="5671292" y="0"/>
          <a:ext cx="2751780" cy="4812844"/>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Light" panose="020F0302020204030204" pitchFamily="34" charset="0"/>
              <a:cs typeface="Calibri Light" panose="020F0302020204030204" pitchFamily="34" charset="0"/>
            </a:rPr>
            <a:t>Associate’s degree in Dental Hygiene</a:t>
          </a:r>
        </a:p>
        <a:p>
          <a:pPr marL="0" lvl="0" indent="0" algn="ctr" defTabSz="800100">
            <a:lnSpc>
              <a:spcPct val="90000"/>
            </a:lnSpc>
            <a:spcBef>
              <a:spcPct val="0"/>
            </a:spcBef>
            <a:spcAft>
              <a:spcPct val="35000"/>
            </a:spcAft>
            <a:buNone/>
          </a:pPr>
          <a:r>
            <a:rPr lang="en-US" sz="1800" b="0" kern="1200" dirty="0">
              <a:latin typeface="Calibri Light" panose="020F0302020204030204" pitchFamily="34" charset="0"/>
              <a:cs typeface="Calibri Light" panose="020F0302020204030204" pitchFamily="34" charset="0"/>
            </a:rPr>
            <a:t> (2 years) </a:t>
          </a:r>
        </a:p>
        <a:p>
          <a:pPr marL="0" lvl="0" indent="0" algn="ctr" defTabSz="800100">
            <a:lnSpc>
              <a:spcPct val="90000"/>
            </a:lnSpc>
            <a:spcBef>
              <a:spcPct val="0"/>
            </a:spcBef>
            <a:spcAft>
              <a:spcPct val="35000"/>
            </a:spcAft>
            <a:buNone/>
          </a:pPr>
          <a:r>
            <a:rPr lang="en-US" sz="1800" b="0" kern="1200" dirty="0">
              <a:latin typeface="Calibri Light" panose="020F0302020204030204" pitchFamily="34" charset="0"/>
              <a:cs typeface="Calibri Light" panose="020F0302020204030204" pitchFamily="34" charset="0"/>
            </a:rPr>
            <a:t>Bachelor’s degree in Dental Hygiene</a:t>
          </a:r>
        </a:p>
        <a:p>
          <a:pPr marL="0" lvl="0" indent="0" algn="ctr" defTabSz="800100">
            <a:lnSpc>
              <a:spcPct val="90000"/>
            </a:lnSpc>
            <a:spcBef>
              <a:spcPct val="0"/>
            </a:spcBef>
            <a:spcAft>
              <a:spcPct val="35000"/>
            </a:spcAft>
            <a:buNone/>
          </a:pPr>
          <a:r>
            <a:rPr lang="en-US" sz="1800" b="0" kern="1200" dirty="0">
              <a:latin typeface="Calibri Light" panose="020F0302020204030204" pitchFamily="34" charset="0"/>
              <a:cs typeface="Calibri Light" panose="020F0302020204030204" pitchFamily="34" charset="0"/>
            </a:rPr>
            <a:t> (4-years)</a:t>
          </a:r>
        </a:p>
      </dsp:txBody>
      <dsp:txXfrm>
        <a:off x="5671292" y="1925137"/>
        <a:ext cx="2751780" cy="1925137"/>
      </dsp:txXfrm>
    </dsp:sp>
    <dsp:sp modelId="{662158EB-AA38-41ED-BD22-D3A5DD38E2CB}">
      <dsp:nvSpPr>
        <dsp:cNvPr id="0" name=""/>
        <dsp:cNvSpPr/>
      </dsp:nvSpPr>
      <dsp:spPr>
        <a:xfrm>
          <a:off x="6245844" y="288770"/>
          <a:ext cx="1602677" cy="1602677"/>
        </a:xfrm>
        <a:prstGeom prst="ellipse">
          <a:avLst/>
        </a:prstGeom>
        <a:blipFill rotWithShape="1">
          <a:blip xmlns:r="http://schemas.openxmlformats.org/officeDocument/2006/relationships" r:embed="rId3"/>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9861B-0F99-4744-8EF9-82A64EBFBE94}">
      <dsp:nvSpPr>
        <dsp:cNvPr id="0" name=""/>
        <dsp:cNvSpPr/>
      </dsp:nvSpPr>
      <dsp:spPr>
        <a:xfrm>
          <a:off x="8505626" y="0"/>
          <a:ext cx="2751780" cy="4812844"/>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Light" panose="020F0302020204030204" pitchFamily="34" charset="0"/>
              <a:cs typeface="Calibri Light" panose="020F0302020204030204" pitchFamily="34" charset="0"/>
            </a:rPr>
            <a:t>Begin practice</a:t>
          </a:r>
        </a:p>
      </dsp:txBody>
      <dsp:txXfrm>
        <a:off x="8505626" y="1925137"/>
        <a:ext cx="2751780" cy="1925137"/>
      </dsp:txXfrm>
    </dsp:sp>
    <dsp:sp modelId="{AB9956A4-E558-42CD-9FD7-4C716693E6B3}">
      <dsp:nvSpPr>
        <dsp:cNvPr id="0" name=""/>
        <dsp:cNvSpPr/>
      </dsp:nvSpPr>
      <dsp:spPr>
        <a:xfrm>
          <a:off x="9080178" y="288770"/>
          <a:ext cx="1602677" cy="1602677"/>
        </a:xfrm>
        <a:prstGeom prst="ellipse">
          <a:avLst/>
        </a:prstGeom>
        <a:blipFill rotWithShape="1">
          <a:blip xmlns:r="http://schemas.openxmlformats.org/officeDocument/2006/relationships" r:embed="rId4"/>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EBB28C-8A33-4EDA-B8D5-FAA9292C86D9}">
      <dsp:nvSpPr>
        <dsp:cNvPr id="0" name=""/>
        <dsp:cNvSpPr/>
      </dsp:nvSpPr>
      <dsp:spPr>
        <a:xfrm>
          <a:off x="377886" y="3940656"/>
          <a:ext cx="10734647" cy="719782"/>
        </a:xfrm>
        <a:prstGeom prst="rightArrow">
          <a:avLst/>
        </a:prstGeom>
        <a:solidFill>
          <a:schemeClr val="bg1"/>
        </a:solidFill>
        <a:ln w="22225" cap="rnd"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12/7/2022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4SKiWwepNDo"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nddental.org/wp-content/uploads/2021/02/ADA-Dental-Careers-Handout-3.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dscs.edu/sites/default/files/PDFs/Paying%20For%20College%20PDFs/Estimated%20Costs%20PDFs/Wahpeton%20-%20Dental%20Hygien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dscs.edu/academics/academic-departments-programs/dental-assisting-hygien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file:///\\nd.gov\doh\DOHJ-CHS\HP\VBopp\HRSA%20Workforce%20Grant\Is-DA-right-for-me-FLYER.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  Dental Hygienist?</a:t>
            </a:r>
          </a:p>
          <a:p>
            <a:r>
              <a:rPr lang="en-US" b="0" i="0" dirty="0">
                <a:solidFill>
                  <a:srgbClr val="212529"/>
                </a:solidFill>
                <a:effectLst/>
                <a:latin typeface="Open Sans" panose="020B0606030504020204" pitchFamily="34" charset="0"/>
              </a:rPr>
              <a:t>A  Dental Hygienist is an important part of your dental team. Hygienists are dental professionals who have completed training at an accredited college, graduated with at least an associate degree, have passed both written national boards &amp; clinical regional boards, and have obtained state licensure to practice. </a:t>
            </a:r>
            <a:endParaRPr lang="en-US" b="1" dirty="0"/>
          </a:p>
          <a:p>
            <a:pPr marL="0" indent="0">
              <a:buNone/>
            </a:pPr>
            <a:r>
              <a:rPr lang="en-US" dirty="0"/>
              <a:t>Dental hygienists work with the dentist to meet patient’s oral health needs.</a:t>
            </a:r>
          </a:p>
          <a:p>
            <a:r>
              <a:rPr lang="en-US" dirty="0"/>
              <a:t>-Screening patients, reviewing health histories, performing oral cancer screenings</a:t>
            </a:r>
          </a:p>
          <a:p>
            <a:r>
              <a:rPr lang="en-US" dirty="0"/>
              <a:t>-Cleaning teeth </a:t>
            </a:r>
          </a:p>
          <a:p>
            <a:r>
              <a:rPr lang="en-US" dirty="0"/>
              <a:t>-Applying sealants and fluoride to protect tooth surfaces</a:t>
            </a:r>
          </a:p>
          <a:p>
            <a:r>
              <a:rPr lang="en-US" dirty="0"/>
              <a:t>-Educating patients about proper oral hygiene and how their diets affect their oral health</a:t>
            </a:r>
          </a:p>
          <a:p>
            <a:pPr marL="171450" indent="-171450">
              <a:buFontTx/>
              <a:buChar char="-"/>
            </a:pPr>
            <a:r>
              <a:rPr lang="en-US" dirty="0"/>
              <a:t>Charting treatment performed on each patient</a:t>
            </a:r>
          </a:p>
          <a:p>
            <a:pPr marL="171450" indent="-171450">
              <a:buFontTx/>
              <a:buChar char="-"/>
            </a:pPr>
            <a:r>
              <a:rPr lang="en-US" dirty="0"/>
              <a:t>Watch video is time allows. </a:t>
            </a:r>
            <a:r>
              <a:rPr lang="en-US" dirty="0">
                <a:hlinkClick r:id="rId3"/>
              </a:rPr>
              <a:t>https://youtu.be/4SKiWwepNDo</a:t>
            </a:r>
            <a:r>
              <a:rPr lang="en-US" dirty="0"/>
              <a:t> (Video is about 7 minutes long) </a:t>
            </a:r>
          </a:p>
          <a:p>
            <a:pPr marL="0" indent="0">
              <a:buNone/>
            </a:pPr>
            <a:endParaRPr lang="en-US" dirty="0">
              <a:hlinkClick r:id="rId4"/>
            </a:endParaRPr>
          </a:p>
          <a:p>
            <a:pPr marL="0" indent="0">
              <a:buNone/>
            </a:pPr>
            <a:r>
              <a:rPr lang="en-US" dirty="0">
                <a:hlinkClick r:id="rId4"/>
              </a:rPr>
              <a:t>ADA Dental Careers FORM (nddental.org)</a:t>
            </a:r>
            <a:endParaRPr lang="en-US" dirty="0"/>
          </a:p>
          <a:p>
            <a:pPr marL="0" indent="0">
              <a:buNone/>
            </a:pPr>
            <a:endParaRPr lang="en-US" dirty="0"/>
          </a:p>
          <a:p>
            <a:pPr marL="0" indent="0">
              <a:buNone/>
            </a:pP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1123836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ow</a:t>
            </a:r>
            <a:r>
              <a:rPr lang="en-US" baseline="0" dirty="0"/>
              <a:t>n photo of you and or your practice </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1896802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an activity from (add link to website here activities are listed, and checkout form is found)</a:t>
            </a:r>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261955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 Dentistry</a:t>
            </a:r>
            <a:r>
              <a:rPr lang="en-US" dirty="0"/>
              <a:t>: Dentistry working with oral health at every stage of life from children to elderly adults.  Comprehensive oral care is given from baby teeth to permanent teeth.</a:t>
            </a:r>
          </a:p>
          <a:p>
            <a:endParaRPr lang="en-US" dirty="0"/>
          </a:p>
          <a:p>
            <a:r>
              <a:rPr lang="en-US" b="1" dirty="0"/>
              <a:t>Pediatric</a:t>
            </a:r>
            <a:r>
              <a:rPr lang="en-US" dirty="0"/>
              <a:t>: The branch of dentistry working with the oral health of children from birth to adolescence.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Periodontics (Gums)</a:t>
            </a:r>
            <a:r>
              <a:rPr lang="en-US" dirty="0"/>
              <a:t>: The branch of dentistry that works with the structures that surround and support your teeth.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Dental Public Health</a:t>
            </a:r>
            <a:r>
              <a:rPr lang="en-US" dirty="0"/>
              <a:t>:  Involves a </a:t>
            </a:r>
            <a:r>
              <a:rPr lang="en-US" b="0" i="0" dirty="0">
                <a:solidFill>
                  <a:srgbClr val="111111"/>
                </a:solidFill>
                <a:effectLst/>
                <a:latin typeface="Roboto" panose="02000000000000000000" pitchFamily="2" charset="0"/>
              </a:rPr>
              <a:t>para-clinical specialty of dentistry that deals with the prevention of oral disease and promotion of oral health.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111111"/>
              </a:solidFill>
              <a:effectLst/>
              <a:latin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Roboto" panose="02000000000000000000" pitchFamily="2" charset="0"/>
              </a:rPr>
              <a:t>North Dakota employs PHH/RDH (public health hygienist,  dental hygienist) for public health programs such as SEAL!ND School-based program and more.</a:t>
            </a:r>
            <a:endParaRPr lang="en-US" b="0" dirty="0"/>
          </a:p>
          <a:p>
            <a:endParaRPr lang="en-US" dirty="0"/>
          </a:p>
          <a:p>
            <a:r>
              <a:rPr lang="en-US" b="1" u="sng" dirty="0"/>
              <a:t>Dental practices that do not utilize a dental hygienist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Orthodontics (braces)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branch of dentistry that works focuses on treatment of malocclusion.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dental hygienist is usually not a team member in this clinic. Dental hygiene service are referred to other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Endodontics/Root Canals</a:t>
            </a:r>
            <a:r>
              <a:rPr lang="en-US" dirty="0"/>
              <a:t>: The branch of dentistry that treats the inside of the tooth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dental hygienist is usually not a team member in this clinic. Dental hygiene service are referred to other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Prosthodontics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(prosthetic/artificial like dentures):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t> The branch of dentistry that  focuses on prosthetic dentistry.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dental hygienist is usually not a team member in this clinic. Dental hygiene service are referred to other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215279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 responsibilities of a Dental  Hygienist</a:t>
            </a:r>
          </a:p>
          <a:p>
            <a:r>
              <a:rPr lang="en-US" b="0" dirty="0"/>
              <a:t>Here is a general idea of the duties a dental hygienist can do, but it depends on the agreement with the dentist you are working under.</a:t>
            </a:r>
          </a:p>
          <a:p>
            <a:pPr algn="l">
              <a:buFont typeface="Arial" panose="020B0604020202020204" pitchFamily="34" charset="0"/>
              <a:buNone/>
            </a:pPr>
            <a:r>
              <a:rPr lang="en-US" sz="1200" b="0" i="0" dirty="0">
                <a:solidFill>
                  <a:srgbClr val="1E1E1E"/>
                </a:solidFill>
                <a:effectLst/>
                <a:latin typeface="AvenirBook"/>
              </a:rPr>
              <a:t>Removing plaque, calculus and stains from the teeth.</a:t>
            </a:r>
          </a:p>
          <a:p>
            <a:pPr algn="l">
              <a:buFont typeface="Arial" panose="020B0604020202020204" pitchFamily="34" charset="0"/>
              <a:buNone/>
            </a:pPr>
            <a:r>
              <a:rPr lang="en-US" sz="1200" b="0" i="0" dirty="0">
                <a:solidFill>
                  <a:srgbClr val="1E1E1E"/>
                </a:solidFill>
                <a:effectLst/>
                <a:latin typeface="AvenirBook"/>
              </a:rPr>
              <a:t>Exposing and processing dental X-rays.</a:t>
            </a:r>
          </a:p>
          <a:p>
            <a:pPr algn="l">
              <a:buFont typeface="Arial" panose="020B0604020202020204" pitchFamily="34" charset="0"/>
              <a:buNone/>
            </a:pPr>
            <a:r>
              <a:rPr lang="en-US" sz="1200" b="0" i="0" dirty="0">
                <a:solidFill>
                  <a:srgbClr val="1E1E1E"/>
                </a:solidFill>
                <a:effectLst/>
                <a:latin typeface="AvenirBook"/>
              </a:rPr>
              <a:t>Applying cavity-preventive agents, such as fluorides and pit and fissure sealants.</a:t>
            </a:r>
          </a:p>
          <a:p>
            <a:pPr algn="l">
              <a:buFont typeface="Arial" panose="020B0604020202020204" pitchFamily="34" charset="0"/>
              <a:buNone/>
            </a:pPr>
            <a:r>
              <a:rPr lang="en-US" sz="1200" b="0" i="0" dirty="0">
                <a:solidFill>
                  <a:srgbClr val="1E1E1E"/>
                </a:solidFill>
                <a:effectLst/>
                <a:latin typeface="AvenirBook"/>
              </a:rPr>
              <a:t>Administering antimicrobial agents.</a:t>
            </a:r>
          </a:p>
          <a:p>
            <a:pPr algn="l">
              <a:buFont typeface="Arial" panose="020B0604020202020204" pitchFamily="34" charset="0"/>
              <a:buNone/>
            </a:pPr>
            <a:r>
              <a:rPr lang="en-US" sz="1200" b="0" i="0" dirty="0">
                <a:solidFill>
                  <a:srgbClr val="1E1E1E"/>
                </a:solidFill>
                <a:effectLst/>
                <a:latin typeface="AvenirBook"/>
              </a:rPr>
              <a:t>Administering local anesthetic.</a:t>
            </a:r>
          </a:p>
          <a:p>
            <a:pPr algn="l">
              <a:buFont typeface="Arial" panose="020B0604020202020204" pitchFamily="34" charset="0"/>
              <a:buNone/>
            </a:pPr>
            <a:r>
              <a:rPr lang="en-US" sz="1200" b="0" i="0" dirty="0">
                <a:solidFill>
                  <a:srgbClr val="1E1E1E"/>
                </a:solidFill>
                <a:effectLst/>
                <a:latin typeface="AvenirBook"/>
              </a:rPr>
              <a:t>Providing clinical and laboratory diagnostic tests for interpretation by other health professionals. </a:t>
            </a:r>
          </a:p>
          <a:p>
            <a:pPr marL="0" marR="0" lvl="0" indent="0" algn="l" defTabSz="457200" rtl="0" eaLnBrk="1" fontAlgn="auto" latinLnBrk="0" hangingPunct="1">
              <a:lnSpc>
                <a:spcPct val="100000"/>
              </a:lnSpc>
              <a:spcBef>
                <a:spcPct val="20000"/>
              </a:spcBef>
              <a:spcAft>
                <a:spcPts val="600"/>
              </a:spcAft>
              <a:buClr>
                <a:srgbClr val="ED8428"/>
              </a:buClr>
              <a:buSzPct val="92000"/>
              <a:buFont typeface="Arial" panose="020B0604020202020204" pitchFamily="34" charset="0"/>
              <a:buNone/>
              <a:tabLst/>
              <a:defRPr/>
            </a:pPr>
            <a:r>
              <a:rPr kumimoji="0" lang="en-US" sz="2600" b="0" i="0" u="none" strike="noStrike" kern="1200" cap="none" spc="0" normalizeH="0" baseline="0" noProof="0" dirty="0">
                <a:ln>
                  <a:noFill/>
                </a:ln>
                <a:solidFill>
                  <a:srgbClr val="1E1E1E"/>
                </a:solidFill>
                <a:effectLst/>
                <a:uLnTx/>
                <a:uFillTx/>
                <a:latin typeface="Calibri Light" panose="020F0302020204030204" pitchFamily="34" charset="0"/>
                <a:ea typeface="+mn-ea"/>
                <a:cs typeface="Calibri Light" panose="020F0302020204030204" pitchFamily="34" charset="0"/>
              </a:rPr>
              <a:t>Taking patients complete medical history and interpreting it.</a:t>
            </a:r>
          </a:p>
          <a:p>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07889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 dental hygiene right for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cs typeface="Calibri Light" panose="020F0302020204030204" pitchFamily="34" charset="0"/>
              </a:rPr>
              <a:t>If you are detail oriented, organized, multitasker who can work independently and enjoys helping others, explore your options as a dental hygienist.</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333630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are they different?</a:t>
            </a:r>
          </a:p>
          <a:p>
            <a:r>
              <a:rPr lang="en-US" b="1" dirty="0"/>
              <a:t>Dental Hygienist</a:t>
            </a:r>
          </a:p>
          <a:p>
            <a:r>
              <a:rPr lang="en-US" sz="1200" dirty="0">
                <a:latin typeface="Calibri Light" panose="020F0302020204030204" pitchFamily="34" charset="0"/>
                <a:cs typeface="Calibri Light" panose="020F0302020204030204" pitchFamily="34" charset="0"/>
              </a:rPr>
              <a:t>Clean teeth</a:t>
            </a:r>
          </a:p>
          <a:p>
            <a:r>
              <a:rPr lang="en-US" sz="1200" dirty="0">
                <a:latin typeface="Calibri Light" panose="020F0302020204030204" pitchFamily="34" charset="0"/>
                <a:cs typeface="Calibri Light" panose="020F0302020204030204" pitchFamily="34" charset="0"/>
              </a:rPr>
              <a:t>Provide education</a:t>
            </a:r>
          </a:p>
          <a:p>
            <a:r>
              <a:rPr lang="en-US" sz="1200" dirty="0">
                <a:latin typeface="Calibri Light" panose="020F0302020204030204" pitchFamily="34" charset="0"/>
                <a:cs typeface="Calibri Light" panose="020F0302020204030204" pitchFamily="34" charset="0"/>
              </a:rPr>
              <a:t>Help dentist find cavities</a:t>
            </a:r>
          </a:p>
          <a:p>
            <a:r>
              <a:rPr lang="en-US" sz="1200" dirty="0">
                <a:latin typeface="Calibri Light" panose="020F0302020204030204" pitchFamily="34" charset="0"/>
                <a:cs typeface="Calibri Light" panose="020F0302020204030204" pitchFamily="34" charset="0"/>
              </a:rPr>
              <a:t>Roughly 3 years of school after graduating high school (or a GED)</a:t>
            </a:r>
          </a:p>
          <a:p>
            <a:endParaRPr lang="en-US" dirty="0"/>
          </a:p>
          <a:p>
            <a:r>
              <a:rPr lang="en-US" b="1" dirty="0"/>
              <a:t>Dental Assistant</a:t>
            </a:r>
          </a:p>
          <a:p>
            <a:r>
              <a:rPr lang="en-US" sz="1200" dirty="0">
                <a:latin typeface="Calibri Light" panose="020F0302020204030204" pitchFamily="34" charset="0"/>
                <a:cs typeface="Calibri Light" panose="020F0302020204030204" pitchFamily="34" charset="0"/>
              </a:rPr>
              <a:t>Take dental X rays</a:t>
            </a:r>
          </a:p>
          <a:p>
            <a:r>
              <a:rPr lang="en-US" sz="1200" dirty="0">
                <a:latin typeface="Calibri Light" panose="020F0302020204030204" pitchFamily="34" charset="0"/>
                <a:cs typeface="Calibri Light" panose="020F0302020204030204" pitchFamily="34" charset="0"/>
              </a:rPr>
              <a:t>Hand instruments to the dentist </a:t>
            </a:r>
          </a:p>
          <a:p>
            <a:r>
              <a:rPr lang="en-US" sz="1200" dirty="0">
                <a:latin typeface="Calibri Light" panose="020F0302020204030204" pitchFamily="34" charset="0"/>
                <a:cs typeface="Calibri Light" panose="020F0302020204030204" pitchFamily="34" charset="0"/>
              </a:rPr>
              <a:t>Organize the dental treatment rooms</a:t>
            </a:r>
          </a:p>
          <a:p>
            <a:r>
              <a:rPr lang="en-US" sz="1200" dirty="0">
                <a:latin typeface="Calibri Light" panose="020F0302020204030204" pitchFamily="34" charset="0"/>
                <a:cs typeface="Calibri Light" panose="020F0302020204030204" pitchFamily="34" charset="0"/>
              </a:rPr>
              <a:t>Can be trained by a dentist in the dental office</a:t>
            </a:r>
          </a:p>
          <a:p>
            <a:r>
              <a:rPr lang="en-US" sz="1200" dirty="0">
                <a:latin typeface="Calibri Light" panose="020F0302020204030204" pitchFamily="34" charset="0"/>
                <a:cs typeface="Calibri Light" panose="020F0302020204030204" pitchFamily="34" charset="0"/>
              </a:rPr>
              <a:t>Can earn a certificate or an associates degree</a:t>
            </a:r>
          </a:p>
          <a:p>
            <a:r>
              <a:rPr lang="en-US" sz="1200" dirty="0">
                <a:latin typeface="Calibri Light" panose="020F0302020204030204" pitchFamily="34" charset="0"/>
                <a:cs typeface="Calibri Light" panose="020F0302020204030204" pitchFamily="34" charset="0"/>
              </a:rPr>
              <a:t>Roughly 2 years of schooling after high school (or GED)</a:t>
            </a:r>
          </a:p>
          <a:p>
            <a:endParaRPr lang="en-US" dirty="0"/>
          </a:p>
          <a:p>
            <a:r>
              <a:rPr lang="en-US" dirty="0"/>
              <a:t>If you're thinking about being part of the dental profession, Congratulations!</a:t>
            </a:r>
          </a:p>
          <a:p>
            <a:r>
              <a:rPr lang="en-US" dirty="0"/>
              <a:t>We need dedicated professionals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52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cap="none" dirty="0">
                <a:latin typeface="Segoe UI Light" panose="020B0502040204020203" pitchFamily="34" charset="0"/>
                <a:cs typeface="Segoe UI Light" panose="020B0502040204020203" pitchFamily="34" charset="0"/>
              </a:rPr>
              <a:t>Timeline in High School and After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high school or earn a 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Apply for a Dental Hygiene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Associate’s degree (2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Bachelor’s degree in Dental Hygiene (4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practice</a:t>
            </a:r>
          </a:p>
          <a:p>
            <a:pPr lvl="0"/>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84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a:rPr>
              <a:t>According to the American Dental Education Association (ADEA), the average tuition costs and fees for in-state dental hygiene schools are: </a:t>
            </a:r>
            <a:r>
              <a:rPr lang="en-US" b="1" i="0" dirty="0">
                <a:solidFill>
                  <a:srgbClr val="202124"/>
                </a:solidFill>
                <a:effectLst/>
                <a:latin typeface="Roboto"/>
              </a:rPr>
              <a:t>$22,692 for an Associate degree</a:t>
            </a:r>
            <a:r>
              <a:rPr lang="en-US" b="0" i="0" dirty="0">
                <a:solidFill>
                  <a:srgbClr val="202124"/>
                </a:solidFill>
                <a:effectLst/>
                <a:latin typeface="Roboto"/>
              </a:rPr>
              <a:t>. $36,382 for a Bachelor's degree. $30,421 for a Master's degree</a:t>
            </a:r>
          </a:p>
          <a:p>
            <a:endParaRPr lang="en-US" b="0" i="0" dirty="0">
              <a:solidFill>
                <a:srgbClr val="202124"/>
              </a:solidFill>
              <a:effectLst/>
              <a:latin typeface="Roboto"/>
            </a:endParaRPr>
          </a:p>
          <a:p>
            <a:endParaRPr lang="en-US" b="0" i="0" dirty="0">
              <a:solidFill>
                <a:srgbClr val="202124"/>
              </a:solidFill>
              <a:effectLst/>
              <a:latin typeface="Roboto"/>
            </a:endParaRPr>
          </a:p>
          <a:p>
            <a:r>
              <a:rPr lang="en-US" b="1" dirty="0"/>
              <a:t>Cost of Dental School</a:t>
            </a:r>
          </a:p>
          <a:p>
            <a:pPr marL="0" marR="0">
              <a:spcBef>
                <a:spcPts val="0"/>
              </a:spcBef>
              <a:spcAft>
                <a:spcPts val="0"/>
              </a:spcAft>
            </a:pPr>
            <a:r>
              <a:rPr lang="en-US" dirty="0">
                <a:solidFill>
                  <a:schemeClr val="tx1"/>
                </a:solidFill>
                <a:latin typeface="Calibri" panose="020F0502020204030204" pitchFamily="34" charset="0"/>
                <a:ea typeface="Calibri" panose="020F0502020204030204" pitchFamily="34" charset="0"/>
              </a:rPr>
              <a:t>Example**</a:t>
            </a:r>
          </a:p>
          <a:p>
            <a:pPr marL="0" marR="0">
              <a:spcBef>
                <a:spcPts val="0"/>
              </a:spcBef>
              <a:spcAft>
                <a:spcPts val="0"/>
              </a:spcAft>
            </a:pPr>
            <a:r>
              <a:rPr lang="en-US" sz="1050" dirty="0">
                <a:solidFill>
                  <a:schemeClr val="tx1"/>
                </a:solidFill>
                <a:latin typeface="Calibri" panose="020F0502020204030204" pitchFamily="34" charset="0"/>
                <a:ea typeface="Calibri" panose="020F0502020204030204" pitchFamily="34" charset="0"/>
              </a:rPr>
              <a:t>Based on information from  North Dakota State College school of Science.</a:t>
            </a:r>
          </a:p>
          <a:p>
            <a:pPr marL="0" marR="0">
              <a:spcBef>
                <a:spcPts val="0"/>
              </a:spcBef>
              <a:spcAft>
                <a:spcPts val="0"/>
              </a:spcAft>
            </a:pPr>
            <a:endParaRPr lang="en-US" sz="1050" dirty="0">
              <a:solidFill>
                <a:schemeClr val="tx1"/>
              </a:solidFill>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200" dirty="0">
                <a:solidFill>
                  <a:schemeClr val="tx1"/>
                </a:solidFill>
                <a:effectLst/>
                <a:latin typeface="Calibri" panose="020F0502020204030204" pitchFamily="34" charset="0"/>
                <a:ea typeface="Calibri" panose="020F0502020204030204" pitchFamily="34" charset="0"/>
              </a:rPr>
              <a:t>Associates of Applied Science in Dental Hygiene is about $44,000 including the dining and living plans.</a:t>
            </a:r>
          </a:p>
          <a:p>
            <a:pPr marL="0" marR="0" indent="0">
              <a:spcBef>
                <a:spcPts val="0"/>
              </a:spcBef>
              <a:spcAft>
                <a:spcPts val="0"/>
              </a:spcAft>
              <a:buFont typeface="Arial" panose="020B0604020202020204" pitchFamily="34" charset="0"/>
              <a:buNone/>
            </a:pPr>
            <a:endParaRPr lang="en-US" sz="1200" dirty="0">
              <a:solidFill>
                <a:schemeClr val="tx1"/>
              </a:solidFill>
              <a:effectLst/>
              <a:latin typeface="Calibri" panose="020F0502020204030204" pitchFamily="34" charset="0"/>
              <a:ea typeface="Calibri" panose="020F0502020204030204" pitchFamily="34" charset="0"/>
            </a:endParaRPr>
          </a:p>
          <a:p>
            <a:pPr marL="0" marR="0" indent="0">
              <a:spcBef>
                <a:spcPts val="0"/>
              </a:spcBef>
              <a:spcAft>
                <a:spcPts val="0"/>
              </a:spcAft>
              <a:buFont typeface="Arial" panose="020B0604020202020204" pitchFamily="34" charset="0"/>
              <a:buNone/>
            </a:pPr>
            <a:endParaRPr lang="en-US" sz="1200"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dirty="0">
                <a:hlinkClick r:id="rId3"/>
              </a:rPr>
              <a:t>Wahpeton - Dental Hygiene.pdf (ndscs.edu)</a:t>
            </a:r>
            <a:endParaRPr lang="en-US" sz="1200" dirty="0">
              <a:solidFill>
                <a:schemeClr val="tx1"/>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289431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563C1"/>
                </a:solidFill>
                <a:effectLst/>
                <a:latin typeface="Calibri" panose="020F0502020204030204" pitchFamily="34" charset="0"/>
                <a:ea typeface="Calibri" panose="020F0502020204030204" pitchFamily="34" charset="0"/>
                <a:hlinkClick r:id="rId3"/>
              </a:rPr>
              <a:t>Https://www.ndscs.edu/academics/academic-departments-programs/dental-assisting-hygiene</a:t>
            </a:r>
            <a:endParaRPr lang="en-US" sz="1800" u="sng" dirty="0">
              <a:solidFill>
                <a:srgbClr val="0563C1"/>
              </a:solidFill>
              <a:effectLst/>
              <a:latin typeface="Calibri" panose="020F0502020204030204" pitchFamily="34" charset="0"/>
              <a:ea typeface="Calibri" panose="020F0502020204030204" pitchFamily="34" charset="0"/>
            </a:endParaRPr>
          </a:p>
          <a:p>
            <a:endParaRPr lang="en-US" sz="1800" u="sng" dirty="0">
              <a:solidFill>
                <a:srgbClr val="0563C1"/>
              </a:solidFill>
              <a:effectLst/>
              <a:latin typeface="Calibri" panose="020F0502020204030204" pitchFamily="34" charset="0"/>
            </a:endParaRPr>
          </a:p>
          <a:p>
            <a:r>
              <a:rPr lang="en-US" dirty="0">
                <a:hlinkClick r:id="rId4"/>
              </a:rPr>
              <a:t>Is-DA-right-for-me-FLYER.pdf</a:t>
            </a:r>
            <a:r>
              <a:rPr lang="en-US" dirty="0"/>
              <a:t> </a:t>
            </a:r>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305355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https://www.mndental.org/careers/dentistry/hygienist/ </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122880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p>
            <a:r>
              <a:rPr lang="en-US" dirty="0"/>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dirty="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dirty="0"/>
              <a:t>20XX</a:t>
            </a: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dirty="0"/>
              <a:t>Sample Footer Text</a:t>
            </a:r>
          </a:p>
        </p:txBody>
      </p:sp>
      <p:sp>
        <p:nvSpPr>
          <p:cNvPr id="5" name="Date Placeholder 4"/>
          <p:cNvSpPr>
            <a:spLocks noGrp="1"/>
          </p:cNvSpPr>
          <p:nvPr>
            <p:ph type="dt" sz="half" idx="10"/>
          </p:nvPr>
        </p:nvSpPr>
        <p:spPr/>
        <p:txBody>
          <a:bodyPr/>
          <a:lstStyle/>
          <a:p>
            <a:r>
              <a:rPr lang="en-US" dirty="0"/>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dirty="0"/>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dirty="0"/>
              <a:t>Sample Footer Text</a:t>
            </a:r>
          </a:p>
        </p:txBody>
      </p:sp>
      <p:sp>
        <p:nvSpPr>
          <p:cNvPr id="3" name="Date Placeholder 2"/>
          <p:cNvSpPr>
            <a:spLocks noGrp="1"/>
          </p:cNvSpPr>
          <p:nvPr>
            <p:ph type="dt" sz="half" idx="10"/>
          </p:nvPr>
        </p:nvSpPr>
        <p:spPr/>
        <p:txBody>
          <a:bodyPr/>
          <a:lstStyle/>
          <a:p>
            <a:r>
              <a:rPr lang="en-US" dirty="0"/>
              <a:t>20XX</a:t>
            </a:r>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dirty="0"/>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dirty="0"/>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dirty="0"/>
              <a:t>20XX</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1"/><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rawpixel.com/search/hi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9453A-78E9-42AE-AE23-C9D218CBC378}"/>
              </a:ext>
            </a:extLst>
          </p:cNvPr>
          <p:cNvSpPr>
            <a:spLocks noGrp="1"/>
          </p:cNvSpPr>
          <p:nvPr>
            <p:ph type="ctrTitle"/>
          </p:nvPr>
        </p:nvSpPr>
        <p:spPr>
          <a:xfrm>
            <a:off x="581191" y="704088"/>
            <a:ext cx="10993549" cy="1499616"/>
          </a:xfrm>
        </p:spPr>
        <p:txBody>
          <a:bodyPr/>
          <a:lstStyle/>
          <a:p>
            <a:r>
              <a:rPr lang="en-US" dirty="0"/>
              <a:t>Find a Career in Dental Hygiene </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4" y="2495445"/>
            <a:ext cx="10993546" cy="468233"/>
          </a:xfrm>
        </p:spPr>
        <p:txBody>
          <a:bodyPr/>
          <a:lstStyle/>
          <a:p>
            <a:r>
              <a:rPr lang="en-US" dirty="0"/>
              <a:t>Presenter name</a:t>
            </a:r>
          </a:p>
        </p:txBody>
      </p:sp>
      <p:pic>
        <p:nvPicPr>
          <p:cNvPr id="6" name="Picture Placeholder 5">
            <a:extLst>
              <a:ext uri="{FF2B5EF4-FFF2-40B4-BE49-F238E27FC236}">
                <a16:creationId xmlns:a16="http://schemas.microsoft.com/office/drawing/2014/main" id="{275D1D4F-5196-40CC-BC38-3BBEB2E66EAF}"/>
              </a:ext>
            </a:extLst>
          </p:cNvPr>
          <p:cNvPicPr>
            <a:picLocks noGrp="1" noChangeAspect="1"/>
          </p:cNvPicPr>
          <p:nvPr>
            <p:ph type="pic" sz="quarter" idx="13"/>
          </p:nvPr>
        </p:nvPicPr>
        <p:blipFill>
          <a:blip r:embed="rId2"/>
          <a:srcRect t="8" b="8"/>
          <a:stretch>
            <a:fillRect/>
          </a:stretch>
        </p:blipFill>
        <p:spPr>
          <a:prstGeom prst="rect">
            <a:avLst/>
          </a:prstGeom>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655D4E-D128-4567-AA17-07781C4544D2}"/>
              </a:ext>
            </a:extLst>
          </p:cNvPr>
          <p:cNvSpPr>
            <a:spLocks noGrp="1"/>
          </p:cNvSpPr>
          <p:nvPr>
            <p:ph type="title"/>
          </p:nvPr>
        </p:nvSpPr>
        <p:spPr>
          <a:xfrm>
            <a:off x="581191" y="5379771"/>
            <a:ext cx="11029615" cy="842118"/>
          </a:xfrm>
        </p:spPr>
        <p:txBody>
          <a:bodyPr>
            <a:normAutofit fontScale="90000"/>
          </a:bodyPr>
          <a:lstStyle/>
          <a:p>
            <a:r>
              <a:rPr lang="en-US" sz="4400" cap="none" dirty="0">
                <a:solidFill>
                  <a:schemeClr val="bg1"/>
                </a:solidFill>
                <a:latin typeface="Calibri Light" panose="020F0302020204030204" pitchFamily="34" charset="0"/>
                <a:cs typeface="Calibri Light" panose="020F0302020204030204" pitchFamily="34" charset="0"/>
              </a:rPr>
              <a:t>School Choices </a:t>
            </a:r>
            <a:br>
              <a:rPr lang="en-US" dirty="0">
                <a:solidFill>
                  <a:schemeClr val="bg1"/>
                </a:solidFill>
              </a:rPr>
            </a:br>
            <a:r>
              <a:rPr lang="en-US" sz="1800" cap="none" dirty="0">
                <a:solidFill>
                  <a:schemeClr val="bg1"/>
                </a:solidFill>
                <a:latin typeface="Calibri Light" panose="020F0302020204030204" pitchFamily="34" charset="0"/>
                <a:cs typeface="Calibri Light" panose="020F0302020204030204" pitchFamily="34" charset="0"/>
              </a:rPr>
              <a:t>List of some in or near North Dakota</a:t>
            </a:r>
            <a:endParaRPr lang="en-US" sz="1600" dirty="0">
              <a:solidFill>
                <a:schemeClr val="bg1"/>
              </a:solidFill>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FA02A123-855F-4866-953C-DE05B61B27DC}"/>
              </a:ext>
            </a:extLst>
          </p:cNvPr>
          <p:cNvSpPr>
            <a:spLocks noGrp="1"/>
          </p:cNvSpPr>
          <p:nvPr>
            <p:ph type="sldNum" sz="quarter" idx="4294967295"/>
          </p:nvPr>
        </p:nvSpPr>
        <p:spPr>
          <a:xfrm>
            <a:off x="11139488" y="6424613"/>
            <a:ext cx="1052512" cy="365125"/>
          </a:xfrm>
        </p:spPr>
        <p:txBody>
          <a:bodyPr/>
          <a:lstStyle/>
          <a:p>
            <a:fld id="{3A98EE3D-8CD1-4C3F-BD1C-C98C9596463C}" type="slidenum">
              <a:rPr lang="en-US" smtClean="0"/>
              <a:t>10</a:t>
            </a:fld>
            <a:endParaRPr lang="en-US" dirty="0"/>
          </a:p>
        </p:txBody>
      </p:sp>
      <p:pic>
        <p:nvPicPr>
          <p:cNvPr id="2" name="Picture 1">
            <a:extLst>
              <a:ext uri="{FF2B5EF4-FFF2-40B4-BE49-F238E27FC236}">
                <a16:creationId xmlns:a16="http://schemas.microsoft.com/office/drawing/2014/main" id="{9B1EDFB9-EBA8-4F81-97E6-F88ACF33ADFB}"/>
              </a:ext>
            </a:extLst>
          </p:cNvPr>
          <p:cNvPicPr>
            <a:picLocks noChangeAspect="1"/>
          </p:cNvPicPr>
          <p:nvPr/>
        </p:nvPicPr>
        <p:blipFill>
          <a:blip r:embed="rId3"/>
          <a:stretch>
            <a:fillRect/>
          </a:stretch>
        </p:blipFill>
        <p:spPr>
          <a:xfrm>
            <a:off x="1468437" y="1026576"/>
            <a:ext cx="2214674" cy="2214674"/>
          </a:xfrm>
          <a:prstGeom prst="rect">
            <a:avLst/>
          </a:prstGeom>
        </p:spPr>
      </p:pic>
      <p:sp>
        <p:nvSpPr>
          <p:cNvPr id="8" name="Title 7">
            <a:extLst>
              <a:ext uri="{FF2B5EF4-FFF2-40B4-BE49-F238E27FC236}">
                <a16:creationId xmlns:a16="http://schemas.microsoft.com/office/drawing/2014/main" id="{F23E5FFA-FA95-4A3D-A220-3250E0486B0F}"/>
              </a:ext>
            </a:extLst>
          </p:cNvPr>
          <p:cNvSpPr txBox="1">
            <a:spLocks/>
          </p:cNvSpPr>
          <p:nvPr/>
        </p:nvSpPr>
        <p:spPr>
          <a:xfrm>
            <a:off x="4605033" y="742087"/>
            <a:ext cx="6448188" cy="6599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latin typeface="Calibri" panose="020F0502020204030204" pitchFamily="34" charset="0"/>
                <a:cs typeface="Calibri" panose="020F0502020204030204" pitchFamily="34" charset="0"/>
              </a:rPr>
              <a:t>Minnesota Programs</a:t>
            </a:r>
          </a:p>
        </p:txBody>
      </p:sp>
      <p:sp>
        <p:nvSpPr>
          <p:cNvPr id="9" name="Text Placeholder 3">
            <a:extLst>
              <a:ext uri="{FF2B5EF4-FFF2-40B4-BE49-F238E27FC236}">
                <a16:creationId xmlns:a16="http://schemas.microsoft.com/office/drawing/2014/main" id="{23382B1C-3134-4E98-99B8-ABDC5D29F555}"/>
              </a:ext>
            </a:extLst>
          </p:cNvPr>
          <p:cNvSpPr txBox="1">
            <a:spLocks/>
          </p:cNvSpPr>
          <p:nvPr/>
        </p:nvSpPr>
        <p:spPr>
          <a:xfrm>
            <a:off x="4488515" y="1957557"/>
            <a:ext cx="6777120" cy="17025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endParaRPr lang="en-US" sz="2400" cap="none"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476009F3-7F02-45FE-B9CA-33FDEF263BD6}"/>
              </a:ext>
            </a:extLst>
          </p:cNvPr>
          <p:cNvSpPr txBox="1"/>
          <p:nvPr/>
        </p:nvSpPr>
        <p:spPr>
          <a:xfrm>
            <a:off x="4774503" y="1437223"/>
            <a:ext cx="7033497" cy="3754874"/>
          </a:xfrm>
          <a:prstGeom prst="rect">
            <a:avLst/>
          </a:prstGeom>
          <a:noFill/>
        </p:spPr>
        <p:txBody>
          <a:bodyPr wrap="square" rtlCol="0">
            <a:spAutoFit/>
          </a:bodyPr>
          <a:lstStyle/>
          <a:p>
            <a:pPr marL="342900" indent="-342900">
              <a:buFont typeface="Arial" panose="020B0604020202020204" pitchFamily="34" charset="0"/>
              <a:buChar char="•"/>
            </a:pPr>
            <a:r>
              <a:rPr lang="en-US" sz="2000" cap="none" dirty="0">
                <a:latin typeface="Calibri Light" panose="020F0302020204030204" pitchFamily="34" charset="0"/>
                <a:cs typeface="Calibri Light" panose="020F0302020204030204" pitchFamily="34" charset="0"/>
              </a:rPr>
              <a:t>Century College, White Bear Lake</a:t>
            </a:r>
          </a:p>
          <a:p>
            <a:pPr marL="342900" indent="-342900">
              <a:buFont typeface="Arial" panose="020B0604020202020204" pitchFamily="34" charset="0"/>
              <a:buChar char="•"/>
            </a:pPr>
            <a:r>
              <a:rPr lang="en-US" sz="2000" cap="none" dirty="0">
                <a:latin typeface="Calibri Light" panose="020F0302020204030204" pitchFamily="34" charset="0"/>
                <a:cs typeface="Calibri Light" panose="020F0302020204030204" pitchFamily="34" charset="0"/>
              </a:rPr>
              <a:t>Herzing University, St. Louis Park</a:t>
            </a:r>
          </a:p>
          <a:p>
            <a:pPr marL="342900" indent="-342900">
              <a:buFont typeface="Arial" panose="020B0604020202020204" pitchFamily="34" charset="0"/>
              <a:buChar char="•"/>
            </a:pPr>
            <a:r>
              <a:rPr lang="en-US" sz="2000" cap="none" dirty="0">
                <a:latin typeface="Calibri Light" panose="020F0302020204030204" pitchFamily="34" charset="0"/>
                <a:cs typeface="Calibri Light" panose="020F0302020204030204" pitchFamily="34" charset="0"/>
              </a:rPr>
              <a:t>Lake Superior College, Duluth </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Minnesota State University, Mankato</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Metropolitan State University, St. Paul</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University of Minnesota, Minneapolis</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St. Cloud Technical College, St. Cloud</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Rochester Community and Technical College, Rochester</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Normandale Community College, Bloomington</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Minnesota State Community and Technical College, Moorhead</a:t>
            </a:r>
          </a:p>
          <a:p>
            <a:pPr marL="342900" indent="-3429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Northwest Technical College, Bemidji</a:t>
            </a:r>
          </a:p>
          <a:p>
            <a:endParaRPr lang="en-US" dirty="0"/>
          </a:p>
        </p:txBody>
      </p:sp>
      <p:sp>
        <p:nvSpPr>
          <p:cNvPr id="5" name="TextBox 4">
            <a:extLst>
              <a:ext uri="{FF2B5EF4-FFF2-40B4-BE49-F238E27FC236}">
                <a16:creationId xmlns:a16="http://schemas.microsoft.com/office/drawing/2014/main" id="{C639A921-8B04-4E5F-88B8-851CF22D53F0}"/>
              </a:ext>
            </a:extLst>
          </p:cNvPr>
          <p:cNvSpPr txBox="1"/>
          <p:nvPr/>
        </p:nvSpPr>
        <p:spPr>
          <a:xfrm>
            <a:off x="546515" y="3545915"/>
            <a:ext cx="4058518" cy="707886"/>
          </a:xfrm>
          <a:prstGeom prst="rect">
            <a:avLst/>
          </a:prstGeom>
          <a:noFill/>
        </p:spPr>
        <p:txBody>
          <a:bodyPr wrap="square" rtlCol="0">
            <a:spAutoFit/>
          </a:bodyPr>
          <a:lstStyle/>
          <a:p>
            <a:pPr algn="ctr"/>
            <a:r>
              <a:rPr lang="en-US" sz="2000" dirty="0">
                <a:latin typeface="Calibri Light" panose="020F0302020204030204" pitchFamily="34" charset="0"/>
                <a:cs typeface="Calibri Light" panose="020F0302020204030204" pitchFamily="34" charset="0"/>
              </a:rPr>
              <a:t>North Dakota State College of Science</a:t>
            </a:r>
          </a:p>
          <a:p>
            <a:pPr algn="ctr"/>
            <a:r>
              <a:rPr lang="en-US" sz="2000" dirty="0">
                <a:latin typeface="Calibri Light" panose="020F0302020204030204" pitchFamily="34" charset="0"/>
                <a:cs typeface="Calibri Light" panose="020F0302020204030204" pitchFamily="34" charset="0"/>
              </a:rPr>
              <a:t> Wahpeton, ND</a:t>
            </a:r>
          </a:p>
        </p:txBody>
      </p:sp>
    </p:spTree>
    <p:extLst>
      <p:ext uri="{BB962C8B-B14F-4D97-AF65-F5344CB8AC3E}">
        <p14:creationId xmlns:p14="http://schemas.microsoft.com/office/powerpoint/2010/main" val="139156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DDF4-5E5F-4266-BD01-618D384D0E9F}"/>
              </a:ext>
            </a:extLst>
          </p:cNvPr>
          <p:cNvSpPr>
            <a:spLocks noGrp="1"/>
          </p:cNvSpPr>
          <p:nvPr>
            <p:ph type="title"/>
          </p:nvPr>
        </p:nvSpPr>
        <p:spPr>
          <a:xfrm>
            <a:off x="524613" y="1376004"/>
            <a:ext cx="3568661" cy="3024546"/>
          </a:xfrm>
        </p:spPr>
        <p:txBody>
          <a:bodyPr anchor="b" anchorCtr="0">
            <a:noAutofit/>
          </a:bodyPr>
          <a:lstStyle/>
          <a:p>
            <a:r>
              <a:rPr lang="en-US" sz="4000" cap="none" dirty="0">
                <a:latin typeface="Segoe UI Light" panose="020B0502040204020203" pitchFamily="34" charset="0"/>
                <a:cs typeface="Segoe UI Light" panose="020B0502040204020203" pitchFamily="34" charset="0"/>
              </a:rPr>
              <a:t>My Story: </a:t>
            </a:r>
            <a:br>
              <a:rPr lang="en-US" sz="4000" cap="none" dirty="0">
                <a:latin typeface="Segoe UI Light" panose="020B0502040204020203" pitchFamily="34" charset="0"/>
                <a:cs typeface="Segoe UI Light" panose="020B0502040204020203" pitchFamily="34" charset="0"/>
              </a:rPr>
            </a:br>
            <a:br>
              <a:rPr lang="en-US" sz="4000" cap="none" dirty="0">
                <a:latin typeface="Segoe UI Light" panose="020B0502040204020203" pitchFamily="34" charset="0"/>
                <a:cs typeface="Segoe UI Light" panose="020B0502040204020203" pitchFamily="34" charset="0"/>
              </a:rPr>
            </a:br>
            <a:r>
              <a:rPr lang="en-US" sz="4000" cap="none" dirty="0">
                <a:latin typeface="Segoe UI Light" panose="020B0502040204020203" pitchFamily="34" charset="0"/>
                <a:cs typeface="Segoe UI Light" panose="020B0502040204020203" pitchFamily="34" charset="0"/>
              </a:rPr>
              <a:t>Why I Chose Dental Hygiene</a:t>
            </a:r>
          </a:p>
        </p:txBody>
      </p:sp>
      <p:pic>
        <p:nvPicPr>
          <p:cNvPr id="3" name="Picture Placeholder 2">
            <a:extLst>
              <a:ext uri="{FF2B5EF4-FFF2-40B4-BE49-F238E27FC236}">
                <a16:creationId xmlns:a16="http://schemas.microsoft.com/office/drawing/2014/main" id="{21F64EDB-BD99-4C99-B118-092E5860CF7E}"/>
              </a:ext>
            </a:extLst>
          </p:cNvPr>
          <p:cNvPicPr>
            <a:picLocks noGrp="1" noChangeAspect="1"/>
          </p:cNvPicPr>
          <p:nvPr>
            <p:ph type="pic" sz="quarter" idx="13"/>
          </p:nvPr>
        </p:nvPicPr>
        <p:blipFill>
          <a:blip r:embed="rId3"/>
          <a:srcRect l="13394" r="13394"/>
          <a:stretch>
            <a:fillRect/>
          </a:stretch>
        </p:blipFill>
        <p:spPr>
          <a:xfrm>
            <a:off x="4657725" y="0"/>
            <a:ext cx="7534275" cy="6858000"/>
          </a:xfrm>
          <a:prstGeom prst="rect">
            <a:avLst/>
          </a:prstGeom>
        </p:spPr>
      </p:pic>
    </p:spTree>
    <p:extLst>
      <p:ext uri="{BB962C8B-B14F-4D97-AF65-F5344CB8AC3E}">
        <p14:creationId xmlns:p14="http://schemas.microsoft.com/office/powerpoint/2010/main" val="45820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900D49-C362-49B1-A42C-4B03D4B34EC6}"/>
              </a:ext>
            </a:extLst>
          </p:cNvPr>
          <p:cNvPicPr>
            <a:picLocks noChangeAspect="1"/>
          </p:cNvPicPr>
          <p:nvPr/>
        </p:nvPicPr>
        <p:blipFill rotWithShape="1">
          <a:blip r:embed="rId3"/>
          <a:srcRect t="7306"/>
          <a:stretch/>
        </p:blipFill>
        <p:spPr>
          <a:xfrm>
            <a:off x="1908150" y="589266"/>
            <a:ext cx="8375700" cy="6259688"/>
          </a:xfrm>
          <a:prstGeom prst="rect">
            <a:avLst/>
          </a:prstGeom>
        </p:spPr>
      </p:pic>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575686" y="718914"/>
            <a:ext cx="3568661" cy="1188720"/>
          </a:xfrm>
        </p:spPr>
        <p:txBody>
          <a:bodyPr>
            <a:normAutofit/>
          </a:bodyPr>
          <a:lstStyle/>
          <a:p>
            <a:pPr algn="ctr"/>
            <a:r>
              <a:rPr lang="en-US" sz="6000" dirty="0"/>
              <a:t>Activity</a:t>
            </a:r>
          </a:p>
        </p:txBody>
      </p:sp>
    </p:spTree>
    <p:extLst>
      <p:ext uri="{BB962C8B-B14F-4D97-AF65-F5344CB8AC3E}">
        <p14:creationId xmlns:p14="http://schemas.microsoft.com/office/powerpoint/2010/main" val="216745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DDF4-5E5F-4266-BD01-618D384D0E9F}"/>
              </a:ext>
            </a:extLst>
          </p:cNvPr>
          <p:cNvSpPr>
            <a:spLocks noGrp="1"/>
          </p:cNvSpPr>
          <p:nvPr>
            <p:ph type="ctrTitle"/>
          </p:nvPr>
        </p:nvSpPr>
        <p:spPr>
          <a:xfrm>
            <a:off x="581191" y="1020431"/>
            <a:ext cx="10993549" cy="1475013"/>
          </a:xfrm>
        </p:spPr>
        <p:txBody>
          <a:bodyPr anchor="ctr" anchorCtr="0">
            <a:normAutofit fontScale="90000"/>
          </a:bodyPr>
          <a:lstStyle/>
          <a:p>
            <a:r>
              <a:rPr lang="en-US" sz="4000" dirty="0"/>
              <a:t>What is a Dental Hygienist ?</a:t>
            </a:r>
            <a:br>
              <a:rPr lang="en-US" sz="4000" dirty="0"/>
            </a:br>
            <a:br>
              <a:rPr lang="en-US" dirty="0"/>
            </a:br>
            <a:r>
              <a:rPr lang="en-US" sz="2900" dirty="0">
                <a:latin typeface="Calibri Light" panose="020F0302020204030204" pitchFamily="34" charset="0"/>
                <a:ea typeface="+mn-ea"/>
                <a:cs typeface="Calibri Light" panose="020F0302020204030204" pitchFamily="34" charset="0"/>
              </a:rPr>
              <a:t>Dental hygienists work with the dentist to meet patients’ oral health needs</a:t>
            </a:r>
            <a:r>
              <a:rPr lang="en-US" sz="2900" dirty="0"/>
              <a:t>.</a:t>
            </a:r>
            <a:br>
              <a:rPr lang="en-US" sz="2900" dirty="0"/>
            </a:br>
            <a:endParaRPr lang="en-US" sz="2900" dirty="0"/>
          </a:p>
        </p:txBody>
      </p:sp>
      <p:pic>
        <p:nvPicPr>
          <p:cNvPr id="9" name="Picture Placeholder 8" descr="A person smiling for the camera">
            <a:extLst>
              <a:ext uri="{FF2B5EF4-FFF2-40B4-BE49-F238E27FC236}">
                <a16:creationId xmlns:a16="http://schemas.microsoft.com/office/drawing/2014/main" id="{4FD4795F-3513-4012-91EE-FA9A56FDF96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254496" y="3081528"/>
            <a:ext cx="5486400" cy="3310128"/>
          </a:xfrm>
        </p:spPr>
      </p:pic>
      <p:sp>
        <p:nvSpPr>
          <p:cNvPr id="11" name="Footer Placeholder 10">
            <a:extLst>
              <a:ext uri="{FF2B5EF4-FFF2-40B4-BE49-F238E27FC236}">
                <a16:creationId xmlns:a16="http://schemas.microsoft.com/office/drawing/2014/main" id="{EEF02178-D437-443B-87D5-5E6B8F763F5C}"/>
              </a:ext>
            </a:extLst>
          </p:cNvPr>
          <p:cNvSpPr>
            <a:spLocks noGrp="1"/>
          </p:cNvSpPr>
          <p:nvPr>
            <p:ph type="ftr" sz="quarter" idx="11"/>
          </p:nvPr>
        </p:nvSpPr>
        <p:spPr>
          <a:xfrm>
            <a:off x="581192" y="6423914"/>
            <a:ext cx="6917210" cy="365125"/>
          </a:xfrm>
        </p:spPr>
        <p:txBody>
          <a:bodyPr/>
          <a:lstStyle/>
          <a:p>
            <a:r>
              <a:rPr lang="en-US" dirty="0"/>
              <a:t>Career in Dental Hygiene</a:t>
            </a:r>
          </a:p>
        </p:txBody>
      </p:sp>
      <p:sp>
        <p:nvSpPr>
          <p:cNvPr id="10" name="Date Placeholder 9">
            <a:extLst>
              <a:ext uri="{FF2B5EF4-FFF2-40B4-BE49-F238E27FC236}">
                <a16:creationId xmlns:a16="http://schemas.microsoft.com/office/drawing/2014/main" id="{01DAA9EF-B023-4C9C-9D12-52BE393017CA}"/>
              </a:ext>
            </a:extLst>
          </p:cNvPr>
          <p:cNvSpPr>
            <a:spLocks noGrp="1"/>
          </p:cNvSpPr>
          <p:nvPr>
            <p:ph type="dt" sz="half" idx="10"/>
          </p:nvPr>
        </p:nvSpPr>
        <p:spPr>
          <a:xfrm>
            <a:off x="7605951" y="6423914"/>
            <a:ext cx="2844799" cy="365125"/>
          </a:xfrm>
        </p:spPr>
        <p:txBody>
          <a:bodyPr/>
          <a:lstStyle/>
          <a:p>
            <a:r>
              <a:rPr lang="en-US" dirty="0"/>
              <a:t>20XX</a:t>
            </a:r>
          </a:p>
        </p:txBody>
      </p:sp>
      <p:sp>
        <p:nvSpPr>
          <p:cNvPr id="12" name="Slide Number Placeholder 11">
            <a:extLst>
              <a:ext uri="{FF2B5EF4-FFF2-40B4-BE49-F238E27FC236}">
                <a16:creationId xmlns:a16="http://schemas.microsoft.com/office/drawing/2014/main" id="{4A36D853-EA47-4D86-90A0-8A1FAEE00B97}"/>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2</a:t>
            </a:fld>
            <a:endParaRPr lang="en-US" dirty="0"/>
          </a:p>
        </p:txBody>
      </p:sp>
      <p:pic>
        <p:nvPicPr>
          <p:cNvPr id="13" name="Picture Placeholder 12" descr="A picture containing person&#10;&#10;Description automatically generated">
            <a:extLst>
              <a:ext uri="{FF2B5EF4-FFF2-40B4-BE49-F238E27FC236}">
                <a16:creationId xmlns:a16="http://schemas.microsoft.com/office/drawing/2014/main" id="{80F220E8-FFAB-45BD-AC10-B65AB87D4A7F}"/>
              </a:ext>
            </a:extLst>
          </p:cNvPr>
          <p:cNvPicPr>
            <a:picLocks noGrp="1" noChangeAspect="1"/>
          </p:cNvPicPr>
          <p:nvPr>
            <p:ph type="pic" sz="quarter" idx="13"/>
          </p:nvPr>
        </p:nvPicPr>
        <p:blipFill>
          <a:blip r:embed="rId4"/>
          <a:srcRect t="4770" b="4770"/>
          <a:stretch>
            <a:fillRect/>
          </a:stretch>
        </p:blipFill>
        <p:spPr/>
      </p:pic>
    </p:spTree>
    <p:extLst>
      <p:ext uri="{BB962C8B-B14F-4D97-AF65-F5344CB8AC3E}">
        <p14:creationId xmlns:p14="http://schemas.microsoft.com/office/powerpoint/2010/main" val="280973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CFF0-C6E6-43FF-9E7D-E4DBA3765C6A}"/>
              </a:ext>
            </a:extLst>
          </p:cNvPr>
          <p:cNvSpPr>
            <a:spLocks noGrp="1"/>
          </p:cNvSpPr>
          <p:nvPr>
            <p:ph type="title"/>
          </p:nvPr>
        </p:nvSpPr>
        <p:spPr>
          <a:xfrm>
            <a:off x="471136" y="670063"/>
            <a:ext cx="3776773" cy="1872388"/>
          </a:xfrm>
          <a:noFill/>
        </p:spPr>
        <p:txBody>
          <a:bodyPr>
            <a:normAutofit/>
          </a:bodyPr>
          <a:lstStyle/>
          <a:p>
            <a:r>
              <a:rPr lang="en-US" sz="3500" cap="none" dirty="0">
                <a:solidFill>
                  <a:schemeClr val="accent3">
                    <a:lumMod val="75000"/>
                  </a:schemeClr>
                </a:solidFill>
                <a:latin typeface="Calibri Light" panose="020F0302020204030204" pitchFamily="34" charset="0"/>
                <a:cs typeface="Calibri Light" panose="020F0302020204030204" pitchFamily="34" charset="0"/>
              </a:rPr>
              <a:t>Dental Fields in</a:t>
            </a:r>
            <a:br>
              <a:rPr lang="en-US" sz="3500" cap="none" dirty="0">
                <a:solidFill>
                  <a:schemeClr val="accent3">
                    <a:lumMod val="75000"/>
                  </a:schemeClr>
                </a:solidFill>
                <a:latin typeface="Calibri Light" panose="020F0302020204030204" pitchFamily="34" charset="0"/>
                <a:cs typeface="Calibri Light" panose="020F0302020204030204" pitchFamily="34" charset="0"/>
              </a:rPr>
            </a:br>
            <a:r>
              <a:rPr lang="en-US" sz="3500" cap="none" dirty="0">
                <a:solidFill>
                  <a:schemeClr val="accent3">
                    <a:lumMod val="75000"/>
                  </a:schemeClr>
                </a:solidFill>
                <a:latin typeface="Calibri Light" panose="020F0302020204030204" pitchFamily="34" charset="0"/>
                <a:cs typeface="Calibri Light" panose="020F0302020204030204" pitchFamily="34" charset="0"/>
              </a:rPr>
              <a:t>Dental Hygiene</a:t>
            </a:r>
          </a:p>
        </p:txBody>
      </p:sp>
      <p:pic>
        <p:nvPicPr>
          <p:cNvPr id="12" name="Picture Placeholder 11">
            <a:extLst>
              <a:ext uri="{FF2B5EF4-FFF2-40B4-BE49-F238E27FC236}">
                <a16:creationId xmlns:a16="http://schemas.microsoft.com/office/drawing/2014/main" id="{75533B08-0675-4652-A423-C82364668AD8}"/>
              </a:ext>
            </a:extLst>
          </p:cNvPr>
          <p:cNvPicPr>
            <a:picLocks noGrp="1" noChangeAspect="1"/>
          </p:cNvPicPr>
          <p:nvPr>
            <p:ph type="pic" sz="quarter" idx="14"/>
          </p:nvPr>
        </p:nvPicPr>
        <p:blipFill>
          <a:blip r:embed="rId3"/>
          <a:srcRect l="2238" r="2238"/>
          <a:stretch>
            <a:fillRect/>
          </a:stretch>
        </p:blipFill>
        <p:spPr>
          <a:xfrm>
            <a:off x="3411903" y="3021313"/>
            <a:ext cx="2578608" cy="2816352"/>
          </a:xfrm>
          <a:prstGeom prst="rect">
            <a:avLst/>
          </a:prstGeom>
        </p:spPr>
      </p:pic>
      <p:pic>
        <p:nvPicPr>
          <p:cNvPr id="13" name="Picture Placeholder 12">
            <a:extLst>
              <a:ext uri="{FF2B5EF4-FFF2-40B4-BE49-F238E27FC236}">
                <a16:creationId xmlns:a16="http://schemas.microsoft.com/office/drawing/2014/main" id="{0269EC43-5CA1-4417-B40B-B2DD493DF563}"/>
              </a:ext>
            </a:extLst>
          </p:cNvPr>
          <p:cNvPicPr>
            <a:picLocks noGrp="1" noChangeAspect="1"/>
          </p:cNvPicPr>
          <p:nvPr>
            <p:ph type="pic" sz="quarter" idx="15"/>
          </p:nvPr>
        </p:nvPicPr>
        <p:blipFill>
          <a:blip r:embed="rId4"/>
          <a:srcRect l="4228" r="4228"/>
          <a:stretch>
            <a:fillRect/>
          </a:stretch>
        </p:blipFill>
        <p:spPr>
          <a:xfrm>
            <a:off x="6280624" y="3021313"/>
            <a:ext cx="2578608" cy="2816352"/>
          </a:xfrm>
          <a:prstGeom prst="rect">
            <a:avLst/>
          </a:prstGeom>
        </p:spPr>
      </p:pic>
      <p:sp>
        <p:nvSpPr>
          <p:cNvPr id="7" name="Content Placeholder 6">
            <a:extLst>
              <a:ext uri="{FF2B5EF4-FFF2-40B4-BE49-F238E27FC236}">
                <a16:creationId xmlns:a16="http://schemas.microsoft.com/office/drawing/2014/main" id="{351E39C1-8290-4A4F-8A05-DE37729FE08E}"/>
              </a:ext>
            </a:extLst>
          </p:cNvPr>
          <p:cNvSpPr>
            <a:spLocks noGrp="1"/>
          </p:cNvSpPr>
          <p:nvPr>
            <p:ph idx="1"/>
          </p:nvPr>
        </p:nvSpPr>
        <p:spPr>
          <a:xfrm>
            <a:off x="4039797" y="670063"/>
            <a:ext cx="7760202" cy="1872388"/>
          </a:xfrm>
          <a:noFill/>
        </p:spPr>
        <p:txBody>
          <a:bodyPr>
            <a:normAutofit/>
          </a:bodyPr>
          <a:lstStyle/>
          <a:p>
            <a:pPr marL="685800" algn="ctr" defTabSz="414338"/>
            <a:r>
              <a:rPr lang="en-US" sz="2400" dirty="0">
                <a:solidFill>
                  <a:schemeClr val="accent3">
                    <a:lumMod val="75000"/>
                  </a:schemeClr>
                </a:solidFill>
                <a:latin typeface="Calibri Light" panose="020F0302020204030204" pitchFamily="34" charset="0"/>
                <a:cs typeface="Calibri Light" panose="020F0302020204030204" pitchFamily="34" charset="0"/>
              </a:rPr>
              <a:t>There are many specialty branches of dentistry, but not all of them utilize a dental hygienist in the office. </a:t>
            </a:r>
          </a:p>
        </p:txBody>
      </p:sp>
      <p:sp>
        <p:nvSpPr>
          <p:cNvPr id="8" name="Footer Placeholder 7">
            <a:extLst>
              <a:ext uri="{FF2B5EF4-FFF2-40B4-BE49-F238E27FC236}">
                <a16:creationId xmlns:a16="http://schemas.microsoft.com/office/drawing/2014/main" id="{19CEF1E8-A540-4F7D-952A-9431C4FD9AA0}"/>
              </a:ext>
            </a:extLst>
          </p:cNvPr>
          <p:cNvSpPr>
            <a:spLocks noGrp="1"/>
          </p:cNvSpPr>
          <p:nvPr>
            <p:ph type="ftr" sz="quarter" idx="11"/>
          </p:nvPr>
        </p:nvSpPr>
        <p:spPr/>
        <p:txBody>
          <a:bodyPr/>
          <a:lstStyle/>
          <a:p>
            <a:r>
              <a:rPr lang="en-US" dirty="0"/>
              <a:t>Career in Dental Hygiene</a:t>
            </a:r>
          </a:p>
        </p:txBody>
      </p:sp>
      <p:sp>
        <p:nvSpPr>
          <p:cNvPr id="10" name="Slide Number Placeholder 9">
            <a:extLst>
              <a:ext uri="{FF2B5EF4-FFF2-40B4-BE49-F238E27FC236}">
                <a16:creationId xmlns:a16="http://schemas.microsoft.com/office/drawing/2014/main" id="{5FEE6B3D-4AFB-49E4-BB35-16EE7CB6E5F0}"/>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6" name="Picture 5">
            <a:extLst>
              <a:ext uri="{FF2B5EF4-FFF2-40B4-BE49-F238E27FC236}">
                <a16:creationId xmlns:a16="http://schemas.microsoft.com/office/drawing/2014/main" id="{F76F4428-6A5E-4539-96D8-338C859204E9}"/>
              </a:ext>
            </a:extLst>
          </p:cNvPr>
          <p:cNvPicPr>
            <a:picLocks noChangeAspect="1"/>
          </p:cNvPicPr>
          <p:nvPr/>
        </p:nvPicPr>
        <p:blipFill>
          <a:blip r:embed="rId5"/>
          <a:stretch>
            <a:fillRect/>
          </a:stretch>
        </p:blipFill>
        <p:spPr>
          <a:xfrm>
            <a:off x="471137" y="3021313"/>
            <a:ext cx="2650653" cy="2816351"/>
          </a:xfrm>
          <a:prstGeom prst="rect">
            <a:avLst/>
          </a:prstGeom>
        </p:spPr>
      </p:pic>
      <p:pic>
        <p:nvPicPr>
          <p:cNvPr id="15" name="Picture 14">
            <a:extLst>
              <a:ext uri="{FF2B5EF4-FFF2-40B4-BE49-F238E27FC236}">
                <a16:creationId xmlns:a16="http://schemas.microsoft.com/office/drawing/2014/main" id="{20E3B7CA-F735-4536-ADD5-7F305D1558C0}"/>
              </a:ext>
            </a:extLst>
          </p:cNvPr>
          <p:cNvPicPr>
            <a:picLocks noChangeAspect="1"/>
          </p:cNvPicPr>
          <p:nvPr/>
        </p:nvPicPr>
        <p:blipFill>
          <a:blip r:embed="rId6"/>
          <a:stretch>
            <a:fillRect/>
          </a:stretch>
        </p:blipFill>
        <p:spPr>
          <a:xfrm>
            <a:off x="9146058" y="3021313"/>
            <a:ext cx="2464752" cy="2816351"/>
          </a:xfrm>
          <a:prstGeom prst="rect">
            <a:avLst/>
          </a:prstGeom>
        </p:spPr>
      </p:pic>
    </p:spTree>
    <p:extLst>
      <p:ext uri="{BB962C8B-B14F-4D97-AF65-F5344CB8AC3E}">
        <p14:creationId xmlns:p14="http://schemas.microsoft.com/office/powerpoint/2010/main" val="202473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a:xfrm>
            <a:off x="581193" y="882782"/>
            <a:ext cx="6002488" cy="1303205"/>
          </a:xfrm>
        </p:spPr>
        <p:txBody>
          <a:bodyPr>
            <a:noAutofit/>
          </a:bodyPr>
          <a:lstStyle/>
          <a:p>
            <a:r>
              <a:rPr lang="en-US" sz="3600" cap="none" dirty="0">
                <a:latin typeface="Calibri" panose="020F0502020204030204" pitchFamily="34" charset="0"/>
                <a:cs typeface="Calibri" panose="020F0502020204030204" pitchFamily="34" charset="0"/>
              </a:rPr>
              <a:t>General Responsibilities of a  Dental  Hygienist</a:t>
            </a:r>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592416" y="2538220"/>
            <a:ext cx="6502400" cy="4319780"/>
          </a:xfrm>
        </p:spPr>
        <p:txBody>
          <a:bodyPr>
            <a:normAutofit fontScale="92500" lnSpcReduction="10000"/>
          </a:bodyPr>
          <a:lstStyle/>
          <a:p>
            <a:pPr marL="342900" indent="-342900" algn="l">
              <a:buFont typeface="Arial" panose="020B0604020202020204" pitchFamily="34" charset="0"/>
              <a:buChar char="•"/>
            </a:pPr>
            <a:r>
              <a:rPr lang="en-US" sz="2800" b="0" i="0" dirty="0">
                <a:solidFill>
                  <a:srgbClr val="1E1E1E"/>
                </a:solidFill>
                <a:effectLst/>
                <a:latin typeface="Calibri Light" panose="020F0302020204030204" pitchFamily="34" charset="0"/>
                <a:cs typeface="Calibri Light" panose="020F0302020204030204" pitchFamily="34" charset="0"/>
              </a:rPr>
              <a:t>Removing plaque, calculus and stains</a:t>
            </a:r>
          </a:p>
          <a:p>
            <a:pPr marL="342900" indent="-342900" algn="l">
              <a:buFont typeface="Arial" panose="020B0604020202020204" pitchFamily="34" charset="0"/>
              <a:buChar char="•"/>
            </a:pPr>
            <a:r>
              <a:rPr lang="en-US" sz="2800" b="0" i="0" dirty="0">
                <a:solidFill>
                  <a:srgbClr val="1E1E1E"/>
                </a:solidFill>
                <a:effectLst/>
                <a:latin typeface="Calibri Light" panose="020F0302020204030204" pitchFamily="34" charset="0"/>
                <a:cs typeface="Calibri Light" panose="020F0302020204030204" pitchFamily="34" charset="0"/>
              </a:rPr>
              <a:t>Exposing and processing dental X-rays</a:t>
            </a:r>
          </a:p>
          <a:p>
            <a:pPr marL="342900" indent="-342900" algn="l">
              <a:buFont typeface="Arial" panose="020B0604020202020204" pitchFamily="34" charset="0"/>
              <a:buChar char="•"/>
            </a:pPr>
            <a:r>
              <a:rPr lang="en-US" sz="2800" b="0" i="0" dirty="0">
                <a:solidFill>
                  <a:srgbClr val="1E1E1E"/>
                </a:solidFill>
                <a:effectLst/>
                <a:latin typeface="Calibri Light" panose="020F0302020204030204" pitchFamily="34" charset="0"/>
                <a:cs typeface="Calibri Light" panose="020F0302020204030204" pitchFamily="34" charset="0"/>
              </a:rPr>
              <a:t>Applying cavity-preventive agents</a:t>
            </a:r>
          </a:p>
          <a:p>
            <a:pPr marL="342900" indent="-342900" algn="l">
              <a:buFont typeface="Arial" panose="020B0604020202020204" pitchFamily="34" charset="0"/>
              <a:buChar char="•"/>
            </a:pPr>
            <a:r>
              <a:rPr lang="en-US" sz="2800" b="0" i="0" dirty="0">
                <a:solidFill>
                  <a:srgbClr val="1E1E1E"/>
                </a:solidFill>
                <a:effectLst/>
                <a:latin typeface="Calibri Light" panose="020F0302020204030204" pitchFamily="34" charset="0"/>
                <a:cs typeface="Calibri Light" panose="020F0302020204030204" pitchFamily="34" charset="0"/>
              </a:rPr>
              <a:t>Administering antimicrobial agents</a:t>
            </a:r>
          </a:p>
          <a:p>
            <a:pPr marL="342900" indent="-342900" algn="l">
              <a:buFont typeface="Arial" panose="020B0604020202020204" pitchFamily="34" charset="0"/>
              <a:buChar char="•"/>
            </a:pPr>
            <a:r>
              <a:rPr lang="en-US" sz="2800" b="0" i="0" dirty="0">
                <a:solidFill>
                  <a:srgbClr val="1E1E1E"/>
                </a:solidFill>
                <a:effectLst/>
                <a:latin typeface="Calibri Light" panose="020F0302020204030204" pitchFamily="34" charset="0"/>
                <a:cs typeface="Calibri Light" panose="020F0302020204030204" pitchFamily="34" charset="0"/>
              </a:rPr>
              <a:t>Administering local anesthetic</a:t>
            </a:r>
          </a:p>
          <a:p>
            <a:pPr marL="342900" indent="-342900" algn="l">
              <a:buFont typeface="Arial" panose="020B0604020202020204" pitchFamily="34" charset="0"/>
              <a:buChar char="•"/>
            </a:pPr>
            <a:r>
              <a:rPr lang="en-US" sz="2800" b="0" i="0" dirty="0">
                <a:solidFill>
                  <a:srgbClr val="1E1E1E"/>
                </a:solidFill>
                <a:effectLst/>
                <a:latin typeface="Calibri Light" panose="020F0302020204030204" pitchFamily="34" charset="0"/>
                <a:cs typeface="Calibri Light" panose="020F0302020204030204" pitchFamily="34" charset="0"/>
              </a:rPr>
              <a:t>Providing clinical and laboratory diagnostic tests</a:t>
            </a:r>
          </a:p>
          <a:p>
            <a:pPr marL="342900" indent="-342900" algn="l">
              <a:buFont typeface="Arial" panose="020B0604020202020204" pitchFamily="34" charset="0"/>
              <a:buChar char="•"/>
            </a:pPr>
            <a:r>
              <a:rPr lang="en-US" sz="2800" dirty="0">
                <a:solidFill>
                  <a:srgbClr val="1E1E1E"/>
                </a:solidFill>
                <a:latin typeface="Calibri Light" panose="020F0302020204030204" pitchFamily="34" charset="0"/>
                <a:cs typeface="Calibri Light" panose="020F0302020204030204" pitchFamily="34" charset="0"/>
              </a:rPr>
              <a:t>Taking patients complete medical history and interpreting it</a:t>
            </a:r>
          </a:p>
          <a:p>
            <a:endParaRPr lang="en-US" dirty="0"/>
          </a:p>
        </p:txBody>
      </p:sp>
      <p:pic>
        <p:nvPicPr>
          <p:cNvPr id="6" name="Picture 5">
            <a:extLst>
              <a:ext uri="{FF2B5EF4-FFF2-40B4-BE49-F238E27FC236}">
                <a16:creationId xmlns:a16="http://schemas.microsoft.com/office/drawing/2014/main" id="{4CFF54D4-85DA-48AF-900C-4A7F01728057}"/>
              </a:ext>
            </a:extLst>
          </p:cNvPr>
          <p:cNvPicPr>
            <a:picLocks noChangeAspect="1"/>
          </p:cNvPicPr>
          <p:nvPr/>
        </p:nvPicPr>
        <p:blipFill>
          <a:blip r:embed="rId3"/>
          <a:stretch>
            <a:fillRect/>
          </a:stretch>
        </p:blipFill>
        <p:spPr>
          <a:xfrm>
            <a:off x="7605951" y="576096"/>
            <a:ext cx="4004856" cy="6007284"/>
          </a:xfrm>
          <a:prstGeom prst="rect">
            <a:avLst/>
          </a:prstGeom>
        </p:spPr>
      </p:pic>
    </p:spTree>
    <p:extLst>
      <p:ext uri="{BB962C8B-B14F-4D97-AF65-F5344CB8AC3E}">
        <p14:creationId xmlns:p14="http://schemas.microsoft.com/office/powerpoint/2010/main" val="398013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AFF6-E08B-469F-9744-63456837E0AF}"/>
              </a:ext>
            </a:extLst>
          </p:cNvPr>
          <p:cNvSpPr>
            <a:spLocks noGrp="1"/>
          </p:cNvSpPr>
          <p:nvPr>
            <p:ph type="title"/>
          </p:nvPr>
        </p:nvSpPr>
        <p:spPr>
          <a:xfrm>
            <a:off x="609906" y="486615"/>
            <a:ext cx="3568661" cy="1854249"/>
          </a:xfrm>
        </p:spPr>
        <p:txBody>
          <a:bodyPr anchor="b">
            <a:normAutofit/>
          </a:bodyPr>
          <a:lstStyle/>
          <a:p>
            <a:r>
              <a:rPr lang="en-US" dirty="0"/>
              <a:t>Is dental Hygiene right for me?</a:t>
            </a:r>
          </a:p>
        </p:txBody>
      </p:sp>
      <p:sp>
        <p:nvSpPr>
          <p:cNvPr id="4" name="Text Placeholder 3">
            <a:extLst>
              <a:ext uri="{FF2B5EF4-FFF2-40B4-BE49-F238E27FC236}">
                <a16:creationId xmlns:a16="http://schemas.microsoft.com/office/drawing/2014/main" id="{E4EA299C-6BE1-465A-B06B-8BF224174FC1}"/>
              </a:ext>
            </a:extLst>
          </p:cNvPr>
          <p:cNvSpPr>
            <a:spLocks noGrp="1"/>
          </p:cNvSpPr>
          <p:nvPr>
            <p:ph idx="1"/>
          </p:nvPr>
        </p:nvSpPr>
        <p:spPr>
          <a:xfrm>
            <a:off x="609906" y="2340864"/>
            <a:ext cx="3568661" cy="3634486"/>
          </a:xfrm>
        </p:spPr>
        <p:txBody>
          <a:bodyPr anchor="ctr">
            <a:normAutofit/>
          </a:bodyPr>
          <a:lstStyle/>
          <a:p>
            <a:r>
              <a:rPr lang="en-US" sz="2400" dirty="0">
                <a:latin typeface="Calibri Light" panose="020F0302020204030204" pitchFamily="34" charset="0"/>
                <a:cs typeface="Calibri Light" panose="020F0302020204030204" pitchFamily="34" charset="0"/>
              </a:rPr>
              <a:t>If you are detail oriented, organized, multitasker who can work independently and enjoys helping others, explore your options as a dental hygienist.</a:t>
            </a:r>
          </a:p>
        </p:txBody>
      </p:sp>
      <p:sp>
        <p:nvSpPr>
          <p:cNvPr id="5" name="Footer Placeholder 4">
            <a:extLst>
              <a:ext uri="{FF2B5EF4-FFF2-40B4-BE49-F238E27FC236}">
                <a16:creationId xmlns:a16="http://schemas.microsoft.com/office/drawing/2014/main" id="{16D497D5-6161-4F3D-A83C-DC00E7E600B8}"/>
              </a:ext>
            </a:extLst>
          </p:cNvPr>
          <p:cNvSpPr>
            <a:spLocks noGrp="1"/>
          </p:cNvSpPr>
          <p:nvPr>
            <p:ph type="ftr" sz="quarter" idx="11"/>
          </p:nvPr>
        </p:nvSpPr>
        <p:spPr>
          <a:xfrm>
            <a:off x="581192" y="6423914"/>
            <a:ext cx="6917210" cy="365125"/>
          </a:xfrm>
        </p:spPr>
        <p:txBody>
          <a:bodyPr anchor="ctr">
            <a:normAutofit/>
          </a:bodyPr>
          <a:lstStyle/>
          <a:p>
            <a:pPr>
              <a:spcAft>
                <a:spcPts val="600"/>
              </a:spcAft>
            </a:pPr>
            <a:r>
              <a:rPr lang="en-US" dirty="0"/>
              <a:t>Career in Dental Hygiene </a:t>
            </a:r>
          </a:p>
        </p:txBody>
      </p:sp>
      <p:sp>
        <p:nvSpPr>
          <p:cNvPr id="7" name="Slide Number Placeholder 6">
            <a:extLst>
              <a:ext uri="{FF2B5EF4-FFF2-40B4-BE49-F238E27FC236}">
                <a16:creationId xmlns:a16="http://schemas.microsoft.com/office/drawing/2014/main" id="{4C6B6006-D8C3-4A90-9F21-5D8089DFCFD4}"/>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5</a:t>
            </a:fld>
            <a:endParaRPr lang="en-US"/>
          </a:p>
        </p:txBody>
      </p:sp>
      <p:pic>
        <p:nvPicPr>
          <p:cNvPr id="13" name="Picture Placeholder 12" descr="A picture containing person, blue, young&#10;&#10;Description automatically generated">
            <a:extLst>
              <a:ext uri="{FF2B5EF4-FFF2-40B4-BE49-F238E27FC236}">
                <a16:creationId xmlns:a16="http://schemas.microsoft.com/office/drawing/2014/main" id="{059EA055-F6B8-4CDD-8779-69633FDAB129}"/>
              </a:ext>
            </a:extLst>
          </p:cNvPr>
          <p:cNvPicPr>
            <a:picLocks noGrp="1" noChangeAspect="1"/>
          </p:cNvPicPr>
          <p:nvPr>
            <p:ph type="pic" sz="quarter" idx="13"/>
          </p:nvPr>
        </p:nvPicPr>
        <p:blipFill>
          <a:blip r:embed="rId3"/>
          <a:srcRect l="13380" r="13380"/>
          <a:stretch>
            <a:fillRect/>
          </a:stretch>
        </p:blipFill>
        <p:spPr/>
      </p:pic>
    </p:spTree>
    <p:extLst>
      <p:ext uri="{BB962C8B-B14F-4D97-AF65-F5344CB8AC3E}">
        <p14:creationId xmlns:p14="http://schemas.microsoft.com/office/powerpoint/2010/main" val="348729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EB75A680-1B17-4688-8091-84EBDA46E397}"/>
              </a:ext>
            </a:extLst>
          </p:cNvPr>
          <p:cNvSpPr/>
          <p:nvPr/>
        </p:nvSpPr>
        <p:spPr>
          <a:xfrm>
            <a:off x="0" y="3871913"/>
            <a:ext cx="3906090" cy="2043112"/>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339BBDCD-B8A8-5BA1-CCA0-1FBEA438A449}"/>
              </a:ext>
            </a:extLst>
          </p:cNvPr>
          <p:cNvSpPr>
            <a:spLocks noGrp="1"/>
          </p:cNvSpPr>
          <p:nvPr>
            <p:ph type="title"/>
          </p:nvPr>
        </p:nvSpPr>
        <p:spPr>
          <a:xfrm>
            <a:off x="581189" y="620871"/>
            <a:ext cx="3500443" cy="2622392"/>
          </a:xfrm>
        </p:spPr>
        <p:txBody>
          <a:bodyPr>
            <a:normAutofit/>
          </a:bodyPr>
          <a:lstStyle/>
          <a:p>
            <a:r>
              <a:rPr lang="en-US" sz="4800" cap="none" dirty="0">
                <a:latin typeface="Segoe UI Light" panose="020B0502040204020203" pitchFamily="34" charset="0"/>
                <a:cs typeface="Segoe UI Light" panose="020B0502040204020203" pitchFamily="34" charset="0"/>
              </a:rPr>
              <a:t>How are they different? </a:t>
            </a:r>
          </a:p>
        </p:txBody>
      </p:sp>
      <p:sp>
        <p:nvSpPr>
          <p:cNvPr id="52" name="Text Placeholder 4">
            <a:extLst>
              <a:ext uri="{FF2B5EF4-FFF2-40B4-BE49-F238E27FC236}">
                <a16:creationId xmlns:a16="http://schemas.microsoft.com/office/drawing/2014/main" id="{12ACBAA2-586A-8A44-B67B-2209DD1A61A5}"/>
              </a:ext>
            </a:extLst>
          </p:cNvPr>
          <p:cNvSpPr>
            <a:spLocks noGrp="1"/>
          </p:cNvSpPr>
          <p:nvPr>
            <p:ph type="body" sz="quarter" idx="3"/>
          </p:nvPr>
        </p:nvSpPr>
        <p:spPr>
          <a:xfrm>
            <a:off x="4170537" y="783035"/>
            <a:ext cx="3668425" cy="968660"/>
          </a:xfrm>
          <a:solidFill>
            <a:schemeClr val="accent6"/>
          </a:solidFill>
          <a:ln>
            <a:solidFill>
              <a:schemeClr val="accent6">
                <a:lumMod val="75000"/>
              </a:schemeClr>
            </a:solidFill>
          </a:ln>
        </p:spPr>
        <p:txBody>
          <a:bodyPr/>
          <a:lstStyle/>
          <a:p>
            <a:pPr algn="ctr"/>
            <a:r>
              <a:rPr lang="en-US" sz="3200" dirty="0">
                <a:solidFill>
                  <a:schemeClr val="bg1"/>
                </a:solidFill>
              </a:rPr>
              <a:t>Dental Hygienist </a:t>
            </a:r>
          </a:p>
        </p:txBody>
      </p:sp>
      <p:sp>
        <p:nvSpPr>
          <p:cNvPr id="54" name="Content Placeholder 5">
            <a:extLst>
              <a:ext uri="{FF2B5EF4-FFF2-40B4-BE49-F238E27FC236}">
                <a16:creationId xmlns:a16="http://schemas.microsoft.com/office/drawing/2014/main" id="{91346373-B35E-9927-E5A6-3EF06F180B07}"/>
              </a:ext>
            </a:extLst>
          </p:cNvPr>
          <p:cNvSpPr>
            <a:spLocks noGrp="1"/>
          </p:cNvSpPr>
          <p:nvPr>
            <p:ph sz="quarter" idx="4"/>
          </p:nvPr>
        </p:nvSpPr>
        <p:spPr>
          <a:xfrm>
            <a:off x="4178178" y="1751694"/>
            <a:ext cx="3660101" cy="4820555"/>
          </a:xfrm>
          <a:ln>
            <a:solidFill>
              <a:schemeClr val="accent6"/>
            </a:solidFill>
          </a:ln>
        </p:spPr>
        <p:txBody>
          <a:bodyPr>
            <a:normAutofit/>
          </a:bodyPr>
          <a:lstStyle/>
          <a:p>
            <a:r>
              <a:rPr lang="en-US" sz="2200" dirty="0">
                <a:latin typeface="Calibri Light" panose="020F0302020204030204" pitchFamily="34" charset="0"/>
                <a:cs typeface="Calibri Light" panose="020F0302020204030204" pitchFamily="34" charset="0"/>
              </a:rPr>
              <a:t>Clean teeth</a:t>
            </a:r>
          </a:p>
          <a:p>
            <a:r>
              <a:rPr lang="en-US" sz="2200" dirty="0">
                <a:latin typeface="Calibri Light" panose="020F0302020204030204" pitchFamily="34" charset="0"/>
                <a:cs typeface="Calibri Light" panose="020F0302020204030204" pitchFamily="34" charset="0"/>
              </a:rPr>
              <a:t>Provide education</a:t>
            </a:r>
          </a:p>
          <a:p>
            <a:r>
              <a:rPr lang="en-US" sz="2200" dirty="0">
                <a:latin typeface="Calibri Light" panose="020F0302020204030204" pitchFamily="34" charset="0"/>
                <a:cs typeface="Calibri Light" panose="020F0302020204030204" pitchFamily="34" charset="0"/>
              </a:rPr>
              <a:t>Help dentist find cavities</a:t>
            </a:r>
          </a:p>
          <a:p>
            <a:r>
              <a:rPr lang="en-US" sz="2200" dirty="0">
                <a:latin typeface="Calibri Light" panose="020F0302020204030204" pitchFamily="34" charset="0"/>
                <a:cs typeface="Calibri Light" panose="020F0302020204030204" pitchFamily="34" charset="0"/>
              </a:rPr>
              <a:t>Roughly 3 years of school after graduating high school (or a GED)</a:t>
            </a:r>
          </a:p>
          <a:p>
            <a:endParaRPr lang="en-US" dirty="0"/>
          </a:p>
        </p:txBody>
      </p:sp>
      <p:sp>
        <p:nvSpPr>
          <p:cNvPr id="56" name="Text Placeholder 6">
            <a:extLst>
              <a:ext uri="{FF2B5EF4-FFF2-40B4-BE49-F238E27FC236}">
                <a16:creationId xmlns:a16="http://schemas.microsoft.com/office/drawing/2014/main" id="{D40E25C1-4CA1-5297-C73F-3E422363B256}"/>
              </a:ext>
            </a:extLst>
          </p:cNvPr>
          <p:cNvSpPr>
            <a:spLocks noGrp="1"/>
          </p:cNvSpPr>
          <p:nvPr>
            <p:ph type="body" sz="quarter" idx="13"/>
          </p:nvPr>
        </p:nvSpPr>
        <p:spPr>
          <a:xfrm>
            <a:off x="8110369" y="783035"/>
            <a:ext cx="3660101" cy="968660"/>
          </a:xfrm>
          <a:solidFill>
            <a:schemeClr val="accent4">
              <a:lumMod val="50000"/>
            </a:schemeClr>
          </a:solidFill>
          <a:ln>
            <a:solidFill>
              <a:schemeClr val="accent3"/>
            </a:solidFill>
          </a:ln>
        </p:spPr>
        <p:txBody>
          <a:bodyPr/>
          <a:lstStyle/>
          <a:p>
            <a:pPr algn="ctr"/>
            <a:r>
              <a:rPr lang="en-US" sz="3200" dirty="0">
                <a:solidFill>
                  <a:schemeClr val="bg1"/>
                </a:solidFill>
              </a:rPr>
              <a:t>Dental Assistant </a:t>
            </a:r>
          </a:p>
        </p:txBody>
      </p:sp>
      <p:sp>
        <p:nvSpPr>
          <p:cNvPr id="58" name="Content Placeholder 7">
            <a:extLst>
              <a:ext uri="{FF2B5EF4-FFF2-40B4-BE49-F238E27FC236}">
                <a16:creationId xmlns:a16="http://schemas.microsoft.com/office/drawing/2014/main" id="{82649C97-3C87-51E1-AC52-33A9209FBC98}"/>
              </a:ext>
            </a:extLst>
          </p:cNvPr>
          <p:cNvSpPr>
            <a:spLocks noGrp="1"/>
          </p:cNvSpPr>
          <p:nvPr>
            <p:ph sz="quarter" idx="14"/>
          </p:nvPr>
        </p:nvSpPr>
        <p:spPr>
          <a:xfrm>
            <a:off x="8110367" y="1738084"/>
            <a:ext cx="3660101" cy="4834165"/>
          </a:xfrm>
          <a:ln>
            <a:solidFill>
              <a:schemeClr val="accent6">
                <a:lumMod val="75000"/>
              </a:schemeClr>
            </a:solidFill>
          </a:ln>
        </p:spPr>
        <p:txBody>
          <a:bodyPr>
            <a:noAutofit/>
          </a:bodyPr>
          <a:lstStyle/>
          <a:p>
            <a:r>
              <a:rPr lang="en-US" sz="2200" dirty="0">
                <a:latin typeface="Calibri Light" panose="020F0302020204030204" pitchFamily="34" charset="0"/>
                <a:cs typeface="Calibri Light" panose="020F0302020204030204" pitchFamily="34" charset="0"/>
              </a:rPr>
              <a:t>Take dental X rays</a:t>
            </a:r>
          </a:p>
          <a:p>
            <a:r>
              <a:rPr lang="en-US" sz="2200" dirty="0">
                <a:latin typeface="Calibri Light" panose="020F0302020204030204" pitchFamily="34" charset="0"/>
                <a:cs typeface="Calibri Light" panose="020F0302020204030204" pitchFamily="34" charset="0"/>
              </a:rPr>
              <a:t>Hand instruments to the dentist </a:t>
            </a:r>
          </a:p>
          <a:p>
            <a:r>
              <a:rPr lang="en-US" sz="2200" dirty="0">
                <a:latin typeface="Calibri Light" panose="020F0302020204030204" pitchFamily="34" charset="0"/>
                <a:cs typeface="Calibri Light" panose="020F0302020204030204" pitchFamily="34" charset="0"/>
              </a:rPr>
              <a:t>Organize the dental treatment rooms</a:t>
            </a:r>
          </a:p>
          <a:p>
            <a:r>
              <a:rPr lang="en-US" sz="2200" dirty="0">
                <a:latin typeface="Calibri Light" panose="020F0302020204030204" pitchFamily="34" charset="0"/>
                <a:cs typeface="Calibri Light" panose="020F0302020204030204" pitchFamily="34" charset="0"/>
              </a:rPr>
              <a:t>Can be trained by a dentist in the dental office</a:t>
            </a:r>
          </a:p>
          <a:p>
            <a:r>
              <a:rPr lang="en-US" sz="2200" dirty="0">
                <a:latin typeface="Calibri Light" panose="020F0302020204030204" pitchFamily="34" charset="0"/>
                <a:cs typeface="Calibri Light" panose="020F0302020204030204" pitchFamily="34" charset="0"/>
              </a:rPr>
              <a:t>Can earn a certificate or an associates degree</a:t>
            </a:r>
          </a:p>
          <a:p>
            <a:r>
              <a:rPr lang="en-US" sz="2200" dirty="0">
                <a:latin typeface="Calibri Light" panose="020F0302020204030204" pitchFamily="34" charset="0"/>
                <a:cs typeface="Calibri Light" panose="020F0302020204030204" pitchFamily="34" charset="0"/>
              </a:rPr>
              <a:t>Roughly 2 years of schooling after high school (or GED)</a:t>
            </a:r>
          </a:p>
          <a:p>
            <a:endParaRPr lang="en-US" sz="28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72A7E90A-7165-4BE1-8B53-D723E2B55DDD}"/>
              </a:ext>
            </a:extLst>
          </p:cNvPr>
          <p:cNvSpPr txBox="1"/>
          <p:nvPr/>
        </p:nvSpPr>
        <p:spPr>
          <a:xfrm>
            <a:off x="235795" y="4161971"/>
            <a:ext cx="2836018" cy="1477328"/>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If you're thinking about being part of the dental profession, congratulations!</a:t>
            </a:r>
          </a:p>
          <a:p>
            <a:r>
              <a:rPr lang="en-US" dirty="0">
                <a:latin typeface="Calibri Light" panose="020F0302020204030204" pitchFamily="34" charset="0"/>
                <a:cs typeface="Calibri Light" panose="020F0302020204030204" pitchFamily="34" charset="0"/>
              </a:rPr>
              <a:t>We need dedicated professionals.</a:t>
            </a:r>
          </a:p>
        </p:txBody>
      </p:sp>
    </p:spTree>
    <p:extLst>
      <p:ext uri="{BB962C8B-B14F-4D97-AF65-F5344CB8AC3E}">
        <p14:creationId xmlns:p14="http://schemas.microsoft.com/office/powerpoint/2010/main" val="364534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E637-6C9C-485F-AF41-E8410EC71E3F}"/>
              </a:ext>
            </a:extLst>
          </p:cNvPr>
          <p:cNvSpPr>
            <a:spLocks noGrp="1"/>
          </p:cNvSpPr>
          <p:nvPr>
            <p:ph type="title"/>
          </p:nvPr>
        </p:nvSpPr>
        <p:spPr>
          <a:xfrm>
            <a:off x="581192" y="731520"/>
            <a:ext cx="11029616" cy="827116"/>
          </a:xfrm>
        </p:spPr>
        <p:txBody>
          <a:bodyPr>
            <a:normAutofit fontScale="90000"/>
          </a:bodyPr>
          <a:lstStyle/>
          <a:p>
            <a:r>
              <a:rPr lang="en-US" sz="4000" cap="none" dirty="0">
                <a:latin typeface="Segoe UI Light" panose="020B0502040204020203" pitchFamily="34" charset="0"/>
                <a:cs typeface="Segoe UI Light" panose="020B0502040204020203" pitchFamily="34" charset="0"/>
              </a:rPr>
              <a:t>Timeline To Be a Dental Hygienist</a:t>
            </a:r>
            <a:br>
              <a:rPr lang="en-US" dirty="0"/>
            </a:br>
            <a:endParaRPr lang="en-US" sz="1400" dirty="0"/>
          </a:p>
        </p:txBody>
      </p:sp>
      <p:graphicFrame>
        <p:nvGraphicFramePr>
          <p:cNvPr id="13" name="Content Placeholder 6" descr="Timeline placeholder ">
            <a:extLst>
              <a:ext uri="{FF2B5EF4-FFF2-40B4-BE49-F238E27FC236}">
                <a16:creationId xmlns:a16="http://schemas.microsoft.com/office/drawing/2014/main" id="{36CD7C1F-EB09-4D4A-B747-6E1FD459E5FC}"/>
              </a:ext>
            </a:extLst>
          </p:cNvPr>
          <p:cNvGraphicFramePr>
            <a:graphicFrameLocks noGrp="1"/>
          </p:cNvGraphicFramePr>
          <p:nvPr>
            <p:ph idx="1"/>
            <p:extLst>
              <p:ext uri="{D42A27DB-BD31-4B8C-83A1-F6EECF244321}">
                <p14:modId xmlns:p14="http://schemas.microsoft.com/office/powerpoint/2010/main" val="3563392209"/>
              </p:ext>
            </p:extLst>
          </p:nvPr>
        </p:nvGraphicFramePr>
        <p:xfrm>
          <a:off x="350776" y="1558636"/>
          <a:ext cx="11260032" cy="4812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993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2500809-3461-1180-E400-AE04F5CEFC8F}"/>
              </a:ext>
            </a:extLst>
          </p:cNvPr>
          <p:cNvSpPr>
            <a:spLocks noGrp="1"/>
          </p:cNvSpPr>
          <p:nvPr>
            <p:ph type="body" idx="1"/>
          </p:nvPr>
        </p:nvSpPr>
        <p:spPr>
          <a:xfrm>
            <a:off x="581194" y="1784553"/>
            <a:ext cx="3200400" cy="683664"/>
          </a:xfrm>
        </p:spPr>
        <p:txBody>
          <a:bodyPr/>
          <a:lstStyle/>
          <a:p>
            <a:r>
              <a:rPr lang="en-US" sz="2400" b="1" dirty="0">
                <a:latin typeface="Calibri" panose="020F0502020204030204" pitchFamily="34" charset="0"/>
                <a:cs typeface="Calibri" panose="020F0502020204030204" pitchFamily="34" charset="0"/>
              </a:rPr>
              <a:t>American Dental Education Association</a:t>
            </a:r>
          </a:p>
        </p:txBody>
      </p:sp>
      <p:sp>
        <p:nvSpPr>
          <p:cNvPr id="3" name="Content Placeholder 2">
            <a:extLst>
              <a:ext uri="{FF2B5EF4-FFF2-40B4-BE49-F238E27FC236}">
                <a16:creationId xmlns:a16="http://schemas.microsoft.com/office/drawing/2014/main" id="{87407605-D0AD-4C38-BA4A-EC2A03610BB3}"/>
              </a:ext>
            </a:extLst>
          </p:cNvPr>
          <p:cNvSpPr>
            <a:spLocks noGrp="1"/>
          </p:cNvSpPr>
          <p:nvPr>
            <p:ph sz="half" idx="2"/>
          </p:nvPr>
        </p:nvSpPr>
        <p:spPr>
          <a:xfrm>
            <a:off x="581194" y="2733806"/>
            <a:ext cx="3200400" cy="3872670"/>
          </a:xfrm>
        </p:spPr>
        <p:txBody>
          <a:bodyPr anchor="t">
            <a:noAutofit/>
          </a:bodyPr>
          <a:lstStyle/>
          <a:p>
            <a:pPr marL="0" marR="0" indent="0">
              <a:spcBef>
                <a:spcPts val="0"/>
              </a:spcBef>
              <a:spcAft>
                <a:spcPts val="0"/>
              </a:spcAft>
              <a:buNone/>
            </a:pPr>
            <a:r>
              <a:rPr lang="en-US" sz="2400" dirty="0">
                <a:latin typeface="Calibri Light" panose="020F0302020204030204" pitchFamily="34" charset="0"/>
                <a:cs typeface="Calibri Light" panose="020F0302020204030204" pitchFamily="34" charset="0"/>
              </a:rPr>
              <a:t>Average tuition and fees for in-state DH schools:</a:t>
            </a:r>
          </a:p>
          <a:p>
            <a:pPr marL="0" marR="0" indent="0">
              <a:spcBef>
                <a:spcPts val="0"/>
              </a:spcBef>
              <a:spcAft>
                <a:spcPts val="0"/>
              </a:spcAft>
              <a:buNone/>
            </a:pPr>
            <a:endParaRPr lang="en-US" sz="1200" dirty="0">
              <a:latin typeface="Calibri Light" panose="020F0302020204030204" pitchFamily="34" charset="0"/>
              <a:cs typeface="Calibri Light" panose="020F0302020204030204" pitchFamily="34" charset="0"/>
            </a:endParaRPr>
          </a:p>
          <a:p>
            <a:pPr marL="0" marR="0" indent="0">
              <a:spcBef>
                <a:spcPts val="0"/>
              </a:spcBef>
              <a:spcAft>
                <a:spcPts val="0"/>
              </a:spcAft>
              <a:buNone/>
            </a:pPr>
            <a:r>
              <a:rPr lang="en-US" sz="2400" b="1" dirty="0">
                <a:solidFill>
                  <a:schemeClr val="accent1">
                    <a:lumMod val="75000"/>
                  </a:schemeClr>
                </a:solidFill>
                <a:latin typeface="Calibri Light" panose="020F0302020204030204" pitchFamily="34" charset="0"/>
                <a:cs typeface="Calibri Light" panose="020F0302020204030204" pitchFamily="34" charset="0"/>
              </a:rPr>
              <a:t>$22,692 </a:t>
            </a:r>
            <a:r>
              <a:rPr lang="en-US" sz="2400" dirty="0">
                <a:latin typeface="Calibri Light" panose="020F0302020204030204" pitchFamily="34" charset="0"/>
                <a:cs typeface="Calibri Light" panose="020F0302020204030204" pitchFamily="34" charset="0"/>
              </a:rPr>
              <a:t>for an Associate degree</a:t>
            </a:r>
            <a:endParaRPr lang="en-US" sz="1200" dirty="0">
              <a:latin typeface="Calibri Light" panose="020F0302020204030204" pitchFamily="34" charset="0"/>
              <a:cs typeface="Calibri Light" panose="020F0302020204030204" pitchFamily="34" charset="0"/>
            </a:endParaRPr>
          </a:p>
          <a:p>
            <a:pPr marL="0" marR="0" indent="0">
              <a:spcBef>
                <a:spcPts val="0"/>
              </a:spcBef>
              <a:spcAft>
                <a:spcPts val="0"/>
              </a:spcAft>
              <a:buNone/>
            </a:pPr>
            <a:endParaRPr lang="en-US" sz="1200" dirty="0">
              <a:latin typeface="Calibri Light" panose="020F0302020204030204" pitchFamily="34" charset="0"/>
              <a:cs typeface="Calibri Light" panose="020F0302020204030204" pitchFamily="34" charset="0"/>
            </a:endParaRPr>
          </a:p>
          <a:p>
            <a:pPr marL="0" marR="0" indent="0">
              <a:spcBef>
                <a:spcPts val="0"/>
              </a:spcBef>
              <a:spcAft>
                <a:spcPts val="0"/>
              </a:spcAft>
              <a:buNone/>
            </a:pPr>
            <a:r>
              <a:rPr lang="en-US" sz="2400" b="1" dirty="0">
                <a:solidFill>
                  <a:schemeClr val="accent1">
                    <a:lumMod val="75000"/>
                  </a:schemeClr>
                </a:solidFill>
                <a:latin typeface="Calibri Light" panose="020F0302020204030204" pitchFamily="34" charset="0"/>
                <a:cs typeface="Calibri Light" panose="020F0302020204030204" pitchFamily="34" charset="0"/>
              </a:rPr>
              <a:t>$36,382 </a:t>
            </a:r>
            <a:r>
              <a:rPr lang="en-US" sz="2400" dirty="0">
                <a:latin typeface="Calibri Light" panose="020F0302020204030204" pitchFamily="34" charset="0"/>
                <a:cs typeface="Calibri Light" panose="020F0302020204030204" pitchFamily="34" charset="0"/>
              </a:rPr>
              <a:t>for a Bachelor's degree</a:t>
            </a:r>
            <a:endParaRPr lang="en-US" sz="1200" dirty="0">
              <a:latin typeface="Calibri Light" panose="020F0302020204030204" pitchFamily="34" charset="0"/>
              <a:cs typeface="Calibri Light" panose="020F0302020204030204" pitchFamily="34" charset="0"/>
            </a:endParaRPr>
          </a:p>
          <a:p>
            <a:pPr marL="0" marR="0" indent="0">
              <a:spcBef>
                <a:spcPts val="0"/>
              </a:spcBef>
              <a:spcAft>
                <a:spcPts val="0"/>
              </a:spcAft>
              <a:buNone/>
            </a:pPr>
            <a:endParaRPr lang="en-US" sz="1200" dirty="0">
              <a:latin typeface="Calibri Light" panose="020F0302020204030204" pitchFamily="34" charset="0"/>
              <a:cs typeface="Calibri Light" panose="020F0302020204030204" pitchFamily="34" charset="0"/>
            </a:endParaRPr>
          </a:p>
          <a:p>
            <a:pPr marL="0" marR="0" indent="0">
              <a:spcBef>
                <a:spcPts val="0"/>
              </a:spcBef>
              <a:spcAft>
                <a:spcPts val="0"/>
              </a:spcAft>
              <a:buNone/>
            </a:pPr>
            <a:r>
              <a:rPr lang="en-US" sz="2400" b="1" dirty="0">
                <a:solidFill>
                  <a:schemeClr val="accent1">
                    <a:lumMod val="75000"/>
                  </a:schemeClr>
                </a:solidFill>
                <a:latin typeface="Calibri Light" panose="020F0302020204030204" pitchFamily="34" charset="0"/>
                <a:cs typeface="Calibri Light" panose="020F0302020204030204" pitchFamily="34" charset="0"/>
              </a:rPr>
              <a:t>$30,421 </a:t>
            </a:r>
            <a:r>
              <a:rPr lang="en-US" sz="2400" dirty="0">
                <a:latin typeface="Calibri Light" panose="020F0302020204030204" pitchFamily="34" charset="0"/>
                <a:cs typeface="Calibri Light" panose="020F0302020204030204" pitchFamily="34" charset="0"/>
              </a:rPr>
              <a:t>for a Master's degree</a:t>
            </a:r>
          </a:p>
        </p:txBody>
      </p:sp>
      <p:sp>
        <p:nvSpPr>
          <p:cNvPr id="18" name="Text Placeholder 4">
            <a:extLst>
              <a:ext uri="{FF2B5EF4-FFF2-40B4-BE49-F238E27FC236}">
                <a16:creationId xmlns:a16="http://schemas.microsoft.com/office/drawing/2014/main" id="{A2B88FB6-55A4-25FE-5695-3B5DA8115CA6}"/>
              </a:ext>
            </a:extLst>
          </p:cNvPr>
          <p:cNvSpPr>
            <a:spLocks noGrp="1"/>
          </p:cNvSpPr>
          <p:nvPr>
            <p:ph type="body" sz="quarter" idx="3"/>
          </p:nvPr>
        </p:nvSpPr>
        <p:spPr>
          <a:xfrm>
            <a:off x="445294" y="654412"/>
            <a:ext cx="11301412" cy="838648"/>
          </a:xfrm>
          <a:solidFill>
            <a:schemeClr val="accent3"/>
          </a:solidFill>
        </p:spPr>
        <p:txBody>
          <a:bodyPr/>
          <a:lstStyle/>
          <a:p>
            <a:pPr algn="ctr"/>
            <a:r>
              <a:rPr lang="en-US" sz="3500" dirty="0">
                <a:solidFill>
                  <a:schemeClr val="bg1"/>
                </a:solidFill>
                <a:latin typeface="Calibri Light" panose="020F0302020204030204" pitchFamily="34" charset="0"/>
                <a:cs typeface="Calibri Light" panose="020F0302020204030204" pitchFamily="34" charset="0"/>
              </a:rPr>
              <a:t>Cost To Go To College</a:t>
            </a:r>
          </a:p>
        </p:txBody>
      </p:sp>
      <p:pic>
        <p:nvPicPr>
          <p:cNvPr id="11" name="Picture Placeholder 10" descr="A person carrying a backpack&#10;&#10;Description automatically generated with low confidence">
            <a:extLst>
              <a:ext uri="{FF2B5EF4-FFF2-40B4-BE49-F238E27FC236}">
                <a16:creationId xmlns:a16="http://schemas.microsoft.com/office/drawing/2014/main" id="{35B6A006-1D7B-474D-AF01-A36AEDC946AD}"/>
              </a:ext>
            </a:extLst>
          </p:cNvPr>
          <p:cNvPicPr>
            <a:picLocks noGrp="1" noChangeAspect="1"/>
          </p:cNvPicPr>
          <p:nvPr>
            <p:ph sz="quarter" idx="4"/>
          </p:nvPr>
        </p:nvPicPr>
        <p:blipFill rotWithShape="1">
          <a:blip r:embed="rId3"/>
          <a:srcRect l="29528" t="5269" r="25758" b="4"/>
          <a:stretch/>
        </p:blipFill>
        <p:spPr>
          <a:xfrm>
            <a:off x="4455598" y="1784553"/>
            <a:ext cx="3280804" cy="4639361"/>
          </a:xfrm>
          <a:noFill/>
        </p:spPr>
      </p:pic>
      <p:sp>
        <p:nvSpPr>
          <p:cNvPr id="20" name="Text Placeholder 6">
            <a:extLst>
              <a:ext uri="{FF2B5EF4-FFF2-40B4-BE49-F238E27FC236}">
                <a16:creationId xmlns:a16="http://schemas.microsoft.com/office/drawing/2014/main" id="{5359CC10-0473-9503-CECE-3F06BE44CA8E}"/>
              </a:ext>
            </a:extLst>
          </p:cNvPr>
          <p:cNvSpPr>
            <a:spLocks noGrp="1"/>
          </p:cNvSpPr>
          <p:nvPr>
            <p:ph type="body" sz="quarter" idx="13"/>
          </p:nvPr>
        </p:nvSpPr>
        <p:spPr>
          <a:xfrm>
            <a:off x="8243497" y="1754506"/>
            <a:ext cx="3200400" cy="867569"/>
          </a:xfrm>
        </p:spPr>
        <p:txBody>
          <a:bodyPr/>
          <a:lstStyle/>
          <a:p>
            <a:r>
              <a:rPr lang="en-US" sz="2400" b="1" dirty="0">
                <a:latin typeface="Calibri" panose="020F0502020204030204" pitchFamily="34" charset="0"/>
                <a:cs typeface="Calibri" panose="020F0502020204030204" pitchFamily="34" charset="0"/>
              </a:rPr>
              <a:t>North Dakota Example from NDSCS</a:t>
            </a:r>
          </a:p>
        </p:txBody>
      </p:sp>
      <p:sp>
        <p:nvSpPr>
          <p:cNvPr id="22" name="Content Placeholder 7">
            <a:extLst>
              <a:ext uri="{FF2B5EF4-FFF2-40B4-BE49-F238E27FC236}">
                <a16:creationId xmlns:a16="http://schemas.microsoft.com/office/drawing/2014/main" id="{73A0DADE-BC7E-2E25-1B85-3BAC1D509B59}"/>
              </a:ext>
            </a:extLst>
          </p:cNvPr>
          <p:cNvSpPr>
            <a:spLocks noGrp="1"/>
          </p:cNvSpPr>
          <p:nvPr>
            <p:ph sz="quarter" idx="14"/>
          </p:nvPr>
        </p:nvSpPr>
        <p:spPr>
          <a:xfrm>
            <a:off x="8243497" y="2733806"/>
            <a:ext cx="3200400" cy="3872670"/>
          </a:xfrm>
        </p:spPr>
        <p:txBody>
          <a:bodyPr>
            <a:normAutofit/>
          </a:bodyPr>
          <a:lstStyle/>
          <a:p>
            <a:pPr marL="0" marR="0">
              <a:lnSpc>
                <a:spcPct val="90000"/>
              </a:lnSpc>
              <a:spcBef>
                <a:spcPts val="0"/>
              </a:spcBef>
              <a:spcAft>
                <a:spcPts val="0"/>
              </a:spcAft>
            </a:pPr>
            <a:endParaRPr lang="en-US" sz="1800" dirty="0"/>
          </a:p>
          <a:p>
            <a:pPr marL="0" marR="0" indent="0">
              <a:spcBef>
                <a:spcPts val="0"/>
              </a:spcBef>
              <a:spcAft>
                <a:spcPts val="0"/>
              </a:spcAft>
              <a:buNone/>
            </a:pPr>
            <a:r>
              <a:rPr lang="en-US" sz="2400" dirty="0">
                <a:effectLst/>
                <a:latin typeface="Calibri Light" panose="020F0302020204030204" pitchFamily="34" charset="0"/>
                <a:cs typeface="Calibri Light" panose="020F0302020204030204" pitchFamily="34" charset="0"/>
              </a:rPr>
              <a:t>Associates of Applied Science in Dental Hygiene is about </a:t>
            </a:r>
            <a:r>
              <a:rPr lang="en-US" sz="2400" b="1" dirty="0">
                <a:solidFill>
                  <a:schemeClr val="accent1">
                    <a:lumMod val="75000"/>
                  </a:schemeClr>
                </a:solidFill>
                <a:effectLst/>
                <a:latin typeface="Calibri Light" panose="020F0302020204030204" pitchFamily="34" charset="0"/>
                <a:cs typeface="Calibri Light" panose="020F0302020204030204" pitchFamily="34" charset="0"/>
              </a:rPr>
              <a:t>$44,000 including the dining and living plans.</a:t>
            </a:r>
          </a:p>
          <a:p>
            <a:pPr marR="0">
              <a:spcBef>
                <a:spcPts val="0"/>
              </a:spcBef>
              <a:spcAft>
                <a:spcPts val="0"/>
              </a:spcAft>
            </a:pPr>
            <a:endParaRPr lang="en-US" sz="2400" dirty="0">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sz="2400" dirty="0">
                <a:latin typeface="Calibri Light" panose="020F0302020204030204" pitchFamily="34" charset="0"/>
                <a:cs typeface="Calibri Light" panose="020F0302020204030204" pitchFamily="34" charset="0"/>
              </a:rPr>
              <a:t>Based on information from  North Dakota State College of Science.</a:t>
            </a:r>
            <a:endParaRPr lang="en-US" sz="2400" dirty="0">
              <a:effectLst/>
              <a:latin typeface="Calibri Light" panose="020F0302020204030204" pitchFamily="34" charset="0"/>
              <a:cs typeface="Calibri Light" panose="020F0302020204030204" pitchFamily="34" charset="0"/>
            </a:endParaRPr>
          </a:p>
          <a:p>
            <a:pPr marL="0" indent="0">
              <a:buNone/>
            </a:pPr>
            <a:endParaRPr lang="en-US" dirty="0"/>
          </a:p>
        </p:txBody>
      </p:sp>
      <p:sp>
        <p:nvSpPr>
          <p:cNvPr id="7" name="Slide Number Placeholder 6">
            <a:extLst>
              <a:ext uri="{FF2B5EF4-FFF2-40B4-BE49-F238E27FC236}">
                <a16:creationId xmlns:a16="http://schemas.microsoft.com/office/drawing/2014/main" id="{24F6AB21-F5CD-4F74-8147-77B7979D5F09}"/>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8</a:t>
            </a:fld>
            <a:endParaRPr lang="en-US"/>
          </a:p>
        </p:txBody>
      </p:sp>
    </p:spTree>
    <p:extLst>
      <p:ext uri="{BB962C8B-B14F-4D97-AF65-F5344CB8AC3E}">
        <p14:creationId xmlns:p14="http://schemas.microsoft.com/office/powerpoint/2010/main" val="151119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69C040-8DB4-4A7D-BAB0-6FDD39239F5D}"/>
              </a:ext>
            </a:extLst>
          </p:cNvPr>
          <p:cNvSpPr>
            <a:spLocks noGrp="1"/>
          </p:cNvSpPr>
          <p:nvPr>
            <p:ph type="title"/>
          </p:nvPr>
        </p:nvSpPr>
        <p:spPr>
          <a:xfrm>
            <a:off x="495535" y="780667"/>
            <a:ext cx="6448188" cy="982980"/>
          </a:xfrm>
        </p:spPr>
        <p:txBody>
          <a:bodyPr>
            <a:normAutofit/>
          </a:bodyPr>
          <a:lstStyle/>
          <a:p>
            <a:r>
              <a:rPr lang="en-US" cap="none" dirty="0">
                <a:latin typeface="Calibri" panose="020F0502020204030204" pitchFamily="34" charset="0"/>
                <a:cs typeface="Calibri" panose="020F0502020204030204" pitchFamily="34" charset="0"/>
              </a:rPr>
              <a:t>North Dakota Employment and Salary </a:t>
            </a:r>
          </a:p>
        </p:txBody>
      </p:sp>
      <p:sp>
        <p:nvSpPr>
          <p:cNvPr id="11" name="Text Placeholder 3">
            <a:extLst>
              <a:ext uri="{FF2B5EF4-FFF2-40B4-BE49-F238E27FC236}">
                <a16:creationId xmlns:a16="http://schemas.microsoft.com/office/drawing/2014/main" id="{3E154FE1-2D13-4ED1-8AAD-8E1A379F8B6F}"/>
              </a:ext>
            </a:extLst>
          </p:cNvPr>
          <p:cNvSpPr>
            <a:spLocks noGrp="1"/>
          </p:cNvSpPr>
          <p:nvPr>
            <p:ph idx="1"/>
          </p:nvPr>
        </p:nvSpPr>
        <p:spPr>
          <a:xfrm>
            <a:off x="662140" y="1912239"/>
            <a:ext cx="6777120" cy="1702500"/>
          </a:xfrm>
        </p:spPr>
        <p:txBody>
          <a:bodyPr anchor="ctr">
            <a:normAutofit/>
          </a:bodyPr>
          <a:lstStyle/>
          <a:p>
            <a:r>
              <a:rPr lang="en-US" sz="2400" dirty="0">
                <a:latin typeface="Calibri Light" panose="020F0302020204030204" pitchFamily="34" charset="0"/>
                <a:cs typeface="Calibri Light" panose="020F0302020204030204" pitchFamily="34" charset="0"/>
              </a:rPr>
              <a:t>Average beginning monthly salary: $5,583</a:t>
            </a:r>
          </a:p>
          <a:p>
            <a:r>
              <a:rPr lang="en-US" sz="2400" dirty="0">
                <a:latin typeface="Calibri Light" panose="020F0302020204030204" pitchFamily="34" charset="0"/>
                <a:cs typeface="Calibri Light" panose="020F0302020204030204" pitchFamily="34" charset="0"/>
              </a:rPr>
              <a:t>High monthly salary: $7,800 ($93,600 annually)</a:t>
            </a:r>
          </a:p>
          <a:p>
            <a:r>
              <a:rPr lang="en-US" sz="2400" dirty="0">
                <a:latin typeface="Calibri Light" panose="020F0302020204030204" pitchFamily="34" charset="0"/>
                <a:cs typeface="Calibri Light" panose="020F0302020204030204" pitchFamily="34" charset="0"/>
              </a:rPr>
              <a:t>Placement: 100%</a:t>
            </a:r>
          </a:p>
        </p:txBody>
      </p:sp>
      <p:sp>
        <p:nvSpPr>
          <p:cNvPr id="13" name="Title 7">
            <a:extLst>
              <a:ext uri="{FF2B5EF4-FFF2-40B4-BE49-F238E27FC236}">
                <a16:creationId xmlns:a16="http://schemas.microsoft.com/office/drawing/2014/main" id="{E1FEB8A9-705A-402C-88C7-7513D8B2C165}"/>
              </a:ext>
            </a:extLst>
          </p:cNvPr>
          <p:cNvSpPr txBox="1">
            <a:spLocks/>
          </p:cNvSpPr>
          <p:nvPr/>
        </p:nvSpPr>
        <p:spPr>
          <a:xfrm>
            <a:off x="495535" y="3958208"/>
            <a:ext cx="6943725" cy="55664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latin typeface="Calibri" panose="020F0502020204030204" pitchFamily="34" charset="0"/>
                <a:cs typeface="Calibri" panose="020F0502020204030204" pitchFamily="34" charset="0"/>
              </a:rPr>
              <a:t>National Averages for Employment and Salary </a:t>
            </a:r>
          </a:p>
        </p:txBody>
      </p:sp>
      <p:sp>
        <p:nvSpPr>
          <p:cNvPr id="14" name="Text Placeholder 3">
            <a:extLst>
              <a:ext uri="{FF2B5EF4-FFF2-40B4-BE49-F238E27FC236}">
                <a16:creationId xmlns:a16="http://schemas.microsoft.com/office/drawing/2014/main" id="{780523E7-1016-4671-B5B6-A9CC1D9C661A}"/>
              </a:ext>
            </a:extLst>
          </p:cNvPr>
          <p:cNvSpPr txBox="1">
            <a:spLocks/>
          </p:cNvSpPr>
          <p:nvPr/>
        </p:nvSpPr>
        <p:spPr>
          <a:xfrm>
            <a:off x="662140" y="4608584"/>
            <a:ext cx="9296096" cy="125215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dirty="0">
                <a:latin typeface="Calibri Light" panose="020F0302020204030204" pitchFamily="34" charset="0"/>
                <a:cs typeface="Calibri Light" panose="020F0302020204030204" pitchFamily="34" charset="0"/>
              </a:rPr>
              <a:t>Average salary: $81,360</a:t>
            </a:r>
          </a:p>
          <a:p>
            <a:r>
              <a:rPr lang="en-US" sz="2400" dirty="0">
                <a:latin typeface="Calibri Light" panose="020F0302020204030204" pitchFamily="34" charset="0"/>
                <a:cs typeface="Calibri Light" panose="020F0302020204030204" pitchFamily="34" charset="0"/>
              </a:rPr>
              <a:t>16,300 job openings nationally</a:t>
            </a:r>
          </a:p>
        </p:txBody>
      </p:sp>
      <p:pic>
        <p:nvPicPr>
          <p:cNvPr id="15" name="Picture 14">
            <a:extLst>
              <a:ext uri="{FF2B5EF4-FFF2-40B4-BE49-F238E27FC236}">
                <a16:creationId xmlns:a16="http://schemas.microsoft.com/office/drawing/2014/main" id="{02E649CE-3805-4E16-904B-738CAC1A22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97647" y="990984"/>
            <a:ext cx="5094353" cy="5094353"/>
          </a:xfrm>
          <a:prstGeom prst="rect">
            <a:avLst/>
          </a:prstGeom>
        </p:spPr>
      </p:pic>
    </p:spTree>
    <p:extLst>
      <p:ext uri="{BB962C8B-B14F-4D97-AF65-F5344CB8AC3E}">
        <p14:creationId xmlns:p14="http://schemas.microsoft.com/office/powerpoint/2010/main" val="2420885251"/>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_Win32_JB_SL_v2.potx" id="{1C1B9226-0BCF-4F11-8C9C-4780CC1ABB3B}" vid="{6B91BC45-CF1E-4756-9009-7BE00F9B25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498</TotalTime>
  <Words>1309</Words>
  <Application>Microsoft Office PowerPoint</Application>
  <PresentationFormat>Widescreen</PresentationFormat>
  <Paragraphs>184</Paragraphs>
  <Slides>12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AvenirBook</vt:lpstr>
      <vt:lpstr>Calibri</vt:lpstr>
      <vt:lpstr>Calibri Light</vt:lpstr>
      <vt:lpstr>Gill Sans MT</vt:lpstr>
      <vt:lpstr>Open Sans</vt:lpstr>
      <vt:lpstr>Roboto</vt:lpstr>
      <vt:lpstr>Segoe UI Light</vt:lpstr>
      <vt:lpstr>Wingdings 2</vt:lpstr>
      <vt:lpstr>DividendVTI</vt:lpstr>
      <vt:lpstr>Find a Career in Dental Hygiene </vt:lpstr>
      <vt:lpstr>What is a Dental Hygienist ?  Dental hygienists work with the dentist to meet patients’ oral health needs. </vt:lpstr>
      <vt:lpstr>Dental Fields in Dental Hygiene</vt:lpstr>
      <vt:lpstr>General Responsibilities of a  Dental  Hygienist</vt:lpstr>
      <vt:lpstr>Is dental Hygiene right for me?</vt:lpstr>
      <vt:lpstr>How are they different? </vt:lpstr>
      <vt:lpstr>Timeline To Be a Dental Hygienist </vt:lpstr>
      <vt:lpstr>PowerPoint Presentation</vt:lpstr>
      <vt:lpstr>North Dakota Employment and Salary </vt:lpstr>
      <vt:lpstr>School Choices  List of some in or near North Dakota</vt:lpstr>
      <vt:lpstr>My Story:   Why I Chose Dental Hygiene</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a Career in Dental Hygiene</dc:title>
  <dc:creator>Schroeder, Shawnda</dc:creator>
  <cp:lastModifiedBy>Bopp, Vanessa K.</cp:lastModifiedBy>
  <cp:revision>32</cp:revision>
  <dcterms:created xsi:type="dcterms:W3CDTF">2022-11-30T14:10:13Z</dcterms:created>
  <dcterms:modified xsi:type="dcterms:W3CDTF">2022-12-07T19:39:59Z</dcterms:modified>
</cp:coreProperties>
</file>