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7" r:id="rId2"/>
    <p:sldId id="278" r:id="rId3"/>
    <p:sldId id="297" r:id="rId4"/>
    <p:sldId id="298" r:id="rId5"/>
    <p:sldId id="314" r:id="rId6"/>
    <p:sldId id="280" r:id="rId7"/>
    <p:sldId id="279" r:id="rId8"/>
    <p:sldId id="307" r:id="rId9"/>
    <p:sldId id="281" r:id="rId10"/>
    <p:sldId id="283" r:id="rId11"/>
    <p:sldId id="282" r:id="rId12"/>
    <p:sldId id="284" r:id="rId13"/>
    <p:sldId id="285" r:id="rId14"/>
    <p:sldId id="286" r:id="rId15"/>
    <p:sldId id="311" r:id="rId16"/>
    <p:sldId id="312" r:id="rId17"/>
    <p:sldId id="302" r:id="rId18"/>
    <p:sldId id="303" r:id="rId19"/>
    <p:sldId id="309" r:id="rId20"/>
    <p:sldId id="287" r:id="rId21"/>
    <p:sldId id="288" r:id="rId22"/>
    <p:sldId id="300" r:id="rId23"/>
    <p:sldId id="301" r:id="rId24"/>
    <p:sldId id="290" r:id="rId25"/>
    <p:sldId id="310" r:id="rId26"/>
    <p:sldId id="304" r:id="rId27"/>
    <p:sldId id="305" r:id="rId28"/>
    <p:sldId id="313" r:id="rId29"/>
    <p:sldId id="293" r:id="rId30"/>
    <p:sldId id="295" r:id="rId31"/>
    <p:sldId id="296" r:id="rId32"/>
    <p:sldId id="294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458341-7F40-6B27-EB85-8C7C938C3058}" name="Walter, Anna" initials="AW" userId="S::anna.walter@ndus.edu::2ab6a9e0-846d-4bf3-986e-4610d06f4027" providerId="AD"/>
  <p188:author id="{54F51E8E-400E-7431-FD85-0EE0081047FF}" name="Anvari-Clark, Anahita" initials="AA" userId="S::anahita.anvariclark@ndus.edu::579d3a52-3e7e-4318-8379-903af74411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9B9B9"/>
    <a:srgbClr val="008C3C"/>
    <a:srgbClr val="FEFCE8"/>
    <a:srgbClr val="003972"/>
    <a:srgbClr val="764C8D"/>
    <a:srgbClr val="FCB333"/>
    <a:srgbClr val="00AFF0"/>
    <a:srgbClr val="94AE93"/>
    <a:srgbClr val="162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D155B8-8F78-4F4C-9291-97FF7248CE4E}" v="21" dt="2026-04-03T14:52:31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03"/>
    <p:restoredTop sz="96301"/>
  </p:normalViewPr>
  <p:slideViewPr>
    <p:cSldViewPr snapToGrid="0" snapToObjects="1">
      <p:cViewPr varScale="1">
        <p:scale>
          <a:sx n="122" d="100"/>
          <a:sy n="122" d="100"/>
        </p:scale>
        <p:origin x="105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EC9D331-4E0F-344F-AEF8-04BBB8014221}" type="datetime1">
              <a:rPr lang="en-US"/>
              <a:pPr>
                <a:defRPr/>
              </a:pPr>
              <a:t>6/8/26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6164901-2123-B44A-A90C-D1E5CD15F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67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CEB165-1745-B945-985E-C841DD333E4D}" type="datetime1">
              <a:rPr lang="en-US"/>
              <a:pPr>
                <a:defRPr/>
              </a:pPr>
              <a:t>6/8/26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CDF3D41-9421-6B40-8363-46A2A0BC1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4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6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6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33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00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2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0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85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80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5D5D6-8932-4F40-D433-EB548FEF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38246-FC31-E9E3-3E0C-8AC851A7F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B0C7A-4F7B-6CA1-E009-003E4577E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5BDDF-9821-BFC8-96DB-1091C07E6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27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21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8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49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9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23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47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5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2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F3D41-9421-6B40-8363-46A2A0BC1F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8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57881A-09A3-B04B-B304-0DCB58656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0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H Info,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885825"/>
            <a:ext cx="9164638" cy="95250"/>
          </a:xfrm>
          <a:prstGeom prst="rect">
            <a:avLst/>
          </a:prstGeom>
          <a:solidFill>
            <a:srgbClr val="00AF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5625" y="1225550"/>
            <a:ext cx="8118475" cy="544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  <a:defRPr/>
            </a:pPr>
            <a:r>
              <a:rPr lang="en-US" sz="1800" dirty="0"/>
              <a:t>Established in 1980, at The University of North Dakota (UND) School of Medicine and Health Sciences in Grand Forks, ND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  <a:defRPr/>
            </a:pPr>
            <a:r>
              <a:rPr lang="en-US" sz="1800" dirty="0"/>
              <a:t>One of the country’s most experienced state rural health offices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  <a:defRPr/>
            </a:pPr>
            <a:r>
              <a:rPr lang="en-US" sz="1800" dirty="0"/>
              <a:t>UND Center of Excellence in Research, Scholarship, and Creative Activity</a:t>
            </a:r>
            <a:endParaRPr lang="en-US" sz="1800" b="1" dirty="0"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  <a:defRPr/>
            </a:pPr>
            <a:endParaRPr lang="en-US" sz="18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  <a:defRPr/>
            </a:pPr>
            <a:r>
              <a:rPr lang="en-US" sz="1800" dirty="0"/>
              <a:t>Home to seven national programs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  <a:defRPr/>
            </a:pPr>
            <a:r>
              <a:rPr lang="en-US" sz="1800" dirty="0"/>
              <a:t>Recipient of the UND Award for Departmental Excellence in Research</a:t>
            </a:r>
          </a:p>
          <a:p>
            <a:pPr>
              <a:lnSpc>
                <a:spcPct val="80000"/>
              </a:lnSpc>
              <a:buFont typeface="Arial"/>
              <a:buNone/>
              <a:defRPr/>
            </a:pPr>
            <a:endParaRPr lang="en-US" sz="1800" b="1" dirty="0"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1800" b="1" dirty="0">
                <a:cs typeface="Times New Roman" pitchFamily="18" charset="0"/>
              </a:rPr>
              <a:t>Focus on</a:t>
            </a:r>
          </a:p>
          <a:p>
            <a:pPr marL="400050" lvl="1">
              <a:lnSpc>
                <a:spcPct val="110000"/>
              </a:lnSpc>
              <a:buFont typeface="Arial" charset="0"/>
              <a:buNone/>
              <a:defRPr/>
            </a:pPr>
            <a:r>
              <a:rPr lang="pl-PL" sz="1800" dirty="0"/>
              <a:t>– </a:t>
            </a:r>
            <a:r>
              <a:rPr lang="en-US" sz="1800" dirty="0"/>
              <a:t>Educating and Informing</a:t>
            </a:r>
          </a:p>
          <a:p>
            <a:pPr marL="400050" lvl="1">
              <a:lnSpc>
                <a:spcPct val="110000"/>
              </a:lnSpc>
              <a:buFont typeface="Arial" charset="0"/>
              <a:buNone/>
              <a:defRPr/>
            </a:pPr>
            <a:r>
              <a:rPr lang="pl-PL" sz="1800" dirty="0"/>
              <a:t>– Policy</a:t>
            </a:r>
          </a:p>
          <a:p>
            <a:pPr marL="400050" lvl="1">
              <a:lnSpc>
                <a:spcPct val="110000"/>
              </a:lnSpc>
              <a:buFont typeface="Arial" charset="0"/>
              <a:buNone/>
              <a:defRPr/>
            </a:pPr>
            <a:r>
              <a:rPr lang="pl-PL" sz="1800" dirty="0"/>
              <a:t>– </a:t>
            </a:r>
            <a:r>
              <a:rPr lang="pl-PL" sz="1800" dirty="0" err="1"/>
              <a:t>Research</a:t>
            </a:r>
            <a:r>
              <a:rPr lang="pl-PL" sz="1800" dirty="0"/>
              <a:t> and Evaluation</a:t>
            </a:r>
          </a:p>
          <a:p>
            <a:pPr marL="400050" lvl="1">
              <a:lnSpc>
                <a:spcPct val="110000"/>
              </a:lnSpc>
              <a:buFont typeface="Arial" charset="0"/>
              <a:buNone/>
              <a:defRPr/>
            </a:pPr>
            <a:r>
              <a:rPr lang="pl-PL" sz="1800" dirty="0"/>
              <a:t>– </a:t>
            </a:r>
            <a:r>
              <a:rPr lang="pl-PL" sz="1800" dirty="0" err="1"/>
              <a:t>Working</a:t>
            </a:r>
            <a:r>
              <a:rPr lang="pl-PL" sz="1800" dirty="0"/>
              <a:t> with </a:t>
            </a:r>
            <a:r>
              <a:rPr lang="pl-PL" sz="1800" dirty="0" err="1"/>
              <a:t>Communities</a:t>
            </a:r>
            <a:endParaRPr lang="pl-PL" sz="1800" dirty="0"/>
          </a:p>
          <a:p>
            <a:pPr marL="400050" lvl="1">
              <a:lnSpc>
                <a:spcPct val="110000"/>
              </a:lnSpc>
              <a:buFont typeface="Arial" charset="0"/>
              <a:buNone/>
              <a:defRPr/>
            </a:pPr>
            <a:r>
              <a:rPr lang="pl-PL" sz="1800" dirty="0"/>
              <a:t>– American </a:t>
            </a:r>
            <a:r>
              <a:rPr lang="pl-PL" sz="1800" dirty="0" err="1"/>
              <a:t>Indians</a:t>
            </a:r>
            <a:endParaRPr lang="pl-PL" sz="1800" dirty="0"/>
          </a:p>
          <a:p>
            <a:pPr marL="400050" lvl="1">
              <a:lnSpc>
                <a:spcPct val="110000"/>
              </a:lnSpc>
              <a:buFont typeface="Arial" charset="0"/>
              <a:buNone/>
              <a:defRPr/>
            </a:pPr>
            <a:r>
              <a:rPr lang="pl-PL" sz="1800" dirty="0"/>
              <a:t>– </a:t>
            </a:r>
            <a:r>
              <a:rPr lang="pl-PL" sz="1800" dirty="0" err="1"/>
              <a:t>Health</a:t>
            </a:r>
            <a:r>
              <a:rPr lang="pl-PL" sz="1800" dirty="0"/>
              <a:t> </a:t>
            </a:r>
            <a:r>
              <a:rPr lang="pl-PL" sz="1800" dirty="0" err="1"/>
              <a:t>Workforce</a:t>
            </a:r>
            <a:endParaRPr lang="pl-PL" sz="1800" dirty="0"/>
          </a:p>
          <a:p>
            <a:pPr marL="400050" lvl="1">
              <a:lnSpc>
                <a:spcPct val="110000"/>
              </a:lnSpc>
              <a:buFont typeface="Arial" charset="0"/>
              <a:buNone/>
              <a:defRPr/>
            </a:pPr>
            <a:r>
              <a:rPr lang="pl-PL" sz="1800" dirty="0"/>
              <a:t>– </a:t>
            </a:r>
            <a:r>
              <a:rPr lang="pl-PL" sz="1800" dirty="0" err="1"/>
              <a:t>Hospitals</a:t>
            </a:r>
            <a:r>
              <a:rPr lang="pl-PL" sz="1800" dirty="0"/>
              <a:t> and </a:t>
            </a:r>
            <a:r>
              <a:rPr lang="pl-PL" sz="1800" dirty="0" err="1"/>
              <a:t>Facilities</a:t>
            </a:r>
            <a:endParaRPr lang="pl-PL" sz="1800" dirty="0"/>
          </a:p>
          <a:p>
            <a:pPr>
              <a:defRPr/>
            </a:pPr>
            <a:endParaRPr lang="en-US" sz="1800" dirty="0"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1800" b="1" dirty="0" err="1">
                <a:solidFill>
                  <a:srgbClr val="003972"/>
                </a:solidFill>
                <a:cs typeface="Times New Roman" pitchFamily="18" charset="0"/>
              </a:rPr>
              <a:t>ruralhealth.und.edu</a:t>
            </a:r>
            <a:endParaRPr lang="en-US" sz="1800" b="1" dirty="0">
              <a:solidFill>
                <a:srgbClr val="003972"/>
              </a:solidFill>
              <a:cs typeface="Times New Roman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2DA322-286B-8549-88C1-608FA0FB7E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855563" cy="895350"/>
          </a:xfrm>
          <a:prstGeom prst="rect">
            <a:avLst/>
          </a:prstGeom>
          <a:solidFill>
            <a:srgbClr val="003972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7514" y="150744"/>
            <a:ext cx="455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Center </a:t>
            </a:r>
            <a:r>
              <a:rPr lang="en-US" sz="2800" i="1" dirty="0">
                <a:solidFill>
                  <a:schemeClr val="bg1"/>
                </a:solidFill>
              </a:rPr>
              <a:t>for</a:t>
            </a:r>
            <a:r>
              <a:rPr lang="en-US" sz="2800" dirty="0">
                <a:solidFill>
                  <a:schemeClr val="bg1"/>
                </a:solidFill>
              </a:rPr>
              <a:t> Rural Health</a:t>
            </a:r>
          </a:p>
        </p:txBody>
      </p:sp>
    </p:spTree>
    <p:extLst>
      <p:ext uri="{BB962C8B-B14F-4D97-AF65-F5344CB8AC3E}">
        <p14:creationId xmlns:p14="http://schemas.microsoft.com/office/powerpoint/2010/main" val="171876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2713"/>
          </a:xfrm>
          <a:prstGeom prst="rect">
            <a:avLst/>
          </a:prstGeom>
          <a:solidFill>
            <a:srgbClr val="0039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 flipV="1">
            <a:off x="0" y="6635750"/>
            <a:ext cx="4127500" cy="231775"/>
          </a:xfrm>
          <a:prstGeom prst="rect">
            <a:avLst/>
          </a:prstGeom>
          <a:solidFill>
            <a:srgbClr val="0039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 flipV="1">
            <a:off x="4127500" y="6632672"/>
            <a:ext cx="5016500" cy="231775"/>
          </a:xfrm>
          <a:prstGeom prst="rect">
            <a:avLst/>
          </a:prstGeom>
          <a:solidFill>
            <a:srgbClr val="FCB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9" y="254000"/>
            <a:ext cx="8319911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89" y="1307631"/>
            <a:ext cx="8319911" cy="4268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06800" y="6254750"/>
            <a:ext cx="2133600" cy="365125"/>
          </a:xfr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382D1A-45EF-1142-B2B1-C780673C04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V="1">
            <a:off x="0" y="6550025"/>
            <a:ext cx="9144000" cy="92075"/>
          </a:xfrm>
          <a:prstGeom prst="rect">
            <a:avLst/>
          </a:prstGeom>
          <a:solidFill>
            <a:srgbClr val="00AF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200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/Green CR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67DAB8-B447-5D4A-A688-DB0CF5BBBB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B67B428-5B81-FFEE-76FD-5EA4B2286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5E2841-2975-676C-C35F-4D35C057F9DE}"/>
              </a:ext>
            </a:extLst>
          </p:cNvPr>
          <p:cNvSpPr/>
          <p:nvPr userDrawn="1"/>
        </p:nvSpPr>
        <p:spPr>
          <a:xfrm>
            <a:off x="0" y="0"/>
            <a:ext cx="3855563" cy="895350"/>
          </a:xfrm>
          <a:prstGeom prst="rect">
            <a:avLst/>
          </a:prstGeom>
          <a:solidFill>
            <a:srgbClr val="003972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3F7109-A6A3-03FE-4E75-E14549D35588}"/>
              </a:ext>
            </a:extLst>
          </p:cNvPr>
          <p:cNvSpPr txBox="1"/>
          <p:nvPr userDrawn="1"/>
        </p:nvSpPr>
        <p:spPr>
          <a:xfrm>
            <a:off x="97514" y="150744"/>
            <a:ext cx="455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Center </a:t>
            </a:r>
            <a:r>
              <a:rPr lang="en-US" sz="2800" i="1" dirty="0">
                <a:solidFill>
                  <a:schemeClr val="bg1"/>
                </a:solidFill>
              </a:rPr>
              <a:t>for</a:t>
            </a:r>
            <a:r>
              <a:rPr lang="en-US" sz="2800" dirty="0">
                <a:solidFill>
                  <a:schemeClr val="bg1"/>
                </a:solidFill>
              </a:rPr>
              <a:t> Rural Health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6C2374-A4B4-FB8F-BFDE-AB58E4E20952}"/>
              </a:ext>
            </a:extLst>
          </p:cNvPr>
          <p:cNvSpPr/>
          <p:nvPr userDrawn="1"/>
        </p:nvSpPr>
        <p:spPr>
          <a:xfrm>
            <a:off x="0" y="885825"/>
            <a:ext cx="9164638" cy="95250"/>
          </a:xfrm>
          <a:prstGeom prst="rect">
            <a:avLst/>
          </a:prstGeom>
          <a:solidFill>
            <a:srgbClr val="00AF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52B3C8-282C-3215-3F4A-F26DBF3A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5"/>
            <a:ext cx="8319911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0DAC8-8D09-41DC-62E2-551B82D8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183246"/>
            <a:ext cx="8319911" cy="4268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7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/Light Blue CR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CB333"/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885825"/>
            <a:ext cx="9164638" cy="952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6889" y="1129615"/>
            <a:ext cx="8319911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6889" y="2183246"/>
            <a:ext cx="8319911" cy="4268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0691CC-38DB-CC4E-8C80-B71A1044B2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855563" cy="895350"/>
          </a:xfrm>
          <a:prstGeom prst="rect">
            <a:avLst/>
          </a:prstGeom>
          <a:solidFill>
            <a:srgbClr val="003972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7514" y="150744"/>
            <a:ext cx="455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Center </a:t>
            </a:r>
            <a:r>
              <a:rPr lang="en-US" sz="2800" i="1" dirty="0">
                <a:solidFill>
                  <a:schemeClr val="bg1"/>
                </a:solidFill>
              </a:rPr>
              <a:t>for</a:t>
            </a:r>
            <a:r>
              <a:rPr lang="en-US" sz="2800" dirty="0">
                <a:solidFill>
                  <a:schemeClr val="bg1"/>
                </a:solidFill>
              </a:rPr>
              <a:t> Rural Health</a:t>
            </a:r>
          </a:p>
        </p:txBody>
      </p:sp>
    </p:spTree>
    <p:extLst>
      <p:ext uri="{BB962C8B-B14F-4D97-AF65-F5344CB8AC3E}">
        <p14:creationId xmlns:p14="http://schemas.microsoft.com/office/powerpoint/2010/main" val="324659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R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85825"/>
            <a:ext cx="9164638" cy="95250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6889" y="1129615"/>
            <a:ext cx="8319911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6889" y="2183246"/>
            <a:ext cx="8319911" cy="4268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F2F60C-CE9F-8248-A1A0-92A0930CD8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895350"/>
          </a:xfrm>
          <a:prstGeom prst="rect">
            <a:avLst/>
          </a:prstGeom>
          <a:solidFill>
            <a:srgbClr val="003972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7514" y="150744"/>
            <a:ext cx="1079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Center </a:t>
            </a:r>
            <a:r>
              <a:rPr lang="en-US" sz="2800" i="1" dirty="0">
                <a:solidFill>
                  <a:schemeClr val="bg1"/>
                </a:solidFill>
              </a:rPr>
              <a:t>for</a:t>
            </a:r>
            <a:r>
              <a:rPr lang="en-US" sz="2800" dirty="0">
                <a:solidFill>
                  <a:schemeClr val="bg1"/>
                </a:solidFill>
              </a:rPr>
              <a:t> Rural Health</a:t>
            </a:r>
          </a:p>
        </p:txBody>
      </p:sp>
    </p:spTree>
    <p:extLst>
      <p:ext uri="{BB962C8B-B14F-4D97-AF65-F5344CB8AC3E}">
        <p14:creationId xmlns:p14="http://schemas.microsoft.com/office/powerpoint/2010/main" val="17767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984500"/>
          </a:xfrm>
          <a:prstGeom prst="rect">
            <a:avLst/>
          </a:prstGeom>
          <a:solidFill>
            <a:srgbClr val="0039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 flipV="1">
            <a:off x="0" y="6635750"/>
            <a:ext cx="4127500" cy="231775"/>
          </a:xfrm>
          <a:prstGeom prst="rect">
            <a:avLst/>
          </a:prstGeom>
          <a:solidFill>
            <a:srgbClr val="00AF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 flipV="1">
            <a:off x="4127500" y="6626225"/>
            <a:ext cx="5016500" cy="231775"/>
          </a:xfrm>
          <a:prstGeom prst="rect">
            <a:avLst/>
          </a:prstGeom>
          <a:solidFill>
            <a:srgbClr val="FCB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6889" y="3111501"/>
            <a:ext cx="8319911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06800" y="6267450"/>
            <a:ext cx="2133600" cy="365125"/>
          </a:xfr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173DC2-FBFF-1048-9590-7CD81AB73A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V="1">
            <a:off x="0" y="6550025"/>
            <a:ext cx="9144000" cy="92075"/>
          </a:xfrm>
          <a:prstGeom prst="rect">
            <a:avLst/>
          </a:prstGeom>
          <a:solidFill>
            <a:srgbClr val="0039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9706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89" y="188148"/>
            <a:ext cx="8319911" cy="11256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06800" y="6267450"/>
            <a:ext cx="2133600" cy="365125"/>
          </a:xfr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8EE199-198B-4C47-A8C0-5BD1AA46E4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5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flipV="1">
            <a:off x="0" y="868363"/>
            <a:ext cx="9144000" cy="92075"/>
          </a:xfrm>
          <a:prstGeom prst="rect">
            <a:avLst/>
          </a:prstGeom>
          <a:solidFill>
            <a:srgbClr val="00AF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7390" y="5735533"/>
            <a:ext cx="3729608" cy="10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06800" y="6267450"/>
            <a:ext cx="2133600" cy="365125"/>
          </a:xfr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17261C-DEBC-EC4F-B879-D01470B5FB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855563" cy="895350"/>
          </a:xfrm>
          <a:prstGeom prst="rect">
            <a:avLst/>
          </a:prstGeom>
          <a:solidFill>
            <a:srgbClr val="003972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7514" y="150744"/>
            <a:ext cx="455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Center </a:t>
            </a:r>
            <a:r>
              <a:rPr lang="en-US" sz="2800" i="1" dirty="0">
                <a:solidFill>
                  <a:schemeClr val="bg1"/>
                </a:solidFill>
              </a:rPr>
              <a:t>for</a:t>
            </a:r>
            <a:r>
              <a:rPr lang="en-US" sz="2800" dirty="0">
                <a:solidFill>
                  <a:schemeClr val="bg1"/>
                </a:solidFill>
              </a:rPr>
              <a:t> Rural Health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54FA2B-3CCE-E037-77B4-B6D5DC0E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046094"/>
            <a:ext cx="8319911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A29FAC-F66E-4F1B-52D2-160FABF56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099725"/>
            <a:ext cx="8319911" cy="4268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99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713" y="1109663"/>
            <a:ext cx="8320087" cy="11255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34384" y="5904858"/>
            <a:ext cx="3068456" cy="87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" y="0"/>
            <a:ext cx="915988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895350"/>
            <a:ext cx="9164638" cy="95250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6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3855563" cy="895350"/>
          </a:xfrm>
          <a:prstGeom prst="rect">
            <a:avLst/>
          </a:prstGeom>
          <a:solidFill>
            <a:srgbClr val="003972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7514" y="150744"/>
            <a:ext cx="455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Center </a:t>
            </a:r>
            <a:r>
              <a:rPr lang="en-US" sz="2800" i="1" dirty="0">
                <a:solidFill>
                  <a:schemeClr val="bg1"/>
                </a:solidFill>
              </a:rPr>
              <a:t>for</a:t>
            </a:r>
            <a:r>
              <a:rPr lang="en-US" sz="2800" dirty="0">
                <a:solidFill>
                  <a:schemeClr val="bg1"/>
                </a:solidFill>
              </a:rPr>
              <a:t> Rural Health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E678BAA-F3A0-24D7-6FED-16FEBE4267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3808" y="5735533"/>
            <a:ext cx="3456533" cy="98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  <p:sldLayoutId id="2147483693" r:id="rId4"/>
    <p:sldLayoutId id="2147483694" r:id="rId5"/>
    <p:sldLayoutId id="2147483695" r:id="rId6"/>
    <p:sldLayoutId id="2147483697" r:id="rId7"/>
    <p:sldLayoutId id="2147483698" r:id="rId8"/>
    <p:sldLayoutId id="2147483700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Garamond"/>
          <a:ea typeface="ＭＳ Ｐゴシック" charset="0"/>
          <a:cs typeface="Garamon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ＭＳ Ｐゴシック" charset="0"/>
          <a:cs typeface="Adobe Garamond Pro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walter@und.edu" TargetMode="External"/><Relationship Id="rId2" Type="http://schemas.openxmlformats.org/officeDocument/2006/relationships/hyperlink" Target="mailto:anahita.anvariclark@und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hyperlink" Target="mailto:knovak@unitymedcenter.com" TargetMode="External"/><Relationship Id="rId4" Type="http://schemas.openxmlformats.org/officeDocument/2006/relationships/hyperlink" Target="mailto:asharp@cavalierhospital.co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uralhealth.und.edu/projects/cah-quality-network/conditions-of-participation" TargetMode="External"/><Relationship Id="rId7" Type="http://schemas.openxmlformats.org/officeDocument/2006/relationships/hyperlink" Target="https://ruralhealth.und.edu/projects/rhc-network/conditions-for-certification" TargetMode="External"/><Relationship Id="rId2" Type="http://schemas.openxmlformats.org/officeDocument/2006/relationships/hyperlink" Target="https://ruralhealth.und.edu/projects/cah-quality-network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ralhealth.und.edu/projects/rhc-network" TargetMode="External"/><Relationship Id="rId5" Type="http://schemas.openxmlformats.org/officeDocument/2006/relationships/hyperlink" Target="https://ruralhealth.und.edu/projects/flex/funding-programs/peer-exchange" TargetMode="External"/><Relationship Id="rId4" Type="http://schemas.openxmlformats.org/officeDocument/2006/relationships/hyperlink" Target="https://ruralhealth.und.edu/projects/cah-quality-network/sharedtool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pac.gov/document/june-2025-report-to-the-congress-medicare-and-the-health-care-delivery-syste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mericashealthrankings.org/explore/measures/pct_rural_b/N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ralhealth.und.edu/assets/1008-12250/north-dakota-critical-access-hospitals-referral-center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uralhealth.und.edu/assets/5332-29229/2025-nd-rhcs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57A378-43B3-10F4-C8A6-255A607B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92" y="1138886"/>
            <a:ext cx="8889167" cy="2585513"/>
          </a:xfrm>
        </p:spPr>
        <p:txBody>
          <a:bodyPr/>
          <a:lstStyle/>
          <a:p>
            <a:pPr algn="ctr"/>
            <a:r>
              <a:rPr lang="en-US" sz="3800" dirty="0"/>
              <a:t>The North Dakota CAH Quality Network and RHC Network: </a:t>
            </a:r>
            <a:br>
              <a:rPr lang="en-US" dirty="0"/>
            </a:br>
            <a:r>
              <a:rPr lang="en-US" sz="3500" dirty="0"/>
              <a:t>Strengthening Rural Quality Through Collaboration</a:t>
            </a:r>
            <a:br>
              <a:rPr lang="en-US" sz="3500" dirty="0"/>
            </a:br>
            <a:endParaRPr lang="en-US" dirty="0"/>
          </a:p>
        </p:txBody>
      </p:sp>
      <p:pic>
        <p:nvPicPr>
          <p:cNvPr id="9" name="Picture 8" descr="Logo for the North Dakota Quality Network, featuring a circular blue ring with the words “North Dakota” at the top and “Critical Access Hospital” at the bottom, surrounding a stylized “Q” and the words “Quality Network” across the center.&#10;">
            <a:extLst>
              <a:ext uri="{FF2B5EF4-FFF2-40B4-BE49-F238E27FC236}">
                <a16:creationId xmlns:a16="http://schemas.microsoft.com/office/drawing/2014/main" id="{B5307697-29CD-015D-9EC9-D4A454FB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57" y="2934119"/>
            <a:ext cx="1364648" cy="992976"/>
          </a:xfrm>
          <a:prstGeom prst="rect">
            <a:avLst/>
          </a:prstGeom>
        </p:spPr>
      </p:pic>
      <p:pic>
        <p:nvPicPr>
          <p:cNvPr id="11" name="Picture 10" descr="Logo for the North Dakota Rural Health Clinic Network, featuring a green outline of a stethoscope forming a circle around a map of North Dakota, with the text “North Dakota Rural Health Clinic Network” to the right.">
            <a:extLst>
              <a:ext uri="{FF2B5EF4-FFF2-40B4-BE49-F238E27FC236}">
                <a16:creationId xmlns:a16="http://schemas.microsoft.com/office/drawing/2014/main" id="{5639966C-D7CD-E351-F7DD-AD8565D31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71" y="3077845"/>
            <a:ext cx="2162877" cy="7905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DF83C-825C-EE9D-85A9-2BD5329F9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4129790"/>
            <a:ext cx="8288499" cy="2328782"/>
          </a:xfrm>
          <a:ln w="63500" cmpd="sng">
            <a:solidFill>
              <a:srgbClr val="008C3C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8288499"/>
                      <a:gd name="csY0" fmla="*/ 0 h 2249541"/>
                      <a:gd name="csX1" fmla="*/ 8288499 w 8288499"/>
                      <a:gd name="csY1" fmla="*/ 0 h 2249541"/>
                      <a:gd name="csX2" fmla="*/ 8288499 w 8288499"/>
                      <a:gd name="csY2" fmla="*/ 2249541 h 2249541"/>
                      <a:gd name="csX3" fmla="*/ 0 w 8288499"/>
                      <a:gd name="csY3" fmla="*/ 2249541 h 2249541"/>
                      <a:gd name="csX4" fmla="*/ 0 w 8288499"/>
                      <a:gd name="csY4" fmla="*/ 0 h 224954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8288499" h="2249541" fill="none" extrusionOk="0">
                        <a:moveTo>
                          <a:pt x="0" y="0"/>
                        </a:moveTo>
                        <a:cubicBezTo>
                          <a:pt x="2040763" y="-49533"/>
                          <a:pt x="6214539" y="-14809"/>
                          <a:pt x="8288499" y="0"/>
                        </a:cubicBezTo>
                        <a:cubicBezTo>
                          <a:pt x="8376138" y="1108910"/>
                          <a:pt x="8215820" y="1988812"/>
                          <a:pt x="8288499" y="2249541"/>
                        </a:cubicBezTo>
                        <a:cubicBezTo>
                          <a:pt x="4436193" y="2201310"/>
                          <a:pt x="3909938" y="2333996"/>
                          <a:pt x="0" y="2249541"/>
                        </a:cubicBezTo>
                        <a:cubicBezTo>
                          <a:pt x="-38581" y="1139478"/>
                          <a:pt x="63341" y="447930"/>
                          <a:pt x="0" y="0"/>
                        </a:cubicBezTo>
                        <a:close/>
                      </a:path>
                      <a:path w="8288499" h="2249541" stroke="0" extrusionOk="0">
                        <a:moveTo>
                          <a:pt x="0" y="0"/>
                        </a:moveTo>
                        <a:cubicBezTo>
                          <a:pt x="940751" y="118645"/>
                          <a:pt x="4344769" y="116012"/>
                          <a:pt x="8288499" y="0"/>
                        </a:cubicBezTo>
                        <a:cubicBezTo>
                          <a:pt x="8155617" y="939505"/>
                          <a:pt x="8373450" y="1337822"/>
                          <a:pt x="8288499" y="2249541"/>
                        </a:cubicBezTo>
                        <a:cubicBezTo>
                          <a:pt x="6052483" y="2384141"/>
                          <a:pt x="838642" y="2092345"/>
                          <a:pt x="0" y="2249541"/>
                        </a:cubicBezTo>
                        <a:cubicBezTo>
                          <a:pt x="-20187" y="1550339"/>
                          <a:pt x="-152480" y="9027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marL="0" indent="0" algn="ctr"/>
            <a:endParaRPr lang="en-US" sz="2000" dirty="0">
              <a:latin typeface="Aptos" panose="020B0004020202020204" pitchFamily="34" charset="0"/>
            </a:endParaRPr>
          </a:p>
          <a:p>
            <a:pPr marL="0" indent="0" algn="ctr"/>
            <a:r>
              <a:rPr lang="en-US" sz="2000" dirty="0">
                <a:latin typeface="Aptos" panose="020B0004020202020204" pitchFamily="34" charset="0"/>
              </a:rPr>
              <a:t>Anahita Anvari-Clark, PT, DPT, CRHCP - UND Center for Rural Health</a:t>
            </a:r>
          </a:p>
          <a:p>
            <a:pPr marL="0" indent="0" algn="ctr"/>
            <a:r>
              <a:rPr lang="en-US" sz="2000" dirty="0">
                <a:latin typeface="Aptos" panose="020B0004020202020204" pitchFamily="34" charset="0"/>
              </a:rPr>
              <a:t>Anna Walter, BBA, CRHCP - UND Center for Rural Health</a:t>
            </a:r>
          </a:p>
          <a:p>
            <a:pPr marL="0" indent="0" algn="ctr"/>
            <a:r>
              <a:rPr lang="en-US" sz="2000" dirty="0">
                <a:latin typeface="Aptos" panose="020B0004020202020204" pitchFamily="34" charset="0"/>
              </a:rPr>
              <a:t>Kari Novak, LPN - Unity Medical Center</a:t>
            </a:r>
          </a:p>
          <a:p>
            <a:pPr marL="0" indent="0" algn="ctr"/>
            <a:r>
              <a:rPr lang="en-US" sz="2000" dirty="0" err="1">
                <a:latin typeface="Aptos" panose="020B0004020202020204" pitchFamily="34" charset="0"/>
              </a:rPr>
              <a:t>ArvaDell</a:t>
            </a:r>
            <a:r>
              <a:rPr lang="en-US" sz="2000" dirty="0">
                <a:latin typeface="Aptos" panose="020B0004020202020204" pitchFamily="34" charset="0"/>
              </a:rPr>
              <a:t> Sharp, RN - Pembina County Memorial Hospital</a:t>
            </a:r>
          </a:p>
          <a:p>
            <a:pPr marL="857250" lvl="1" indent="-457200" algn="ctr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0" indent="0" algn="ctr"/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DD9047-876A-88AC-BC20-F5B5EBB83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58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EC72A6-330D-E99F-1F06-D3CBA7D2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026478"/>
            <a:ext cx="8319911" cy="1011871"/>
          </a:xfrm>
        </p:spPr>
        <p:txBody>
          <a:bodyPr/>
          <a:lstStyle/>
          <a:p>
            <a:r>
              <a:rPr lang="en-US" dirty="0"/>
              <a:t>Early and Current Focus of the CAH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5C4F6-319B-B759-5737-DEC75E46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8" y="2280950"/>
            <a:ext cx="8319911" cy="4268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Supporting quality improvement and regulatory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Sharing knowledge, resources, and best practices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Strengthening collaboration among Critical Access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Improving efficiency and reducing duplication of effort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Providing centralized coordination and technical assistance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F8F8F3-7659-EB53-AD1A-05AE50CCA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4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306F37-6897-BE94-DFA9-A8AF1E8E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7" y="1003971"/>
            <a:ext cx="8319911" cy="783427"/>
          </a:xfrm>
        </p:spPr>
        <p:txBody>
          <a:bodyPr/>
          <a:lstStyle/>
          <a:p>
            <a:r>
              <a:rPr lang="en-US" sz="3600" dirty="0"/>
              <a:t>Key Activities of the CAH Quality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520FC-D3ED-DC06-8972-14E66FB2D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8" y="1994963"/>
            <a:ext cx="8319911" cy="4268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Monthly CAH Nursing Leadership networking calls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*New* Quarterly Quality Improvement calls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Biannual statewide networking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Educational webinars and trainings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Technical assistance for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Peer sharing of survey experiences and best practices</a:t>
            </a:r>
          </a:p>
          <a:p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8704D-D779-5776-6632-91D335362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2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C22BA8-E842-C9C1-3424-F9AB0AC6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4"/>
            <a:ext cx="8319911" cy="965885"/>
          </a:xfrm>
        </p:spPr>
        <p:txBody>
          <a:bodyPr/>
          <a:lstStyle/>
          <a:p>
            <a:r>
              <a:rPr lang="en-US" dirty="0"/>
              <a:t>Other Resources Offered by the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5A89E-A4DB-3B29-6230-C05CC2F0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495159"/>
            <a:ext cx="8319911" cy="38611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CoP checklist to support survey readiness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CAH DON &amp; Quality Listservs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Flex Virtual Library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Peer Exchange Program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Facilitation of communication with state partners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16EDFD-007E-4510-F910-C58D54CA3F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80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3DCCFC-E17B-A81F-C2A6-2A18BEFA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the CAH Quality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B454C-1065-81E6-0F28-0A88E134D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 reported by hospitals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Improved survey readiness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Greater understanding of regulatory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Shared solutions to common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Stronger collaboration across the state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9CF323-E586-309E-5536-3E9E65780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39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88909A-3D25-15D7-4B4B-5968616D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033063"/>
            <a:ext cx="8319911" cy="1013094"/>
          </a:xfrm>
        </p:spPr>
        <p:txBody>
          <a:bodyPr/>
          <a:lstStyle/>
          <a:p>
            <a:r>
              <a:rPr lang="en-US" dirty="0"/>
              <a:t>CAH Quality Network in Practice - Member Perspective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64302-501A-1CB1-BA50-1810D8A4D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136098"/>
            <a:ext cx="8319911" cy="4315172"/>
          </a:xfrm>
        </p:spPr>
        <p:txBody>
          <a:bodyPr/>
          <a:lstStyle/>
          <a:p>
            <a:pPr marL="0" indent="0"/>
            <a:endParaRPr lang="en-US" sz="2800" b="1" dirty="0"/>
          </a:p>
          <a:p>
            <a:pPr marL="0" indent="0"/>
            <a:r>
              <a:rPr lang="en-US" sz="3000" b="1" dirty="0" err="1"/>
              <a:t>ArvaDell</a:t>
            </a:r>
            <a:r>
              <a:rPr lang="en-US" sz="3000" b="1" dirty="0"/>
              <a:t> Sharp, RN, </a:t>
            </a:r>
            <a:r>
              <a:rPr lang="en-US" sz="2800" dirty="0"/>
              <a:t>Quality Improvement Coordinator, Pembina County Memorial Hospital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 standing participation in CAH Quality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Selected as national CAH QI mentor (2019-2021)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One of 8 mentors nationwide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70D73D-4852-66E9-DAE5-8415AAD424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19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B3326-8F22-1481-E0AF-F62F7E1E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EB1C36-A028-85DC-2E76-65FFD03C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033063"/>
            <a:ext cx="8319911" cy="1013094"/>
          </a:xfrm>
        </p:spPr>
        <p:txBody>
          <a:bodyPr/>
          <a:lstStyle/>
          <a:p>
            <a:r>
              <a:rPr lang="en-US" dirty="0"/>
              <a:t>CAH Quality Network in Practice - Member Perspective </a:t>
            </a:r>
            <a:r>
              <a:rPr lang="en-US" dirty="0">
                <a:solidFill>
                  <a:srgbClr val="FFFFFF"/>
                </a:solidFill>
              </a:rPr>
              <a:t>2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B75AB-4E91-26C1-8398-CA30A9E7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136098"/>
            <a:ext cx="8319911" cy="4315172"/>
          </a:xfrm>
        </p:spPr>
        <p:txBody>
          <a:bodyPr/>
          <a:lstStyle/>
          <a:p>
            <a:pPr marL="0" indent="0"/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Tools that Support Survey Readiness &amp; QI</a:t>
            </a:r>
            <a:r>
              <a:rPr lang="en-US" dirty="0"/>
              <a:t>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CoP checklist, MBQIP guidance, NHSN education</a:t>
            </a:r>
          </a:p>
          <a:p>
            <a:pPr marL="400050" lvl="1" indent="0">
              <a:buNone/>
            </a:pPr>
            <a:endParaRPr lang="en-US" sz="1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Education that Builds Staff Knowledge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Webinars, conferences, and topic-focused learning (e.g., swing bed, CoPs) </a:t>
            </a:r>
            <a:endParaRPr lang="en-US" sz="3000" b="1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DBBF99-F058-77B9-F51C-03C4EDA8AE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0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E4D6B-2E25-A65D-F19B-3CD90924A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5246E-0B29-C988-357B-F6FFBDA1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033063"/>
            <a:ext cx="8319911" cy="1013094"/>
          </a:xfrm>
        </p:spPr>
        <p:txBody>
          <a:bodyPr/>
          <a:lstStyle/>
          <a:p>
            <a:r>
              <a:rPr lang="en-US" dirty="0"/>
              <a:t>CAH Quality Network in Practice - Member Perspective </a:t>
            </a:r>
            <a:r>
              <a:rPr lang="en-US" dirty="0">
                <a:solidFill>
                  <a:srgbClr val="FFFFFF"/>
                </a:solidFill>
              </a:rPr>
              <a:t>3</a:t>
            </a:r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2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E65DD-5BA2-3372-48C7-D5DCA8BE9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136098"/>
            <a:ext cx="8319911" cy="4315172"/>
          </a:xfrm>
        </p:spPr>
        <p:txBody>
          <a:bodyPr/>
          <a:lstStyle/>
          <a:p>
            <a:pPr marL="0" indent="0"/>
            <a:endParaRPr lang="en-US" sz="15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Strong Peer Network for Problem-Solving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Listserv and meetings for sharing policies, resources, and best practices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Reliable Support &amp; Coordination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Flex team provides reminders, guidance, and timely assistance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1FAC61-9BC4-9954-9CFE-443B817F3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7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0510DC-1F5E-3A8F-B34B-7A2157FD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8" y="998641"/>
            <a:ext cx="8319911" cy="914400"/>
          </a:xfrm>
        </p:spPr>
        <p:txBody>
          <a:bodyPr/>
          <a:lstStyle/>
          <a:p>
            <a:r>
              <a:rPr lang="en-US" sz="3800" dirty="0"/>
              <a:t>Voices from the CAH Quality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56648-7D5F-7F54-8B95-929687BA8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009670"/>
            <a:ext cx="8319911" cy="4441600"/>
          </a:xfrm>
        </p:spPr>
        <p:txBody>
          <a:bodyPr/>
          <a:lstStyle/>
          <a:p>
            <a:pPr marL="0" indent="0"/>
            <a:r>
              <a:rPr lang="en-US" sz="2400" dirty="0"/>
              <a:t>“The Network has provided strong support in my role through practical tools like CoP checklists and webinars.</a:t>
            </a:r>
          </a:p>
          <a:p>
            <a:pPr marL="0" indent="0"/>
            <a:r>
              <a:rPr lang="en-US" sz="2400" dirty="0"/>
              <a:t>The survey sharing is especially helpful when planning for our own survey, and the DON listserv allows us to problem-solve in real time without re-inventing the wheel.</a:t>
            </a:r>
          </a:p>
          <a:p>
            <a:pPr marL="0" indent="0"/>
            <a:r>
              <a:rPr lang="en-US" sz="2400" dirty="0"/>
              <a:t>It’s reassuring to have a trusted group of peers who understand the unique challenges of rural healthcare and support each other through shared learning.”</a:t>
            </a:r>
          </a:p>
          <a:p>
            <a:pPr marL="0" indent="0"/>
            <a:r>
              <a:rPr lang="en-US" sz="1000" dirty="0"/>
              <a:t> </a:t>
            </a:r>
            <a:br>
              <a:rPr lang="en-US" sz="2400" dirty="0"/>
            </a:br>
            <a:r>
              <a:rPr lang="en-US" sz="2400" b="1" dirty="0"/>
              <a:t>— Jenny Holand, Chief Nursing Officer| Unity Medical Center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C9968-E62F-D0C0-A311-6DDF4AE085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Graphic 4" descr="Chat bubble outline">
            <a:extLst>
              <a:ext uri="{FF2B5EF4-FFF2-40B4-BE49-F238E27FC236}">
                <a16:creationId xmlns:a16="http://schemas.microsoft.com/office/drawing/2014/main" id="{FAF4C1E7-D83D-0009-A78D-7E84FE01E6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14996" y="10469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0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A72FC-B480-A2B2-C6FD-F29D05FE7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AADD6-FF36-0A99-53D0-77AF4581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029132"/>
            <a:ext cx="8319911" cy="762000"/>
          </a:xfrm>
        </p:spPr>
        <p:txBody>
          <a:bodyPr/>
          <a:lstStyle/>
          <a:p>
            <a:r>
              <a:rPr lang="en-US" sz="3800" dirty="0"/>
              <a:t>Voices from the CAH Quality Network </a:t>
            </a:r>
            <a:r>
              <a:rPr lang="en-US" sz="38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D73CB-E81E-8483-1354-344355324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019719"/>
            <a:ext cx="8319911" cy="4431552"/>
          </a:xfrm>
        </p:spPr>
        <p:txBody>
          <a:bodyPr/>
          <a:lstStyle/>
          <a:p>
            <a:pPr marL="0" indent="0"/>
            <a:r>
              <a:rPr lang="en-US" sz="2800" dirty="0"/>
              <a:t>“As a new Director, the Network has helped me grow and develop new leadership tools, helping gain new contacts and a network of other leaders who have been a positive influence on my journey. Providing tools and resources to gain the knowledge for upcoming surveys, new core measures, and increasing understanding! I am so thankful for the team at ND network!”</a:t>
            </a:r>
          </a:p>
          <a:p>
            <a:pPr marL="0" indent="0"/>
            <a:endParaRPr lang="en-US" sz="1000" dirty="0"/>
          </a:p>
          <a:p>
            <a:pPr marL="0" indent="0"/>
            <a:r>
              <a:rPr lang="en-US" sz="2800" b="1" dirty="0"/>
              <a:t>— Megan Sylling, Director of Nursing | Altru Hospital – Devils Lake 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376FA8-DB8B-9CE4-797D-C8F000070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Graphic 4" descr="Chat bubble outline">
            <a:extLst>
              <a:ext uri="{FF2B5EF4-FFF2-40B4-BE49-F238E27FC236}">
                <a16:creationId xmlns:a16="http://schemas.microsoft.com/office/drawing/2014/main" id="{AE871368-9646-1E16-3CF7-179780342D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64286" y="10291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38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708A4-D105-3748-B888-38736E15F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DE35DF-70B1-3CF8-D09F-583014F4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4"/>
            <a:ext cx="8319911" cy="4766361"/>
          </a:xfrm>
          <a:ln>
            <a:solidFill>
              <a:srgbClr val="00B050"/>
            </a:solidFill>
          </a:ln>
        </p:spPr>
        <p:txBody>
          <a:bodyPr anchor="t"/>
          <a:lstStyle/>
          <a:p>
            <a:pPr algn="ctr"/>
            <a:br>
              <a:rPr lang="en-US" sz="4500" dirty="0"/>
            </a:br>
            <a:r>
              <a:rPr lang="en-US" sz="4500" b="1" dirty="0"/>
              <a:t>ND RHC Network</a:t>
            </a:r>
            <a:br>
              <a:rPr lang="en-US" sz="4500" dirty="0"/>
            </a:br>
            <a:br>
              <a:rPr lang="en-US" sz="4500" dirty="0"/>
            </a:br>
            <a:endParaRPr lang="en-US" sz="4500" dirty="0"/>
          </a:p>
        </p:txBody>
      </p:sp>
      <p:pic>
        <p:nvPicPr>
          <p:cNvPr id="4" name="Picture 3" descr="Logo for the North Dakota Rural Health Clinic Network, featuring a green outline of a stethoscope forming a circle around a map of North Dakota, with the text “North Dakota Rural Health Clinic Network” to the right.">
            <a:extLst>
              <a:ext uri="{FF2B5EF4-FFF2-40B4-BE49-F238E27FC236}">
                <a16:creationId xmlns:a16="http://schemas.microsoft.com/office/drawing/2014/main" id="{03C037E1-27AA-66CB-4D42-C35FC07E3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441" y="3344545"/>
            <a:ext cx="4126319" cy="150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75D75-1C24-041C-1DB7-3A4FFF5F00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6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60EF18-25EA-2856-3D3B-1EFA6EE4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936703"/>
            <a:ext cx="8319911" cy="763142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B87D8-AF52-8F1F-98A3-C077806C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1970049"/>
            <a:ext cx="8516916" cy="44812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Describe the history and development of North Dakota’s CAH Quality Network and RHC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Identify key resources and support services provided through both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Explain how structured networking supports quality improvement and regulatory compliance in rural healthcare settings</a:t>
            </a:r>
          </a:p>
          <a:p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EDC82-3527-2110-AC95-154800CF5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47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6F1002-41E8-5293-7E03-5421B7C4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RHC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D53FC-6F05-8FF0-F4CB-8954ABE13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Established in </a:t>
            </a:r>
            <a:r>
              <a:rPr lang="en-US" sz="2800" b="1" dirty="0"/>
              <a:t>Fall</a:t>
            </a:r>
            <a:r>
              <a:rPr lang="en-US" sz="2800" dirty="0"/>
              <a:t> </a:t>
            </a:r>
            <a:r>
              <a:rPr lang="en-US" sz="2800" b="1" dirty="0"/>
              <a:t>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Based off framework of the CAH Quality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Network development planning grant (July 2022) </a:t>
            </a: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Advisory Committee </a:t>
            </a:r>
          </a:p>
          <a:p>
            <a:pPr marL="0" indent="0"/>
            <a:endParaRPr lang="en-US" sz="2800" dirty="0"/>
          </a:p>
          <a:p>
            <a:pPr marL="0" indent="0">
              <a:spcBef>
                <a:spcPts val="0"/>
              </a:spcBef>
            </a:pPr>
            <a:r>
              <a:rPr lang="en-US" sz="2800" dirty="0">
                <a:solidFill>
                  <a:srgbClr val="0070C0"/>
                </a:solidFill>
              </a:rPr>
              <a:t>Network Mission: To support, educate, and</a:t>
            </a:r>
          </a:p>
          <a:p>
            <a:pPr marL="0" indent="0">
              <a:spcBef>
                <a:spcPts val="0"/>
              </a:spcBef>
            </a:pPr>
            <a:r>
              <a:rPr lang="en-US" sz="2800" dirty="0">
                <a:solidFill>
                  <a:srgbClr val="0070C0"/>
                </a:solidFill>
              </a:rPr>
              <a:t>promote resources for ongoing performance</a:t>
            </a:r>
          </a:p>
          <a:p>
            <a:pPr marL="0" indent="0">
              <a:spcBef>
                <a:spcPts val="0"/>
              </a:spcBef>
            </a:pPr>
            <a:r>
              <a:rPr lang="en-US" sz="2800" dirty="0">
                <a:solidFill>
                  <a:srgbClr val="0070C0"/>
                </a:solidFill>
              </a:rPr>
              <a:t>improvement for North Dakota Rural Health Clinics (RHCs)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B3C23-4ADF-7315-8A16-E3991384F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0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383DAF-BEF0-99E2-D1FA-0C6733B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the RHC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82674-4575-F6B7-C658-B6A3003D7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Supporting regulatory compliance and quality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Providing education related to clinic operations and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Strengthening collaboration among rural health clinics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Sharing knowledge, resources, and best practices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Providing technical assistance and operational support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428AD6-A0DA-A273-1C56-9872D636A9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11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7E305-B33D-45CA-A622-30C0F0191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F09290-110E-CDCA-485A-399F263C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Activities of the RHC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00EB1-105F-D10F-DD49-DD2E70715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Bimonthly meetings for networking opportunities for clinic leaders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Education on clinic regulations and operations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Financial and operational improvement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Peer learning and collaboration among clinics</a:t>
            </a:r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6C610-5F87-9EAF-7C4F-90D71017A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531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A85AF-BFD0-276B-6D38-ED7968EB2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FD3FB-04CF-2D10-7060-486A4315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4"/>
            <a:ext cx="8319911" cy="965885"/>
          </a:xfrm>
        </p:spPr>
        <p:txBody>
          <a:bodyPr/>
          <a:lstStyle/>
          <a:p>
            <a:r>
              <a:rPr lang="en-US" dirty="0"/>
              <a:t>Other Resources Offered by the RHC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AE4E0-16E1-88B0-8C1D-D92AC67F0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CfC</a:t>
            </a:r>
            <a:r>
              <a:rPr lang="en-US" dirty="0"/>
              <a:t> checklist to support survey readiness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RHC Manager Listserv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Flex Virtual Library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Peer Exchange Program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Facilitation of communication with state partners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10F32-D830-81BF-31AA-90053A9B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33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F77D03-BEC0-7570-4955-3F21D2B3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5"/>
            <a:ext cx="8319911" cy="936510"/>
          </a:xfrm>
        </p:spPr>
        <p:txBody>
          <a:bodyPr/>
          <a:lstStyle/>
          <a:p>
            <a:r>
              <a:rPr lang="en-US" dirty="0"/>
              <a:t>RHC Network in Practice - Member Perspective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E95EE-F0CE-8989-BF28-12BB61242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381459"/>
            <a:ext cx="8319911" cy="4069811"/>
          </a:xfrm>
        </p:spPr>
        <p:txBody>
          <a:bodyPr/>
          <a:lstStyle/>
          <a:p>
            <a:pPr marL="0" indent="0"/>
            <a:r>
              <a:rPr lang="en-US" b="1" dirty="0"/>
              <a:t>Kari Novak, LPN, </a:t>
            </a:r>
            <a:r>
              <a:rPr lang="en-US" dirty="0"/>
              <a:t>Clinic Manager, Unity Medical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Access to Practical Resources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Virtual library, </a:t>
            </a:r>
            <a:r>
              <a:rPr lang="en-US" dirty="0" err="1"/>
              <a:t>CfC</a:t>
            </a:r>
            <a:r>
              <a:rPr lang="en-US" dirty="0"/>
              <a:t> checklist, webinars, CCM cohort participation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Valuable Peer Connection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Sharing best practices through manager meetings and listserv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16CC9F-0C9D-9BA9-36DF-166703C1E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57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BFCA3-1929-611B-DB27-00961519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F0E50-A531-C1B9-E1A4-9FEE28C0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5"/>
            <a:ext cx="8319911" cy="936510"/>
          </a:xfrm>
        </p:spPr>
        <p:txBody>
          <a:bodyPr/>
          <a:lstStyle/>
          <a:p>
            <a:r>
              <a:rPr lang="en-US" dirty="0"/>
              <a:t>RHC Network in Practice - Member Perspective </a:t>
            </a:r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7C69C-02DD-54F4-7091-02CABB6D0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381459"/>
            <a:ext cx="8319911" cy="40698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Ongoing Learning &amp; Engagement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Regular participation in meetings and network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Responsive Support When Needed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Flex team is accessible, helpful, and timely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956747-775A-9440-9F74-45F78BC49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26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41B55-3C77-7AAF-617A-4581F293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039180"/>
            <a:ext cx="8319911" cy="762000"/>
          </a:xfrm>
        </p:spPr>
        <p:txBody>
          <a:bodyPr/>
          <a:lstStyle/>
          <a:p>
            <a:r>
              <a:rPr lang="en-US" dirty="0"/>
              <a:t>Voices from the RHC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5E2FB-B19E-25E6-EA64-7243ECC41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1801180"/>
            <a:ext cx="8319911" cy="4555169"/>
          </a:xfrm>
        </p:spPr>
        <p:txBody>
          <a:bodyPr/>
          <a:lstStyle/>
          <a:p>
            <a:pPr marL="0" indent="0"/>
            <a:r>
              <a:rPr lang="en-US" sz="2400" dirty="0"/>
              <a:t>“When I first started as a clinic manager, I felt like I was just winging it. When the RHC Network was formed, I finally felt like I could be successful because I could connect with others going through the same day-to-day challenges.</a:t>
            </a:r>
          </a:p>
          <a:p>
            <a:pPr marL="0" indent="0"/>
            <a:r>
              <a:rPr lang="en-US" sz="2400" dirty="0"/>
              <a:t>The webinars and peer sharing have been invaluable — you always learn something new, and it helps to know you’re not alone.</a:t>
            </a:r>
          </a:p>
          <a:p>
            <a:pPr marL="0" indent="0"/>
            <a:r>
              <a:rPr lang="en-US" sz="2400" dirty="0"/>
              <a:t>The network has created a space where we can be honest about what isn’t working and figure out how to improve together.”</a:t>
            </a:r>
          </a:p>
          <a:p>
            <a:pPr marL="0" indent="0"/>
            <a:endParaRPr lang="en-US" sz="1000" dirty="0"/>
          </a:p>
          <a:p>
            <a:pPr marL="0" indent="0"/>
            <a:r>
              <a:rPr lang="en-US" sz="2400" b="1" dirty="0"/>
              <a:t>— Shelby Davis, Chief Operating Officer | Tioga Medical Center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CB08E-F18B-ECA3-6A19-EAE23271E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Graphic 4" descr="Chat bubble outline">
            <a:extLst>
              <a:ext uri="{FF2B5EF4-FFF2-40B4-BE49-F238E27FC236}">
                <a16:creationId xmlns:a16="http://schemas.microsoft.com/office/drawing/2014/main" id="{0F753DE0-51A5-CF22-3699-0B04D943CF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11" y="10391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5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94175-0196-9E46-06CC-507970FD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D0477-B81B-9A73-AC76-5FCD21ECC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7" y="1049228"/>
            <a:ext cx="8319911" cy="762000"/>
          </a:xfrm>
        </p:spPr>
        <p:txBody>
          <a:bodyPr/>
          <a:lstStyle/>
          <a:p>
            <a:r>
              <a:rPr lang="en-US" dirty="0"/>
              <a:t>Voices from the RHC Network </a:t>
            </a:r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067DB-3F66-EC19-0F31-9D1F9BE8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6" y="1811624"/>
            <a:ext cx="8319911" cy="4544726"/>
          </a:xfrm>
        </p:spPr>
        <p:txBody>
          <a:bodyPr/>
          <a:lstStyle/>
          <a:p>
            <a:pPr marL="0" lvl="0"/>
            <a:r>
              <a:rPr lang="en-US" sz="2400" dirty="0"/>
              <a:t>“The RHC Network has been a valuable resource in my role as a Clinic Administrator, providing a platform for rural health updates, collaboration and shared learning across the market. I especially appreciate the peer-to-peer exchange of experiences, challenges, and best practices, which has helped me refine processes at the Beach Clinic. </a:t>
            </a:r>
          </a:p>
          <a:p>
            <a:pPr marL="0" lvl="0"/>
            <a:r>
              <a:rPr lang="en-US" sz="2400" dirty="0"/>
              <a:t>The ability to both learn from others and share successful strategies fosters stronger preparedness for regulatory surveys, operational updates, and continuous improvement across our clinics.” 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b="1" dirty="0"/>
              <a:t>— Stacy Emerick, Clinic Administrator, Dickinson and Beach Clinics | CHI St. Alexius Dickinson 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C2328-F81D-1822-7B62-B52E73E30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Graphic 4" descr="Chat bubble outline">
            <a:extLst>
              <a:ext uri="{FF2B5EF4-FFF2-40B4-BE49-F238E27FC236}">
                <a16:creationId xmlns:a16="http://schemas.microsoft.com/office/drawing/2014/main" id="{911D38FF-9D58-492D-BFA1-708C4E53C3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13" y="10492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04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762538-CF90-C69E-6CA9-BABB7332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4"/>
            <a:ext cx="8319911" cy="909047"/>
          </a:xfrm>
        </p:spPr>
        <p:txBody>
          <a:bodyPr/>
          <a:lstStyle/>
          <a:p>
            <a:r>
              <a:rPr lang="en-US" sz="3800" dirty="0"/>
              <a:t>Looking Ahead: Opportunities for Growth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0F88497-245E-E743-A776-575FEF2A73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3644" y="2184115"/>
            <a:ext cx="8319912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Improving access to shared resources</a:t>
            </a: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 Virtual Library navigation </a:t>
            </a:r>
          </a:p>
          <a:p>
            <a:pPr marL="457200" indent="-457200"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Increasing engagement in peer exchange opportunities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57250" lvl="1" indent="-457200"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Exchange Program underutilized despite strong potential</a:t>
            </a:r>
          </a:p>
          <a:p>
            <a:pPr marL="457200" indent="-457200"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Strengthening communication about available resources</a:t>
            </a:r>
          </a:p>
          <a:p>
            <a:pPr marL="857250" lvl="1" indent="-457200"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sure members know what’s available and how to access support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7CA11F-3CDE-3BC7-FCE9-39CF1B0807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65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CC231D-BDE4-2E27-0151-582720A8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4"/>
            <a:ext cx="8319911" cy="1053631"/>
          </a:xfrm>
        </p:spPr>
        <p:txBody>
          <a:bodyPr/>
          <a:lstStyle/>
          <a:p>
            <a:r>
              <a:rPr lang="en-US" sz="3800" dirty="0"/>
              <a:t>Key Takeaways – The Value of Rural Quality Networks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7D1EC-1D60-72C2-691B-A7C35F151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308484"/>
            <a:ext cx="8319911" cy="41427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Structured networks provide practical tools, education, and real-time support for rural providers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Peer learning reduces duplication and accelerates problem-solving across organizations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Statewide collaboration strengthens quality improvement, compliance, and sustainability in rural healthcare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0" indent="0"/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E63FBC-568C-802E-0244-E4629FD09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4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A65A8B-9B76-3891-A86E-25D5281B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Center for Rural Health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07002-ED30-08CA-F0B3-683841237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Established in 1980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Housed at the UND School of Medicine and Health Sciences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Home to national programs and multi-state efforts related to rural and tribal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Designated as North Dakota’s State Office of Rural Health </a:t>
            </a:r>
          </a:p>
          <a:p>
            <a:pPr marL="457200" indent="-457200">
              <a:buFontTx/>
              <a:buChar char="-"/>
            </a:pPr>
            <a:endParaRPr lang="en-US" sz="3000" dirty="0"/>
          </a:p>
          <a:p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EB3E1D-D885-4722-0EE9-460FD758C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Logo for the Center for Rural Health at the University of North Dakota, featuring a green circular emblem with the letters “CRH” and the text “Center for Rural Health, University of North Dakota School of Medicine &amp; Health Sciences” to the right.&#10;">
            <a:extLst>
              <a:ext uri="{FF2B5EF4-FFF2-40B4-BE49-F238E27FC236}">
                <a16:creationId xmlns:a16="http://schemas.microsoft.com/office/drawing/2014/main" id="{15B11C21-7DD4-08CD-C68C-15E5A0FFB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811" y="5430559"/>
            <a:ext cx="3066658" cy="8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12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18A77E-B180-13CA-9998-A714F757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8" y="1010427"/>
            <a:ext cx="8319911" cy="762000"/>
          </a:xfrm>
        </p:spPr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00C9F-ECD1-C072-324A-C56F92A43618}"/>
              </a:ext>
            </a:extLst>
          </p:cNvPr>
          <p:cNvSpPr txBox="1"/>
          <p:nvPr/>
        </p:nvSpPr>
        <p:spPr>
          <a:xfrm>
            <a:off x="526345" y="1802762"/>
            <a:ext cx="43318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600" dirty="0"/>
              <a:t>Anahita Anvari-Clark</a:t>
            </a:r>
          </a:p>
          <a:p>
            <a:r>
              <a:rPr lang="en-US" dirty="0">
                <a:hlinkClick r:id="rId2"/>
              </a:rPr>
              <a:t>anahita.anvariclark@und.edu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600" dirty="0"/>
              <a:t>Anna Walter</a:t>
            </a:r>
          </a:p>
          <a:p>
            <a:r>
              <a:rPr lang="en-US" dirty="0">
                <a:hlinkClick r:id="rId3"/>
              </a:rPr>
              <a:t>anna.walter@und.edu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600" dirty="0" err="1"/>
              <a:t>ArvaDell</a:t>
            </a:r>
            <a:r>
              <a:rPr lang="en-US" sz="2600" dirty="0"/>
              <a:t> Sharp</a:t>
            </a:r>
          </a:p>
          <a:p>
            <a:r>
              <a:rPr lang="en-US" dirty="0">
                <a:hlinkClick r:id="rId4"/>
              </a:rPr>
              <a:t>asharp@cavalierhospital.com</a:t>
            </a:r>
            <a:endParaRPr lang="en-US" dirty="0"/>
          </a:p>
          <a:p>
            <a:endParaRPr lang="en-US" dirty="0"/>
          </a:p>
          <a:p>
            <a:r>
              <a:rPr lang="en-US" sz="2600" dirty="0"/>
              <a:t>Kari Novak</a:t>
            </a:r>
          </a:p>
          <a:p>
            <a:r>
              <a:rPr lang="en-US" dirty="0">
                <a:hlinkClick r:id="rId5"/>
              </a:rPr>
              <a:t>knovak@unitymedcenter.com</a:t>
            </a:r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field of sunflowers with yellow and blue sky">
            <a:extLst>
              <a:ext uri="{FF2B5EF4-FFF2-40B4-BE49-F238E27FC236}">
                <a16:creationId xmlns:a16="http://schemas.microsoft.com/office/drawing/2014/main" id="{15643356-FC09-F191-1E58-3B06CCC61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016" y="2296278"/>
            <a:ext cx="3764783" cy="334647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195196-D10E-9756-BDDC-4AEE2B9CE6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41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B2B839-A875-BBA8-E591-8E0493AC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8" y="1002199"/>
            <a:ext cx="8319911" cy="76200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C331A-5E64-00B3-130C-65C6A4E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1891615"/>
            <a:ext cx="8319911" cy="4559655"/>
          </a:xfrm>
        </p:spPr>
        <p:txBody>
          <a:bodyPr/>
          <a:lstStyle/>
          <a:p>
            <a:r>
              <a:rPr lang="en-US" sz="3000" dirty="0">
                <a:hlinkClick r:id="rId2"/>
              </a:rPr>
              <a:t>North Dakota CAH Quality Network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hlinkClick r:id="rId3"/>
              </a:rPr>
              <a:t>North Dakota Critical Access Hospital Conditions of Participation (CoP) Checklist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hlinkClick r:id="rId4"/>
              </a:rPr>
              <a:t>Virtual Library of Shared Tools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hlinkClick r:id="rId5"/>
              </a:rPr>
              <a:t>"Peer Exchange" - Rural Healthcare Exchange &amp; Professional Development Program</a:t>
            </a:r>
            <a:endParaRPr lang="en-US" sz="3000" dirty="0">
              <a:hlinkClick r:id="rId6"/>
            </a:endParaRPr>
          </a:p>
          <a:p>
            <a:r>
              <a:rPr lang="en-US" sz="2800" dirty="0">
                <a:hlinkClick r:id="rId6"/>
              </a:rPr>
              <a:t>North Dakota Rural Health Clinic Network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7"/>
              </a:rPr>
              <a:t>North Dakota Rural Health Clinic Conditions for Certification Checklist</a:t>
            </a:r>
            <a:endParaRPr lang="en-US" sz="3000" dirty="0"/>
          </a:p>
          <a:p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478546-9004-3FCA-5100-4833F4AA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45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C42C83-9FD3-8CD1-942E-1445EAFB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8" y="1012980"/>
            <a:ext cx="8319911" cy="762000"/>
          </a:xfrm>
        </p:spPr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10D79-D8B0-6CF5-44C4-D1F88DDE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6295"/>
            <a:ext cx="8229599" cy="4614975"/>
          </a:xfrm>
        </p:spPr>
        <p:txBody>
          <a:bodyPr lIns="0"/>
          <a:lstStyle/>
          <a:p>
            <a:pPr marL="0"/>
            <a:r>
              <a:rPr lang="en-US" sz="2800" dirty="0" err="1"/>
              <a:t>MedPAC</a:t>
            </a:r>
            <a:r>
              <a:rPr lang="en-US" sz="2800" dirty="0"/>
              <a:t>. (2025). </a:t>
            </a:r>
            <a:r>
              <a:rPr lang="en-US" sz="2800" i="1" dirty="0"/>
              <a:t>Report to the Congress: Medicare and the Health Care Delivery System.</a:t>
            </a:r>
            <a:r>
              <a:rPr lang="en-US" sz="2800" dirty="0"/>
              <a:t> </a:t>
            </a:r>
            <a:r>
              <a:rPr lang="en-US" sz="2800" dirty="0">
                <a:hlinkClick r:id="rId3"/>
              </a:rPr>
              <a:t>https://www.medpac.gov/document/june-2025-report-to-the-congress-medicare-and-the-health-care-delivery-system/</a:t>
            </a:r>
            <a:endParaRPr lang="en-US" sz="2800" dirty="0"/>
          </a:p>
          <a:p>
            <a:pPr marL="0"/>
            <a:endParaRPr lang="en-US" sz="1000" dirty="0"/>
          </a:p>
          <a:p>
            <a:pPr marL="0"/>
            <a:r>
              <a:rPr lang="en-US" sz="2800" dirty="0"/>
              <a:t>United Health Foundation. (n.d.). </a:t>
            </a:r>
            <a:r>
              <a:rPr lang="en-US" sz="2800" i="1" dirty="0"/>
              <a:t>Percent of population living in rural areas: North Dakota</a:t>
            </a:r>
            <a:r>
              <a:rPr lang="en-US" sz="2800" dirty="0"/>
              <a:t>. America’s Health Rankings. </a:t>
            </a:r>
            <a:r>
              <a:rPr lang="en-US" sz="2800" dirty="0">
                <a:hlinkClick r:id="rId4"/>
              </a:rPr>
              <a:t>https://www.americashealthrankings.org/explore/measures/pct_rural_b/ND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1E779B-008A-884C-AED8-D9E051A49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4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676DB5-5973-1C61-5F2B-AB246039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 Program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1F36D-5CF8-06D5-5ADA-0756709AD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Medicare Rural Hospital Flexibility Grant Program (Flex)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Funded by the Health Resources and Services Administration (HRSA) and under the direction of Federal Office of Rural Health Policy (FORHP)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Supports all ND Critical Access Hospitals (CAHs) and CAH-owned Rural Health Clinics (RHCs)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80EC05-F5C8-D1EF-4646-61826C6BE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9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80896-CCDC-4336-351D-BC7DF2F01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09D04-2817-E528-3501-81AD0A72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 Program Areas </a:t>
            </a:r>
          </a:p>
        </p:txBody>
      </p:sp>
      <p:pic>
        <p:nvPicPr>
          <p:cNvPr id="11" name="Graphic 10" descr="Checklist with solid fill">
            <a:extLst>
              <a:ext uri="{FF2B5EF4-FFF2-40B4-BE49-F238E27FC236}">
                <a16:creationId xmlns:a16="http://schemas.microsoft.com/office/drawing/2014/main" id="{ABBBE4FE-E5B1-AA2D-8986-E1FE2A5310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580" y="2102969"/>
            <a:ext cx="1048567" cy="1048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1C453E-3D1E-0797-144F-886164DE4DEE}"/>
              </a:ext>
            </a:extLst>
          </p:cNvPr>
          <p:cNvSpPr txBox="1"/>
          <p:nvPr/>
        </p:nvSpPr>
        <p:spPr>
          <a:xfrm>
            <a:off x="2561715" y="2057865"/>
            <a:ext cx="56079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Quality Improvement </a:t>
            </a:r>
            <a:r>
              <a:rPr lang="en-US" sz="2200" dirty="0"/>
              <a:t>(includes MBQIP – Medicare Beneficiary Quality Improvement Program)</a:t>
            </a:r>
          </a:p>
        </p:txBody>
      </p:sp>
      <p:pic>
        <p:nvPicPr>
          <p:cNvPr id="13" name="Graphic 12" descr="Money with solid fill">
            <a:extLst>
              <a:ext uri="{FF2B5EF4-FFF2-40B4-BE49-F238E27FC236}">
                <a16:creationId xmlns:a16="http://schemas.microsoft.com/office/drawing/2014/main" id="{27C81598-5C39-F834-2316-95B88DC7B9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1580" y="3172768"/>
            <a:ext cx="952122" cy="9521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688F7B-41BD-87D5-8FE3-BF11548F2341}"/>
              </a:ext>
            </a:extLst>
          </p:cNvPr>
          <p:cNvSpPr txBox="1"/>
          <p:nvPr/>
        </p:nvSpPr>
        <p:spPr>
          <a:xfrm>
            <a:off x="2561716" y="3336513"/>
            <a:ext cx="50907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Financial &amp; Operational Improvement</a:t>
            </a:r>
          </a:p>
        </p:txBody>
      </p:sp>
      <p:pic>
        <p:nvPicPr>
          <p:cNvPr id="19" name="Graphic 18" descr="Ambulance with solid fill">
            <a:extLst>
              <a:ext uri="{FF2B5EF4-FFF2-40B4-BE49-F238E27FC236}">
                <a16:creationId xmlns:a16="http://schemas.microsoft.com/office/drawing/2014/main" id="{5275366F-C7E1-E76F-1F78-A4C519E5D6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1580" y="4144740"/>
            <a:ext cx="1048567" cy="1048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542F88-7B0A-9EF9-B369-A38950B524F5}"/>
              </a:ext>
            </a:extLst>
          </p:cNvPr>
          <p:cNvSpPr txBox="1"/>
          <p:nvPr/>
        </p:nvSpPr>
        <p:spPr>
          <a:xfrm>
            <a:off x="2561714" y="4411457"/>
            <a:ext cx="54205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Rural Emergency Medical Services Improvement</a:t>
            </a:r>
          </a:p>
        </p:txBody>
      </p:sp>
      <p:pic>
        <p:nvPicPr>
          <p:cNvPr id="21" name="Graphic 20" descr="Hospital with solid fill">
            <a:extLst>
              <a:ext uri="{FF2B5EF4-FFF2-40B4-BE49-F238E27FC236}">
                <a16:creationId xmlns:a16="http://schemas.microsoft.com/office/drawing/2014/main" id="{495F510A-1B16-BA7C-932E-6576260C41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1580" y="5032518"/>
            <a:ext cx="1048567" cy="10485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B5E177-C994-4DCE-EC57-60C88E1104EC}"/>
              </a:ext>
            </a:extLst>
          </p:cNvPr>
          <p:cNvSpPr txBox="1"/>
          <p:nvPr/>
        </p:nvSpPr>
        <p:spPr>
          <a:xfrm>
            <a:off x="2561715" y="5521300"/>
            <a:ext cx="358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CAH Designation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B3435-A6EC-72CA-BF85-2C401C355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5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1C7949-021D-8755-02D9-CAF20F75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4"/>
            <a:ext cx="8475660" cy="961513"/>
          </a:xfrm>
        </p:spPr>
        <p:txBody>
          <a:bodyPr/>
          <a:lstStyle/>
          <a:p>
            <a:r>
              <a:rPr lang="en-US" dirty="0"/>
              <a:t>North Dakota Rural Healthcare Landscape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2A300-5DB8-809A-6F80-183702C7F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587556"/>
            <a:ext cx="8319911" cy="3863713"/>
          </a:xfrm>
        </p:spPr>
        <p:txBody>
          <a:bodyPr/>
          <a:lstStyle/>
          <a:p>
            <a:r>
              <a:rPr lang="en-US" dirty="0"/>
              <a:t>39% of ND residents live in a rural area</a:t>
            </a:r>
            <a:r>
              <a:rPr lang="en-US" baseline="30000" dirty="0"/>
              <a:t>1</a:t>
            </a:r>
          </a:p>
          <a:p>
            <a:endParaRPr lang="en-US" sz="1000" dirty="0"/>
          </a:p>
          <a:p>
            <a:r>
              <a:rPr lang="en-US" dirty="0"/>
              <a:t>North Dakota currently has: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36 </a:t>
            </a:r>
            <a:r>
              <a:rPr lang="en-US" b="1" dirty="0">
                <a:hlinkClick r:id="rId3"/>
              </a:rPr>
              <a:t>Critical Access Hospitals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54+ </a:t>
            </a:r>
            <a:r>
              <a:rPr lang="en-US" b="1" dirty="0">
                <a:hlinkClick r:id="rId4"/>
              </a:rPr>
              <a:t>Rural Health Clinics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1 Rural Emergency Hospital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2000" baseline="30000" dirty="0"/>
              <a:t>1</a:t>
            </a:r>
            <a:r>
              <a:rPr lang="en-US" sz="2000" dirty="0"/>
              <a:t>America’s Health Rankings (United Health Foundation)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4CF197-E4E7-53D5-F10F-8D24E1A869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85577-1059-B21B-94C6-39AE18EA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988938"/>
            <a:ext cx="8319911" cy="762000"/>
          </a:xfrm>
        </p:spPr>
        <p:txBody>
          <a:bodyPr/>
          <a:lstStyle/>
          <a:p>
            <a:r>
              <a:rPr lang="en-US" dirty="0"/>
              <a:t>Why Rural Quality Networks Matter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6E81D-1FD9-E01F-1613-F6B63882D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1750938"/>
            <a:ext cx="8319911" cy="4810636"/>
          </a:xfrm>
        </p:spPr>
        <p:txBody>
          <a:bodyPr/>
          <a:lstStyle/>
          <a:p>
            <a:r>
              <a:rPr lang="en-US" sz="2800" dirty="0"/>
              <a:t>Rural healthcare organizations face unique challenges: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Limited staffing and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Low patient volumes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Complex regulatory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Geographic and professional isolation</a:t>
            </a:r>
          </a:p>
          <a:p>
            <a:endParaRPr lang="en-US" sz="2000" dirty="0"/>
          </a:p>
          <a:p>
            <a:r>
              <a:rPr lang="en-US" sz="2800" dirty="0"/>
              <a:t>Collaboration and peer learning help address these</a:t>
            </a:r>
          </a:p>
          <a:p>
            <a:r>
              <a:rPr lang="en-US" sz="2800" dirty="0"/>
              <a:t>challenges.</a:t>
            </a:r>
          </a:p>
          <a:p>
            <a:endParaRPr lang="en-US" sz="1500" dirty="0"/>
          </a:p>
          <a:p>
            <a:r>
              <a:rPr lang="en-US" sz="2000" dirty="0" err="1"/>
              <a:t>MedPAC</a:t>
            </a:r>
            <a:r>
              <a:rPr lang="en-US" sz="2000" dirty="0"/>
              <a:t> (2025)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6CBB9-AD73-45AA-B218-668150F4F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8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054B24-D047-40EF-A4F2-B593014A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89" y="1129614"/>
            <a:ext cx="8319911" cy="4804461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t"/>
          <a:lstStyle/>
          <a:p>
            <a:pPr algn="ctr"/>
            <a:br>
              <a:rPr lang="en-US" sz="4500" dirty="0"/>
            </a:br>
            <a:r>
              <a:rPr lang="en-US" sz="4500" b="1" dirty="0"/>
              <a:t>ND CAH Quality Network</a:t>
            </a:r>
            <a:br>
              <a:rPr lang="en-US" sz="4500" dirty="0"/>
            </a:br>
            <a:br>
              <a:rPr lang="en-US" sz="4500" dirty="0"/>
            </a:br>
            <a:endParaRPr lang="en-US" sz="4500" dirty="0"/>
          </a:p>
        </p:txBody>
      </p:sp>
      <p:pic>
        <p:nvPicPr>
          <p:cNvPr id="7" name="Picture 6" descr="Logo for the North Dakota Quality Network, featuring a circular blue ring with the words “North Dakota” at the top and “Critical Access Hospital” at the bottom, surrounding a stylized “Q” and the words “Quality Network” across the center.">
            <a:extLst>
              <a:ext uri="{FF2B5EF4-FFF2-40B4-BE49-F238E27FC236}">
                <a16:creationId xmlns:a16="http://schemas.microsoft.com/office/drawing/2014/main" id="{59F087F4-E361-2583-30E5-4AC1860E9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167" y="3188969"/>
            <a:ext cx="2308158" cy="16783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969AD-1162-065E-6996-06C1F9C91B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5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60D274-E548-33FD-A528-0B5651A4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CAH Quality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12F59-0C30-B6EC-2B40-F1E2C8FA2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1993692"/>
            <a:ext cx="8319911" cy="445757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Established in </a:t>
            </a:r>
            <a:r>
              <a:rPr lang="en-US" sz="2800" b="1" dirty="0"/>
              <a:t>2007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Network development grant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Executive Committee established to direct the vision, mission, and goals of the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Voluntary participation by North Dakota CAHs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Funding support through the </a:t>
            </a:r>
            <a:r>
              <a:rPr lang="en-US" sz="2800" b="1" dirty="0"/>
              <a:t>Medicare Rural Hospital Flexibility (Flex) Program</a:t>
            </a:r>
          </a:p>
          <a:p>
            <a:pPr marL="0" indent="0"/>
            <a:r>
              <a:rPr lang="en-US" sz="2800" dirty="0">
                <a:solidFill>
                  <a:srgbClr val="0070C0"/>
                </a:solidFill>
              </a:rPr>
              <a:t>Network Mission: To support ongoing performance</a:t>
            </a:r>
          </a:p>
          <a:p>
            <a:pPr marL="0" indent="0"/>
            <a:r>
              <a:rPr lang="en-US" sz="2800" dirty="0">
                <a:solidFill>
                  <a:srgbClr val="0070C0"/>
                </a:solidFill>
              </a:rPr>
              <a:t>improvement of North Dakota’s Critical Access Hospitals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F8EC7-46A0-814E-893E-F55573EF7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DAB8-B447-5D4A-A688-DB0CF5BBBB8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07719"/>
      </p:ext>
    </p:extLst>
  </p:cSld>
  <p:clrMapOvr>
    <a:masterClrMapping/>
  </p:clrMapOvr>
</p:sld>
</file>

<file path=ppt/theme/theme1.xml><?xml version="1.0" encoding="utf-8"?>
<a:theme xmlns:a="http://schemas.openxmlformats.org/drawingml/2006/main" name="CRH_ppt_te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H_ppt_new-temp.potx" id="{80656762-2098-4B40-B94E-0DFC1F41B2BD}" vid="{9A75D06F-7D5C-42B4-B8E3-EBF1129DB5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30DF7D7-2C9C-4156-8F37-66CE3ED32946}">
  <we:reference id="3e0fcce7-415c-4081-926c-b4e449c650e4" version="1.1.0.2" store="EXCatalog" storeType="EXCatalog"/>
  <we:alternateReferences>
    <we:reference id="WA200004709" version="1.1.0.2" store="en-US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080ca090-da8c-4360-a3bc-148c3bd51ef5}" enabled="1" method="Standard" siteId="{ec37a091-b9a6-47e5-98d0-903d4a41920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CRH_ppt_temp</Template>
  <TotalTime>1251</TotalTime>
  <Words>1568</Words>
  <Application>Microsoft Macintosh PowerPoint</Application>
  <PresentationFormat>On-screen Show (4:3)</PresentationFormat>
  <Paragraphs>243</Paragraphs>
  <Slides>32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Garamond</vt:lpstr>
      <vt:lpstr>Times New Roman</vt:lpstr>
      <vt:lpstr>CRH_ppt_temp</vt:lpstr>
      <vt:lpstr>The North Dakota CAH Quality Network and RHC Network:  Strengthening Rural Quality Through Collaboration </vt:lpstr>
      <vt:lpstr>Learning Objectives</vt:lpstr>
      <vt:lpstr>History of Center for Rural Health</vt:lpstr>
      <vt:lpstr>Flex Program </vt:lpstr>
      <vt:lpstr>Flex Program Areas </vt:lpstr>
      <vt:lpstr>North Dakota Rural Healthcare Landscape</vt:lpstr>
      <vt:lpstr>Why Rural Quality Networks Matter</vt:lpstr>
      <vt:lpstr> ND CAH Quality Network  </vt:lpstr>
      <vt:lpstr>The CAH Quality Network</vt:lpstr>
      <vt:lpstr>Early and Current Focus of the CAH Network</vt:lpstr>
      <vt:lpstr>Key Activities of the CAH Quality Network</vt:lpstr>
      <vt:lpstr>Other Resources Offered by the Network</vt:lpstr>
      <vt:lpstr>Impact of the CAH Quality Network</vt:lpstr>
      <vt:lpstr>CAH Quality Network in Practice - Member Perspective</vt:lpstr>
      <vt:lpstr>CAH Quality Network in Practice - Member Perspective 2 </vt:lpstr>
      <vt:lpstr>CAH Quality Network in Practice - Member Perspective 3 2 </vt:lpstr>
      <vt:lpstr>Voices from the CAH Quality Network</vt:lpstr>
      <vt:lpstr>Voices from the CAH Quality Network 2</vt:lpstr>
      <vt:lpstr> ND RHC Network  </vt:lpstr>
      <vt:lpstr>Development of the RHC Network</vt:lpstr>
      <vt:lpstr>Focus of the RHC Network</vt:lpstr>
      <vt:lpstr>Key Activities of the RHC Network</vt:lpstr>
      <vt:lpstr>Other Resources Offered by the RHC Network</vt:lpstr>
      <vt:lpstr>RHC Network in Practice - Member Perspective</vt:lpstr>
      <vt:lpstr>RHC Network in Practice - Member Perspective 2</vt:lpstr>
      <vt:lpstr>Voices from the RHC Network</vt:lpstr>
      <vt:lpstr>Voices from the RHC Network 2</vt:lpstr>
      <vt:lpstr>Looking Ahead: Opportunities for Growth</vt:lpstr>
      <vt:lpstr>Key Takeaways – The Value of Rural Quality Networks</vt:lpstr>
      <vt:lpstr>Questions? </vt:lpstr>
      <vt:lpstr>Resources</vt:lpstr>
      <vt:lpstr>References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North Dakota CAH Quality Network and RHC Network: Strengthening Rural Quality Through Collaboration</dc:title>
  <dc:subject/>
  <dc:creator>Anahita Anvari-Clark, Anna Walter, Kari Novak, ArvaDell Sharp</dc:creator>
  <cp:keywords/>
  <dc:description/>
  <cp:lastModifiedBy>Lang, Jennifer</cp:lastModifiedBy>
  <cp:revision>40</cp:revision>
  <dcterms:created xsi:type="dcterms:W3CDTF">2025-01-27T19:10:00Z</dcterms:created>
  <dcterms:modified xsi:type="dcterms:W3CDTF">2026-06-08T21:34:22Z</dcterms:modified>
  <cp:category/>
</cp:coreProperties>
</file>