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82" r:id="rId2"/>
    <p:sldId id="482" r:id="rId3"/>
    <p:sldId id="283" r:id="rId4"/>
    <p:sldId id="296" r:id="rId5"/>
    <p:sldId id="294" r:id="rId6"/>
    <p:sldId id="295" r:id="rId7"/>
    <p:sldId id="297" r:id="rId8"/>
    <p:sldId id="298" r:id="rId9"/>
    <p:sldId id="483" r:id="rId10"/>
    <p:sldId id="484" r:id="rId11"/>
    <p:sldId id="299" r:id="rId12"/>
    <p:sldId id="470" r:id="rId13"/>
    <p:sldId id="469" r:id="rId14"/>
    <p:sldId id="459" r:id="rId15"/>
    <p:sldId id="464" r:id="rId16"/>
    <p:sldId id="465" r:id="rId17"/>
    <p:sldId id="457" r:id="rId18"/>
    <p:sldId id="462" r:id="rId19"/>
    <p:sldId id="302" r:id="rId20"/>
    <p:sldId id="468" r:id="rId21"/>
    <p:sldId id="487" r:id="rId22"/>
    <p:sldId id="488" r:id="rId23"/>
    <p:sldId id="485" r:id="rId24"/>
    <p:sldId id="486" r:id="rId25"/>
    <p:sldId id="489" r:id="rId26"/>
    <p:sldId id="490" r:id="rId27"/>
    <p:sldId id="491" r:id="rId28"/>
    <p:sldId id="492" r:id="rId29"/>
    <p:sldId id="301" r:id="rId30"/>
    <p:sldId id="476" r:id="rId31"/>
    <p:sldId id="477" r:id="rId32"/>
    <p:sldId id="478" r:id="rId33"/>
    <p:sldId id="479" r:id="rId34"/>
    <p:sldId id="480" r:id="rId35"/>
    <p:sldId id="481" r:id="rId36"/>
    <p:sldId id="293" r:id="rId37"/>
  </p:sldIdLst>
  <p:sldSz cx="9144000" cy="6858000" type="screen4x3"/>
  <p:notesSz cx="7102475" cy="9388475"/>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458341-7F40-6B27-EB85-8C7C938C3058}" name="Walter, Anna" initials="AW" userId="S::anna.walter@ndus.edu::2ab6a9e0-846d-4bf3-986e-4610d06f4027" providerId="AD"/>
  <p188:author id="{54F51E8E-400E-7431-FD85-0EE0081047FF}" name="Anvari-Clark, Anahita" initials="AA" userId="S::anahita.anvariclark@ndus.edu::579d3a52-3e7e-4318-8379-903af74411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C21"/>
    <a:srgbClr val="FEFCE8"/>
    <a:srgbClr val="003972"/>
    <a:srgbClr val="008C3C"/>
    <a:srgbClr val="764C8D"/>
    <a:srgbClr val="FCB333"/>
    <a:srgbClr val="00AFF0"/>
    <a:srgbClr val="94AE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21"/>
    <p:restoredTop sz="86301"/>
  </p:normalViewPr>
  <p:slideViewPr>
    <p:cSldViewPr snapToGrid="0" snapToObjects="1">
      <p:cViewPr varScale="1">
        <p:scale>
          <a:sx n="109" d="100"/>
          <a:sy n="109" d="100"/>
        </p:scale>
        <p:origin x="2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F8806-A46D-4EBF-91B2-E4030E2CFEB5}" type="doc">
      <dgm:prSet loTypeId="urn:microsoft.com/office/officeart/2005/8/layout/cycle4" loCatId="cycle" qsTypeId="urn:microsoft.com/office/officeart/2005/8/quickstyle/simple1" qsCatId="simple" csTypeId="urn:microsoft.com/office/officeart/2005/8/colors/accent0_3" csCatId="mainScheme" phldr="1"/>
      <dgm:spPr/>
      <dgm:t>
        <a:bodyPr/>
        <a:lstStyle/>
        <a:p>
          <a:endParaRPr lang="en-US"/>
        </a:p>
      </dgm:t>
    </dgm:pt>
    <dgm:pt modelId="{F99B99BC-28DD-4ED9-A185-7BBABE9FCEE2}">
      <dgm:prSet phldrT="[Text]" phldr="0"/>
      <dgm:spPr/>
      <dgm:t>
        <a:bodyPr/>
        <a:lstStyle/>
        <a:p>
          <a:r>
            <a:rPr lang="en-US" dirty="0"/>
            <a:t>Act</a:t>
          </a:r>
        </a:p>
      </dgm:t>
    </dgm:pt>
    <dgm:pt modelId="{CB4B511D-E904-479C-9F97-FEEA12771827}" type="parTrans" cxnId="{BA0C3361-6A39-4C81-A219-14D3968F80AB}">
      <dgm:prSet/>
      <dgm:spPr/>
      <dgm:t>
        <a:bodyPr/>
        <a:lstStyle/>
        <a:p>
          <a:endParaRPr lang="en-US"/>
        </a:p>
      </dgm:t>
    </dgm:pt>
    <dgm:pt modelId="{AD716A90-32F9-4F8C-94DC-FA7D2047494E}" type="sibTrans" cxnId="{BA0C3361-6A39-4C81-A219-14D3968F80AB}">
      <dgm:prSet/>
      <dgm:spPr/>
      <dgm:t>
        <a:bodyPr/>
        <a:lstStyle/>
        <a:p>
          <a:endParaRPr lang="en-US"/>
        </a:p>
      </dgm:t>
    </dgm:pt>
    <dgm:pt modelId="{178723DE-DF31-4477-B05E-12015158A288}">
      <dgm:prSet phldrT="[Text]" phldr="0" custT="1"/>
      <dgm:spPr/>
      <dgm:t>
        <a:bodyPr/>
        <a:lstStyle/>
        <a:p>
          <a:r>
            <a:rPr lang="en-US" sz="1400" dirty="0"/>
            <a:t>QAPI review quarterly</a:t>
          </a:r>
        </a:p>
      </dgm:t>
    </dgm:pt>
    <dgm:pt modelId="{5C71E816-2C37-45E7-9EAE-22576CB98B25}" type="parTrans" cxnId="{101013EF-DA45-4327-B752-13114BA80AB8}">
      <dgm:prSet/>
      <dgm:spPr/>
      <dgm:t>
        <a:bodyPr/>
        <a:lstStyle/>
        <a:p>
          <a:endParaRPr lang="en-US"/>
        </a:p>
      </dgm:t>
    </dgm:pt>
    <dgm:pt modelId="{3B8F45A4-9EF6-49F5-A0DF-73A55BA9AF9C}" type="sibTrans" cxnId="{101013EF-DA45-4327-B752-13114BA80AB8}">
      <dgm:prSet/>
      <dgm:spPr/>
      <dgm:t>
        <a:bodyPr/>
        <a:lstStyle/>
        <a:p>
          <a:endParaRPr lang="en-US"/>
        </a:p>
      </dgm:t>
    </dgm:pt>
    <dgm:pt modelId="{921AAA45-63F0-45A2-A743-3084468F01E0}">
      <dgm:prSet phldrT="[Text]" phldr="0"/>
      <dgm:spPr/>
      <dgm:t>
        <a:bodyPr/>
        <a:lstStyle/>
        <a:p>
          <a:r>
            <a:rPr lang="en-US" dirty="0"/>
            <a:t>Plan</a:t>
          </a:r>
        </a:p>
      </dgm:t>
    </dgm:pt>
    <dgm:pt modelId="{B685140E-F5A0-48D9-9951-D2F375A878BD}" type="parTrans" cxnId="{D7669D47-C0C3-49F9-A8AF-7C2722E7C096}">
      <dgm:prSet/>
      <dgm:spPr/>
      <dgm:t>
        <a:bodyPr/>
        <a:lstStyle/>
        <a:p>
          <a:endParaRPr lang="en-US"/>
        </a:p>
      </dgm:t>
    </dgm:pt>
    <dgm:pt modelId="{423C110E-01A4-41A3-8534-2E7E6505F0C3}" type="sibTrans" cxnId="{D7669D47-C0C3-49F9-A8AF-7C2722E7C096}">
      <dgm:prSet/>
      <dgm:spPr/>
      <dgm:t>
        <a:bodyPr/>
        <a:lstStyle/>
        <a:p>
          <a:endParaRPr lang="en-US"/>
        </a:p>
      </dgm:t>
    </dgm:pt>
    <dgm:pt modelId="{BE825408-4763-4D78-8D3F-BD5460A20085}">
      <dgm:prSet phldrT="[Text]" phldr="0" custT="1"/>
      <dgm:spPr/>
      <dgm:t>
        <a:bodyPr/>
        <a:lstStyle/>
        <a:p>
          <a:r>
            <a:rPr lang="en-US" sz="1400" dirty="0"/>
            <a:t>SBAR</a:t>
          </a:r>
        </a:p>
      </dgm:t>
    </dgm:pt>
    <dgm:pt modelId="{3577E770-B4D0-4FDD-AA7D-6F5752F27659}" type="parTrans" cxnId="{60D1B287-60FC-4353-9948-833611DC6653}">
      <dgm:prSet/>
      <dgm:spPr/>
      <dgm:t>
        <a:bodyPr/>
        <a:lstStyle/>
        <a:p>
          <a:endParaRPr lang="en-US"/>
        </a:p>
      </dgm:t>
    </dgm:pt>
    <dgm:pt modelId="{72A6EAB0-158E-4C6F-90BD-2E800070B5C8}" type="sibTrans" cxnId="{60D1B287-60FC-4353-9948-833611DC6653}">
      <dgm:prSet/>
      <dgm:spPr/>
      <dgm:t>
        <a:bodyPr/>
        <a:lstStyle/>
        <a:p>
          <a:endParaRPr lang="en-US"/>
        </a:p>
      </dgm:t>
    </dgm:pt>
    <dgm:pt modelId="{89B2DC82-885C-4040-87A5-BDA36C428530}">
      <dgm:prSet phldrT="[Text]" phldr="0"/>
      <dgm:spPr/>
      <dgm:t>
        <a:bodyPr/>
        <a:lstStyle/>
        <a:p>
          <a:r>
            <a:rPr lang="en-US" dirty="0"/>
            <a:t>Do</a:t>
          </a:r>
        </a:p>
      </dgm:t>
    </dgm:pt>
    <dgm:pt modelId="{7C88A20C-B070-4397-B63D-025AFF54F22B}" type="parTrans" cxnId="{7117B5E1-E585-4DDB-86BC-693A10669FD4}">
      <dgm:prSet/>
      <dgm:spPr/>
      <dgm:t>
        <a:bodyPr/>
        <a:lstStyle/>
        <a:p>
          <a:endParaRPr lang="en-US"/>
        </a:p>
      </dgm:t>
    </dgm:pt>
    <dgm:pt modelId="{5B528703-5F72-4C35-A372-7798E458A28B}" type="sibTrans" cxnId="{7117B5E1-E585-4DDB-86BC-693A10669FD4}">
      <dgm:prSet/>
      <dgm:spPr/>
      <dgm:t>
        <a:bodyPr/>
        <a:lstStyle/>
        <a:p>
          <a:endParaRPr lang="en-US"/>
        </a:p>
      </dgm:t>
    </dgm:pt>
    <dgm:pt modelId="{5A544226-D97F-491E-9C7A-B5E382C2D818}">
      <dgm:prSet phldrT="[Text]" phldr="0" custT="1"/>
      <dgm:spPr/>
      <dgm:t>
        <a:bodyPr/>
        <a:lstStyle/>
        <a:p>
          <a:endParaRPr lang="en-US" sz="1400" dirty="0"/>
        </a:p>
      </dgm:t>
    </dgm:pt>
    <dgm:pt modelId="{022AEEF4-EDBF-4F0E-87EC-0035900523D9}" type="parTrans" cxnId="{A11DDE7A-6B8A-4F5E-BB79-1AA166530310}">
      <dgm:prSet/>
      <dgm:spPr/>
      <dgm:t>
        <a:bodyPr/>
        <a:lstStyle/>
        <a:p>
          <a:endParaRPr lang="en-US"/>
        </a:p>
      </dgm:t>
    </dgm:pt>
    <dgm:pt modelId="{DE9D49AF-C2AB-494E-A382-325402FCF8C1}" type="sibTrans" cxnId="{A11DDE7A-6B8A-4F5E-BB79-1AA166530310}">
      <dgm:prSet/>
      <dgm:spPr/>
      <dgm:t>
        <a:bodyPr/>
        <a:lstStyle/>
        <a:p>
          <a:endParaRPr lang="en-US"/>
        </a:p>
      </dgm:t>
    </dgm:pt>
    <dgm:pt modelId="{F2AE00E5-F295-4247-B7BD-52751EE04362}">
      <dgm:prSet phldrT="[Text]" phldr="0"/>
      <dgm:spPr/>
      <dgm:t>
        <a:bodyPr/>
        <a:lstStyle/>
        <a:p>
          <a:r>
            <a:rPr lang="en-US" dirty="0"/>
            <a:t>Study</a:t>
          </a:r>
        </a:p>
      </dgm:t>
    </dgm:pt>
    <dgm:pt modelId="{297D0120-3F2B-4176-BAB7-90D4D1B1B0D8}" type="parTrans" cxnId="{1C201DED-975B-482E-B201-3FB60CF0CF74}">
      <dgm:prSet/>
      <dgm:spPr/>
      <dgm:t>
        <a:bodyPr/>
        <a:lstStyle/>
        <a:p>
          <a:endParaRPr lang="en-US"/>
        </a:p>
      </dgm:t>
    </dgm:pt>
    <dgm:pt modelId="{1B2395BB-0786-4A27-9007-6B264DA53889}" type="sibTrans" cxnId="{1C201DED-975B-482E-B201-3FB60CF0CF74}">
      <dgm:prSet/>
      <dgm:spPr/>
      <dgm:t>
        <a:bodyPr/>
        <a:lstStyle/>
        <a:p>
          <a:endParaRPr lang="en-US"/>
        </a:p>
      </dgm:t>
    </dgm:pt>
    <dgm:pt modelId="{B203B196-4852-4935-A82D-85D7E5889A06}">
      <dgm:prSet phldrT="[Text]" phldr="0" custT="1"/>
      <dgm:spPr/>
      <dgm:t>
        <a:bodyPr/>
        <a:lstStyle/>
        <a:p>
          <a:endParaRPr lang="en-US" sz="1400" dirty="0"/>
        </a:p>
      </dgm:t>
    </dgm:pt>
    <dgm:pt modelId="{C335AF2F-CCA5-451D-945B-D03657BE8205}" type="parTrans" cxnId="{44D0D3A5-3538-4D95-BF41-AD4F1F2CABA8}">
      <dgm:prSet/>
      <dgm:spPr/>
      <dgm:t>
        <a:bodyPr/>
        <a:lstStyle/>
        <a:p>
          <a:endParaRPr lang="en-US"/>
        </a:p>
      </dgm:t>
    </dgm:pt>
    <dgm:pt modelId="{7771F8A2-43E8-4D19-AF7F-1659F120CEBF}" type="sibTrans" cxnId="{44D0D3A5-3538-4D95-BF41-AD4F1F2CABA8}">
      <dgm:prSet/>
      <dgm:spPr/>
      <dgm:t>
        <a:bodyPr/>
        <a:lstStyle/>
        <a:p>
          <a:endParaRPr lang="en-US"/>
        </a:p>
      </dgm:t>
    </dgm:pt>
    <dgm:pt modelId="{42004612-0C6C-4898-844F-9AEF46975FE2}">
      <dgm:prSet phldrT="[Text]" phldr="0" custT="1"/>
      <dgm:spPr/>
      <dgm:t>
        <a:bodyPr/>
        <a:lstStyle/>
        <a:p>
          <a:r>
            <a:rPr lang="en-US" sz="1400" dirty="0"/>
            <a:t>Process Mapping</a:t>
          </a:r>
        </a:p>
      </dgm:t>
    </dgm:pt>
    <dgm:pt modelId="{D9647AA5-EB84-4637-8A02-6FBCF5DCDC35}" type="parTrans" cxnId="{328DF43C-D983-4A7E-95E9-E121ECCA37BE}">
      <dgm:prSet/>
      <dgm:spPr/>
      <dgm:t>
        <a:bodyPr/>
        <a:lstStyle/>
        <a:p>
          <a:endParaRPr lang="en-US"/>
        </a:p>
      </dgm:t>
    </dgm:pt>
    <dgm:pt modelId="{9E61E5EC-28F0-484B-83EE-AF39BC3410F4}" type="sibTrans" cxnId="{328DF43C-D983-4A7E-95E9-E121ECCA37BE}">
      <dgm:prSet/>
      <dgm:spPr/>
      <dgm:t>
        <a:bodyPr/>
        <a:lstStyle/>
        <a:p>
          <a:endParaRPr lang="en-US"/>
        </a:p>
      </dgm:t>
    </dgm:pt>
    <dgm:pt modelId="{FF23A1D8-4D77-4852-AC73-F201F436CC7C}">
      <dgm:prSet phldrT="[Text]" phldr="0"/>
      <dgm:spPr/>
      <dgm:t>
        <a:bodyPr/>
        <a:lstStyle/>
        <a:p>
          <a:endParaRPr lang="en-US" sz="700" dirty="0"/>
        </a:p>
      </dgm:t>
    </dgm:pt>
    <dgm:pt modelId="{88F491D5-E63C-44CA-9637-5E631C0B053B}" type="parTrans" cxnId="{76352EE1-25A8-4FFC-A785-AB47E24C054B}">
      <dgm:prSet/>
      <dgm:spPr/>
      <dgm:t>
        <a:bodyPr/>
        <a:lstStyle/>
        <a:p>
          <a:endParaRPr lang="en-US"/>
        </a:p>
      </dgm:t>
    </dgm:pt>
    <dgm:pt modelId="{145B6F48-7B49-4840-8A5E-225989A973E2}" type="sibTrans" cxnId="{76352EE1-25A8-4FFC-A785-AB47E24C054B}">
      <dgm:prSet/>
      <dgm:spPr/>
      <dgm:t>
        <a:bodyPr/>
        <a:lstStyle/>
        <a:p>
          <a:endParaRPr lang="en-US"/>
        </a:p>
      </dgm:t>
    </dgm:pt>
    <dgm:pt modelId="{1427CAC8-807E-44F9-9035-057DC2CA1EE0}">
      <dgm:prSet phldrT="[Text]" phldr="0" custT="1"/>
      <dgm:spPr/>
      <dgm:t>
        <a:bodyPr/>
        <a:lstStyle/>
        <a:p>
          <a:r>
            <a:rPr lang="en-US" sz="1400" dirty="0"/>
            <a:t>ND Flex             Partnership</a:t>
          </a:r>
        </a:p>
      </dgm:t>
    </dgm:pt>
    <dgm:pt modelId="{74906622-C45E-4872-9FFC-8B73FE03AA5A}" type="parTrans" cxnId="{B22C3FB8-1008-4A85-8B19-989EE3F3B4F1}">
      <dgm:prSet/>
      <dgm:spPr/>
      <dgm:t>
        <a:bodyPr/>
        <a:lstStyle/>
        <a:p>
          <a:endParaRPr lang="en-US"/>
        </a:p>
      </dgm:t>
    </dgm:pt>
    <dgm:pt modelId="{27F0496D-9740-45CD-B83C-2DAAC2A21655}" type="sibTrans" cxnId="{B22C3FB8-1008-4A85-8B19-989EE3F3B4F1}">
      <dgm:prSet/>
      <dgm:spPr/>
      <dgm:t>
        <a:bodyPr/>
        <a:lstStyle/>
        <a:p>
          <a:endParaRPr lang="en-US"/>
        </a:p>
      </dgm:t>
    </dgm:pt>
    <dgm:pt modelId="{5B55BA3B-E4DB-4E99-962C-B872B8EC78BF}">
      <dgm:prSet phldrT="[Text]" phldr="0" custT="1"/>
      <dgm:spPr/>
      <dgm:t>
        <a:bodyPr/>
        <a:lstStyle/>
        <a:p>
          <a:r>
            <a:rPr lang="en-US" sz="1400" dirty="0"/>
            <a:t>Staff Education</a:t>
          </a:r>
        </a:p>
      </dgm:t>
    </dgm:pt>
    <dgm:pt modelId="{D5B7111E-E5E7-4626-A880-582F4FB6620A}" type="parTrans" cxnId="{4E35B736-7052-47A0-8491-8B2524EBA0FD}">
      <dgm:prSet/>
      <dgm:spPr/>
      <dgm:t>
        <a:bodyPr/>
        <a:lstStyle/>
        <a:p>
          <a:endParaRPr lang="en-US"/>
        </a:p>
      </dgm:t>
    </dgm:pt>
    <dgm:pt modelId="{8352C963-64B8-4852-BAF5-67335C81CB9C}" type="sibTrans" cxnId="{4E35B736-7052-47A0-8491-8B2524EBA0FD}">
      <dgm:prSet/>
      <dgm:spPr/>
      <dgm:t>
        <a:bodyPr/>
        <a:lstStyle/>
        <a:p>
          <a:endParaRPr lang="en-US"/>
        </a:p>
      </dgm:t>
    </dgm:pt>
    <dgm:pt modelId="{D0F0C013-C25F-4B2D-B254-0B497FA102B7}">
      <dgm:prSet phldrT="[Text]" phldr="0" custT="1"/>
      <dgm:spPr/>
      <dgm:t>
        <a:bodyPr/>
        <a:lstStyle/>
        <a:p>
          <a:r>
            <a:rPr lang="en-US" sz="1400" dirty="0"/>
            <a:t>Standardization</a:t>
          </a:r>
        </a:p>
      </dgm:t>
    </dgm:pt>
    <dgm:pt modelId="{B4A15875-8DCF-4D63-A055-E15175410BE8}" type="parTrans" cxnId="{EE8E3EE5-03EE-41BC-B5C3-9FB65709F935}">
      <dgm:prSet/>
      <dgm:spPr/>
      <dgm:t>
        <a:bodyPr/>
        <a:lstStyle/>
        <a:p>
          <a:endParaRPr lang="en-US"/>
        </a:p>
      </dgm:t>
    </dgm:pt>
    <dgm:pt modelId="{616776A5-7842-4293-A720-521DC90F24CE}" type="sibTrans" cxnId="{EE8E3EE5-03EE-41BC-B5C3-9FB65709F935}">
      <dgm:prSet/>
      <dgm:spPr/>
      <dgm:t>
        <a:bodyPr/>
        <a:lstStyle/>
        <a:p>
          <a:endParaRPr lang="en-US"/>
        </a:p>
      </dgm:t>
    </dgm:pt>
    <dgm:pt modelId="{50D3F880-D6F9-4E0A-BD28-43DEDDA22DAD}">
      <dgm:prSet phldrT="[Text]" phldr="0" custT="1"/>
      <dgm:spPr/>
      <dgm:t>
        <a:bodyPr/>
        <a:lstStyle/>
        <a:p>
          <a:r>
            <a:rPr lang="en-US" sz="1400" dirty="0"/>
            <a:t>Signage</a:t>
          </a:r>
        </a:p>
      </dgm:t>
    </dgm:pt>
    <dgm:pt modelId="{BA443245-C982-4218-A8E9-0823F547C7D4}" type="parTrans" cxnId="{B48E1EAC-8FFD-4311-B60F-D4011F61EC6F}">
      <dgm:prSet/>
      <dgm:spPr/>
      <dgm:t>
        <a:bodyPr/>
        <a:lstStyle/>
        <a:p>
          <a:endParaRPr lang="en-US"/>
        </a:p>
      </dgm:t>
    </dgm:pt>
    <dgm:pt modelId="{12D3B154-0745-49F4-9891-95C05FAED9D4}" type="sibTrans" cxnId="{B48E1EAC-8FFD-4311-B60F-D4011F61EC6F}">
      <dgm:prSet/>
      <dgm:spPr/>
      <dgm:t>
        <a:bodyPr/>
        <a:lstStyle/>
        <a:p>
          <a:endParaRPr lang="en-US"/>
        </a:p>
      </dgm:t>
    </dgm:pt>
    <dgm:pt modelId="{CA35D744-ED0C-4129-9A4C-56ED06DA8F96}">
      <dgm:prSet phldrT="[Text]" phldr="0" custT="1"/>
      <dgm:spPr/>
      <dgm:t>
        <a:bodyPr/>
        <a:lstStyle/>
        <a:p>
          <a:r>
            <a:rPr lang="en-US" sz="1400" dirty="0"/>
            <a:t>Run Graphing</a:t>
          </a:r>
        </a:p>
      </dgm:t>
    </dgm:pt>
    <dgm:pt modelId="{87A1275A-7832-4F1E-A8DE-E50CCD580A15}" type="parTrans" cxnId="{2A6F867B-5D99-48E9-9047-0C22551177B1}">
      <dgm:prSet/>
      <dgm:spPr/>
      <dgm:t>
        <a:bodyPr/>
        <a:lstStyle/>
        <a:p>
          <a:endParaRPr lang="en-US"/>
        </a:p>
      </dgm:t>
    </dgm:pt>
    <dgm:pt modelId="{08CA99E2-0F0B-46F8-A759-7F74459E41C5}" type="sibTrans" cxnId="{2A6F867B-5D99-48E9-9047-0C22551177B1}">
      <dgm:prSet/>
      <dgm:spPr/>
      <dgm:t>
        <a:bodyPr/>
        <a:lstStyle/>
        <a:p>
          <a:endParaRPr lang="en-US"/>
        </a:p>
      </dgm:t>
    </dgm:pt>
    <dgm:pt modelId="{C6D4158D-0B92-4803-A18A-9C1C42FE1069}">
      <dgm:prSet phldrT="[Text]" phldr="0" custT="1"/>
      <dgm:spPr/>
      <dgm:t>
        <a:bodyPr/>
        <a:lstStyle/>
        <a:p>
          <a:r>
            <a:rPr lang="en-US" sz="1400" dirty="0"/>
            <a:t>Chart Review/Audit</a:t>
          </a:r>
        </a:p>
      </dgm:t>
    </dgm:pt>
    <dgm:pt modelId="{C155EEA1-14F9-4CCA-B4B6-316BDCD2FF5A}" type="parTrans" cxnId="{62160302-BCE1-420D-A87D-D5084881E396}">
      <dgm:prSet/>
      <dgm:spPr/>
      <dgm:t>
        <a:bodyPr/>
        <a:lstStyle/>
        <a:p>
          <a:endParaRPr lang="en-US"/>
        </a:p>
      </dgm:t>
    </dgm:pt>
    <dgm:pt modelId="{6CF88EF0-14C1-4135-ACBD-4526C5C18FF6}" type="sibTrans" cxnId="{62160302-BCE1-420D-A87D-D5084881E396}">
      <dgm:prSet/>
      <dgm:spPr/>
      <dgm:t>
        <a:bodyPr/>
        <a:lstStyle/>
        <a:p>
          <a:endParaRPr lang="en-US"/>
        </a:p>
      </dgm:t>
    </dgm:pt>
    <dgm:pt modelId="{6C27FCEB-EF5A-4D8B-BC2C-3FACECB2EC41}">
      <dgm:prSet phldrT="[Text]" phldr="0" custT="1"/>
      <dgm:spPr/>
      <dgm:t>
        <a:bodyPr/>
        <a:lstStyle/>
        <a:p>
          <a:r>
            <a:rPr lang="en-US" sz="1400" dirty="0" err="1"/>
            <a:t>RedCAP</a:t>
          </a:r>
          <a:r>
            <a:rPr lang="en-US" sz="1400" dirty="0"/>
            <a:t> tracking</a:t>
          </a:r>
        </a:p>
      </dgm:t>
    </dgm:pt>
    <dgm:pt modelId="{3CB38FBC-5792-4BA5-B3EF-F5640F1ACC14}" type="parTrans" cxnId="{EEDDC8A1-4B00-4EAA-BFBA-98E35C5F1A4A}">
      <dgm:prSet/>
      <dgm:spPr/>
      <dgm:t>
        <a:bodyPr/>
        <a:lstStyle/>
        <a:p>
          <a:endParaRPr lang="en-US"/>
        </a:p>
      </dgm:t>
    </dgm:pt>
    <dgm:pt modelId="{A36A2FC8-72DD-4F5B-B37C-1C3A6397E069}" type="sibTrans" cxnId="{EEDDC8A1-4B00-4EAA-BFBA-98E35C5F1A4A}">
      <dgm:prSet/>
      <dgm:spPr/>
      <dgm:t>
        <a:bodyPr/>
        <a:lstStyle/>
        <a:p>
          <a:endParaRPr lang="en-US"/>
        </a:p>
      </dgm:t>
    </dgm:pt>
    <dgm:pt modelId="{73274C3D-45F7-4CE0-8C10-B5ECA610F96C}">
      <dgm:prSet phldrT="[Text]" phldr="0" custT="1"/>
      <dgm:spPr/>
      <dgm:t>
        <a:bodyPr/>
        <a:lstStyle/>
        <a:p>
          <a:endParaRPr lang="en-US" sz="1400" dirty="0"/>
        </a:p>
      </dgm:t>
    </dgm:pt>
    <dgm:pt modelId="{075CE80E-408E-40C5-94F7-BB07D2C515A6}" type="parTrans" cxnId="{D42D9492-57F9-4634-86D1-BDCF1D444A54}">
      <dgm:prSet/>
      <dgm:spPr/>
      <dgm:t>
        <a:bodyPr/>
        <a:lstStyle/>
        <a:p>
          <a:endParaRPr lang="en-US"/>
        </a:p>
      </dgm:t>
    </dgm:pt>
    <dgm:pt modelId="{1BA0E4C2-BE05-4853-83D1-80CF27BB5394}" type="sibTrans" cxnId="{D42D9492-57F9-4634-86D1-BDCF1D444A54}">
      <dgm:prSet/>
      <dgm:spPr/>
      <dgm:t>
        <a:bodyPr/>
        <a:lstStyle/>
        <a:p>
          <a:endParaRPr lang="en-US"/>
        </a:p>
      </dgm:t>
    </dgm:pt>
    <dgm:pt modelId="{1F211033-304D-4C3F-8066-9A17380249A9}">
      <dgm:prSet phldrT="[Text]" phldr="0" custT="1"/>
      <dgm:spPr/>
      <dgm:t>
        <a:bodyPr/>
        <a:lstStyle/>
        <a:p>
          <a:r>
            <a:rPr lang="en-US" sz="1400" dirty="0"/>
            <a:t>Individual Staff Feedback</a:t>
          </a:r>
        </a:p>
      </dgm:t>
    </dgm:pt>
    <dgm:pt modelId="{A4BC75CD-AEA6-4D42-A775-E5FDE81F11FF}" type="parTrans" cxnId="{01BDEE92-8D0B-4E79-B207-9F2FF7A3D6FA}">
      <dgm:prSet/>
      <dgm:spPr/>
      <dgm:t>
        <a:bodyPr/>
        <a:lstStyle/>
        <a:p>
          <a:endParaRPr lang="en-US"/>
        </a:p>
      </dgm:t>
    </dgm:pt>
    <dgm:pt modelId="{2E6DAEDF-3495-48E9-8426-E40F25DD0C44}" type="sibTrans" cxnId="{01BDEE92-8D0B-4E79-B207-9F2FF7A3D6FA}">
      <dgm:prSet/>
      <dgm:spPr/>
      <dgm:t>
        <a:bodyPr/>
        <a:lstStyle/>
        <a:p>
          <a:endParaRPr lang="en-US"/>
        </a:p>
      </dgm:t>
    </dgm:pt>
    <dgm:pt modelId="{79821E8F-2EAE-47E4-AAFA-7B5002703041}">
      <dgm:prSet phldrT="[Text]" phldr="0" custT="1"/>
      <dgm:spPr/>
      <dgm:t>
        <a:bodyPr/>
        <a:lstStyle/>
        <a:p>
          <a:r>
            <a:rPr lang="en-US" sz="1400" dirty="0"/>
            <a:t>Adaptation and Adoption</a:t>
          </a:r>
        </a:p>
      </dgm:t>
    </dgm:pt>
    <dgm:pt modelId="{DB120480-E8E4-430A-878C-31A361EEA6D9}" type="parTrans" cxnId="{2959A2AA-BBDD-4B65-BE71-6494F601C95E}">
      <dgm:prSet/>
      <dgm:spPr/>
      <dgm:t>
        <a:bodyPr/>
        <a:lstStyle/>
        <a:p>
          <a:endParaRPr lang="en-US"/>
        </a:p>
      </dgm:t>
    </dgm:pt>
    <dgm:pt modelId="{875B64F0-9841-4430-9E8F-442D6A8655C3}" type="sibTrans" cxnId="{2959A2AA-BBDD-4B65-BE71-6494F601C95E}">
      <dgm:prSet/>
      <dgm:spPr/>
      <dgm:t>
        <a:bodyPr/>
        <a:lstStyle/>
        <a:p>
          <a:endParaRPr lang="en-US"/>
        </a:p>
      </dgm:t>
    </dgm:pt>
    <dgm:pt modelId="{EB91C8A4-F15F-4CDF-A731-FDC2A5855193}" type="pres">
      <dgm:prSet presAssocID="{0B1F8806-A46D-4EBF-91B2-E4030E2CFEB5}" presName="cycleMatrixDiagram" presStyleCnt="0">
        <dgm:presLayoutVars>
          <dgm:chMax val="1"/>
          <dgm:dir/>
          <dgm:animLvl val="lvl"/>
          <dgm:resizeHandles val="exact"/>
        </dgm:presLayoutVars>
      </dgm:prSet>
      <dgm:spPr/>
    </dgm:pt>
    <dgm:pt modelId="{D65C995A-AF93-488F-A28A-8D3C644C9FC4}" type="pres">
      <dgm:prSet presAssocID="{0B1F8806-A46D-4EBF-91B2-E4030E2CFEB5}" presName="children" presStyleCnt="0"/>
      <dgm:spPr/>
    </dgm:pt>
    <dgm:pt modelId="{BF0A3D66-89A3-4861-8472-31F1E37C158B}" type="pres">
      <dgm:prSet presAssocID="{0B1F8806-A46D-4EBF-91B2-E4030E2CFEB5}" presName="child1group" presStyleCnt="0"/>
      <dgm:spPr/>
    </dgm:pt>
    <dgm:pt modelId="{F627B3E7-A949-477C-944A-678DA58777AB}" type="pres">
      <dgm:prSet presAssocID="{0B1F8806-A46D-4EBF-91B2-E4030E2CFEB5}" presName="child1" presStyleLbl="bgAcc1" presStyleIdx="0" presStyleCnt="4"/>
      <dgm:spPr/>
    </dgm:pt>
    <dgm:pt modelId="{301F0A21-BA9B-4DAD-975D-E07570E02B0A}" type="pres">
      <dgm:prSet presAssocID="{0B1F8806-A46D-4EBF-91B2-E4030E2CFEB5}" presName="child1Text" presStyleLbl="bgAcc1" presStyleIdx="0" presStyleCnt="4">
        <dgm:presLayoutVars>
          <dgm:bulletEnabled val="1"/>
        </dgm:presLayoutVars>
      </dgm:prSet>
      <dgm:spPr/>
    </dgm:pt>
    <dgm:pt modelId="{23835108-D080-48A0-924E-42CC81DC958A}" type="pres">
      <dgm:prSet presAssocID="{0B1F8806-A46D-4EBF-91B2-E4030E2CFEB5}" presName="child2group" presStyleCnt="0"/>
      <dgm:spPr/>
    </dgm:pt>
    <dgm:pt modelId="{848422B8-AA1F-4501-8E68-F4735621B223}" type="pres">
      <dgm:prSet presAssocID="{0B1F8806-A46D-4EBF-91B2-E4030E2CFEB5}" presName="child2" presStyleLbl="bgAcc1" presStyleIdx="1" presStyleCnt="4"/>
      <dgm:spPr/>
    </dgm:pt>
    <dgm:pt modelId="{1D0A2718-F04C-4E16-8DCC-CE4BEFF96C48}" type="pres">
      <dgm:prSet presAssocID="{0B1F8806-A46D-4EBF-91B2-E4030E2CFEB5}" presName="child2Text" presStyleLbl="bgAcc1" presStyleIdx="1" presStyleCnt="4">
        <dgm:presLayoutVars>
          <dgm:bulletEnabled val="1"/>
        </dgm:presLayoutVars>
      </dgm:prSet>
      <dgm:spPr/>
    </dgm:pt>
    <dgm:pt modelId="{AE7A088D-4ED5-416D-8304-A50A1999DDFC}" type="pres">
      <dgm:prSet presAssocID="{0B1F8806-A46D-4EBF-91B2-E4030E2CFEB5}" presName="child3group" presStyleCnt="0"/>
      <dgm:spPr/>
    </dgm:pt>
    <dgm:pt modelId="{A35B45F4-456A-4DED-85B1-8800AB61023A}" type="pres">
      <dgm:prSet presAssocID="{0B1F8806-A46D-4EBF-91B2-E4030E2CFEB5}" presName="child3" presStyleLbl="bgAcc1" presStyleIdx="2" presStyleCnt="4"/>
      <dgm:spPr/>
    </dgm:pt>
    <dgm:pt modelId="{78F44C7E-5C5E-4EBF-8208-7EA6C2C9B165}" type="pres">
      <dgm:prSet presAssocID="{0B1F8806-A46D-4EBF-91B2-E4030E2CFEB5}" presName="child3Text" presStyleLbl="bgAcc1" presStyleIdx="2" presStyleCnt="4">
        <dgm:presLayoutVars>
          <dgm:bulletEnabled val="1"/>
        </dgm:presLayoutVars>
      </dgm:prSet>
      <dgm:spPr/>
    </dgm:pt>
    <dgm:pt modelId="{53417A88-AF51-444D-A9D4-C32234136C38}" type="pres">
      <dgm:prSet presAssocID="{0B1F8806-A46D-4EBF-91B2-E4030E2CFEB5}" presName="child4group" presStyleCnt="0"/>
      <dgm:spPr/>
    </dgm:pt>
    <dgm:pt modelId="{FC226495-A7B1-4B78-8082-FC82B10AE52F}" type="pres">
      <dgm:prSet presAssocID="{0B1F8806-A46D-4EBF-91B2-E4030E2CFEB5}" presName="child4" presStyleLbl="bgAcc1" presStyleIdx="3" presStyleCnt="4"/>
      <dgm:spPr/>
    </dgm:pt>
    <dgm:pt modelId="{DBC8E8E2-2774-4727-BA3D-1C31E8E62948}" type="pres">
      <dgm:prSet presAssocID="{0B1F8806-A46D-4EBF-91B2-E4030E2CFEB5}" presName="child4Text" presStyleLbl="bgAcc1" presStyleIdx="3" presStyleCnt="4">
        <dgm:presLayoutVars>
          <dgm:bulletEnabled val="1"/>
        </dgm:presLayoutVars>
      </dgm:prSet>
      <dgm:spPr/>
    </dgm:pt>
    <dgm:pt modelId="{4BF4A0AD-3999-47A1-B1B8-E218EC0A87C2}" type="pres">
      <dgm:prSet presAssocID="{0B1F8806-A46D-4EBF-91B2-E4030E2CFEB5}" presName="childPlaceholder" presStyleCnt="0"/>
      <dgm:spPr/>
    </dgm:pt>
    <dgm:pt modelId="{37F4F997-20B3-41E8-A747-8E3DE402DF90}" type="pres">
      <dgm:prSet presAssocID="{0B1F8806-A46D-4EBF-91B2-E4030E2CFEB5}" presName="circle" presStyleCnt="0"/>
      <dgm:spPr/>
    </dgm:pt>
    <dgm:pt modelId="{BE755BD3-085F-427C-B1BC-E1468C516DB8}" type="pres">
      <dgm:prSet presAssocID="{0B1F8806-A46D-4EBF-91B2-E4030E2CFEB5}" presName="quadrant1" presStyleLbl="node1" presStyleIdx="0" presStyleCnt="4">
        <dgm:presLayoutVars>
          <dgm:chMax val="1"/>
          <dgm:bulletEnabled val="1"/>
        </dgm:presLayoutVars>
      </dgm:prSet>
      <dgm:spPr/>
    </dgm:pt>
    <dgm:pt modelId="{2AEC6487-929D-4433-8530-9C47158E7286}" type="pres">
      <dgm:prSet presAssocID="{0B1F8806-A46D-4EBF-91B2-E4030E2CFEB5}" presName="quadrant2" presStyleLbl="node1" presStyleIdx="1" presStyleCnt="4">
        <dgm:presLayoutVars>
          <dgm:chMax val="1"/>
          <dgm:bulletEnabled val="1"/>
        </dgm:presLayoutVars>
      </dgm:prSet>
      <dgm:spPr/>
    </dgm:pt>
    <dgm:pt modelId="{09B4DE43-5430-451F-8B63-46E9393180C9}" type="pres">
      <dgm:prSet presAssocID="{0B1F8806-A46D-4EBF-91B2-E4030E2CFEB5}" presName="quadrant3" presStyleLbl="node1" presStyleIdx="2" presStyleCnt="4">
        <dgm:presLayoutVars>
          <dgm:chMax val="1"/>
          <dgm:bulletEnabled val="1"/>
        </dgm:presLayoutVars>
      </dgm:prSet>
      <dgm:spPr/>
    </dgm:pt>
    <dgm:pt modelId="{1D9D9BFE-9071-48EC-A2F1-507DB3DB2525}" type="pres">
      <dgm:prSet presAssocID="{0B1F8806-A46D-4EBF-91B2-E4030E2CFEB5}" presName="quadrant4" presStyleLbl="node1" presStyleIdx="3" presStyleCnt="4">
        <dgm:presLayoutVars>
          <dgm:chMax val="1"/>
          <dgm:bulletEnabled val="1"/>
        </dgm:presLayoutVars>
      </dgm:prSet>
      <dgm:spPr/>
    </dgm:pt>
    <dgm:pt modelId="{A1208F2F-33A7-4AC2-A2B8-339E6E50A2E4}" type="pres">
      <dgm:prSet presAssocID="{0B1F8806-A46D-4EBF-91B2-E4030E2CFEB5}" presName="quadrantPlaceholder" presStyleCnt="0"/>
      <dgm:spPr/>
    </dgm:pt>
    <dgm:pt modelId="{F6C24DA3-1CD2-4E80-9DBD-30F4D0ED03D8}" type="pres">
      <dgm:prSet presAssocID="{0B1F8806-A46D-4EBF-91B2-E4030E2CFEB5}" presName="center1" presStyleLbl="fgShp" presStyleIdx="0" presStyleCnt="2"/>
      <dgm:spPr/>
    </dgm:pt>
    <dgm:pt modelId="{538E2CE7-8FAB-409E-ADF9-5055C9CA5471}" type="pres">
      <dgm:prSet presAssocID="{0B1F8806-A46D-4EBF-91B2-E4030E2CFEB5}" presName="center2" presStyleLbl="fgShp" presStyleIdx="1" presStyleCnt="2"/>
      <dgm:spPr/>
    </dgm:pt>
  </dgm:ptLst>
  <dgm:cxnLst>
    <dgm:cxn modelId="{62160302-BCE1-420D-A87D-D5084881E396}" srcId="{F2AE00E5-F295-4247-B7BD-52751EE04362}" destId="{C6D4158D-0B92-4803-A18A-9C1C42FE1069}" srcOrd="3" destOrd="0" parTransId="{C155EEA1-14F9-4CCA-B4B6-316BDCD2FF5A}" sibTransId="{6CF88EF0-14C1-4135-ACBD-4526C5C18FF6}"/>
    <dgm:cxn modelId="{189CC905-A92E-48E9-B311-35BD54C6264F}" type="presOf" srcId="{1F211033-304D-4C3F-8066-9A17380249A9}" destId="{F627B3E7-A949-477C-944A-678DA58777AB}" srcOrd="0" destOrd="1" presId="urn:microsoft.com/office/officeart/2005/8/layout/cycle4"/>
    <dgm:cxn modelId="{BDCBD006-DE9A-4FC2-9DE6-EE3D303E06E7}" type="presOf" srcId="{1427CAC8-807E-44F9-9035-057DC2CA1EE0}" destId="{1D0A2718-F04C-4E16-8DCC-CE4BEFF96C48}" srcOrd="1" destOrd="2" presId="urn:microsoft.com/office/officeart/2005/8/layout/cycle4"/>
    <dgm:cxn modelId="{25FFEF1A-EBD1-4CF8-A874-8739F18D30D1}" type="presOf" srcId="{D0F0C013-C25F-4B2D-B254-0B497FA102B7}" destId="{A35B45F4-456A-4DED-85B1-8800AB61023A}" srcOrd="0" destOrd="3" presId="urn:microsoft.com/office/officeart/2005/8/layout/cycle4"/>
    <dgm:cxn modelId="{89DC6D1C-7996-4545-95C7-CC98E2771285}" type="presOf" srcId="{178723DE-DF31-4477-B05E-12015158A288}" destId="{301F0A21-BA9B-4DAD-975D-E07570E02B0A}" srcOrd="1" destOrd="0" presId="urn:microsoft.com/office/officeart/2005/8/layout/cycle4"/>
    <dgm:cxn modelId="{52DB7E2D-AAE9-48D0-A638-1A5E493E335D}" type="presOf" srcId="{42004612-0C6C-4898-844F-9AEF46975FE2}" destId="{1D0A2718-F04C-4E16-8DCC-CE4BEFF96C48}" srcOrd="1" destOrd="1" presId="urn:microsoft.com/office/officeart/2005/8/layout/cycle4"/>
    <dgm:cxn modelId="{59DD7F35-F57B-49C8-8082-0E632CD7A0DF}" type="presOf" srcId="{5B55BA3B-E4DB-4E99-962C-B872B8EC78BF}" destId="{78F44C7E-5C5E-4EBF-8208-7EA6C2C9B165}" srcOrd="1" destOrd="2" presId="urn:microsoft.com/office/officeart/2005/8/layout/cycle4"/>
    <dgm:cxn modelId="{4E35B736-7052-47A0-8491-8B2524EBA0FD}" srcId="{89B2DC82-885C-4040-87A5-BDA36C428530}" destId="{5B55BA3B-E4DB-4E99-962C-B872B8EC78BF}" srcOrd="2" destOrd="0" parTransId="{D5B7111E-E5E7-4626-A880-582F4FB6620A}" sibTransId="{8352C963-64B8-4852-BAF5-67335C81CB9C}"/>
    <dgm:cxn modelId="{328DF43C-D983-4A7E-95E9-E121ECCA37BE}" srcId="{921AAA45-63F0-45A2-A743-3084468F01E0}" destId="{42004612-0C6C-4898-844F-9AEF46975FE2}" srcOrd="1" destOrd="0" parTransId="{D9647AA5-EB84-4637-8A02-6FBCF5DCDC35}" sibTransId="{9E61E5EC-28F0-484B-83EE-AF39BC3410F4}"/>
    <dgm:cxn modelId="{4C64343D-262D-468C-9EED-6F606702DCBC}" type="presOf" srcId="{D0F0C013-C25F-4B2D-B254-0B497FA102B7}" destId="{78F44C7E-5C5E-4EBF-8208-7EA6C2C9B165}" srcOrd="1" destOrd="3" presId="urn:microsoft.com/office/officeart/2005/8/layout/cycle4"/>
    <dgm:cxn modelId="{28B11F3E-23C4-4FAD-8E61-A01A8B40B044}" type="presOf" srcId="{73274C3D-45F7-4CE0-8C10-B5ECA610F96C}" destId="{F627B3E7-A949-477C-944A-678DA58777AB}" srcOrd="0" destOrd="3" presId="urn:microsoft.com/office/officeart/2005/8/layout/cycle4"/>
    <dgm:cxn modelId="{4115943F-7BF4-43EF-BB50-49388F1476B9}" type="presOf" srcId="{FF23A1D8-4D77-4852-AC73-F201F436CC7C}" destId="{848422B8-AA1F-4501-8E68-F4735621B223}" srcOrd="0" destOrd="3" presId="urn:microsoft.com/office/officeart/2005/8/layout/cycle4"/>
    <dgm:cxn modelId="{D7669D47-C0C3-49F9-A8AF-7C2722E7C096}" srcId="{0B1F8806-A46D-4EBF-91B2-E4030E2CFEB5}" destId="{921AAA45-63F0-45A2-A743-3084468F01E0}" srcOrd="1" destOrd="0" parTransId="{B685140E-F5A0-48D9-9951-D2F375A878BD}" sibTransId="{423C110E-01A4-41A3-8534-2E7E6505F0C3}"/>
    <dgm:cxn modelId="{2D7F674B-515E-4E67-AFCE-8BA86AB739E4}" type="presOf" srcId="{BE825408-4763-4D78-8D3F-BD5460A20085}" destId="{1D0A2718-F04C-4E16-8DCC-CE4BEFF96C48}" srcOrd="1" destOrd="0" presId="urn:microsoft.com/office/officeart/2005/8/layout/cycle4"/>
    <dgm:cxn modelId="{964AB350-8A0E-4B40-AF0B-AE776C2E4A87}" type="presOf" srcId="{79821E8F-2EAE-47E4-AAFA-7B5002703041}" destId="{F627B3E7-A949-477C-944A-678DA58777AB}" srcOrd="0" destOrd="2" presId="urn:microsoft.com/office/officeart/2005/8/layout/cycle4"/>
    <dgm:cxn modelId="{8F041B53-4F61-433A-9BD7-24E2EB9920F3}" type="presOf" srcId="{C6D4158D-0B92-4803-A18A-9C1C42FE1069}" destId="{FC226495-A7B1-4B78-8082-FC82B10AE52F}" srcOrd="0" destOrd="3" presId="urn:microsoft.com/office/officeart/2005/8/layout/cycle4"/>
    <dgm:cxn modelId="{7D84FC5A-C5EC-468C-8838-785782B71C6E}" type="presOf" srcId="{FF23A1D8-4D77-4852-AC73-F201F436CC7C}" destId="{1D0A2718-F04C-4E16-8DCC-CE4BEFF96C48}" srcOrd="1" destOrd="3" presId="urn:microsoft.com/office/officeart/2005/8/layout/cycle4"/>
    <dgm:cxn modelId="{BA0C3361-6A39-4C81-A219-14D3968F80AB}" srcId="{0B1F8806-A46D-4EBF-91B2-E4030E2CFEB5}" destId="{F99B99BC-28DD-4ED9-A185-7BBABE9FCEE2}" srcOrd="0" destOrd="0" parTransId="{CB4B511D-E904-479C-9F97-FEEA12771827}" sibTransId="{AD716A90-32F9-4F8C-94DC-FA7D2047494E}"/>
    <dgm:cxn modelId="{C6234362-3CDF-409F-ACB9-1C0D4D03CA5F}" type="presOf" srcId="{C6D4158D-0B92-4803-A18A-9C1C42FE1069}" destId="{DBC8E8E2-2774-4727-BA3D-1C31E8E62948}" srcOrd="1" destOrd="3" presId="urn:microsoft.com/office/officeart/2005/8/layout/cycle4"/>
    <dgm:cxn modelId="{F6F2346A-6F38-4648-A8B7-6AD4338B351A}" type="presOf" srcId="{B203B196-4852-4935-A82D-85D7E5889A06}" destId="{FC226495-A7B1-4B78-8082-FC82B10AE52F}" srcOrd="0" destOrd="0" presId="urn:microsoft.com/office/officeart/2005/8/layout/cycle4"/>
    <dgm:cxn modelId="{DC70B36B-1552-47BA-A592-881DCCC6D05C}" type="presOf" srcId="{0B1F8806-A46D-4EBF-91B2-E4030E2CFEB5}" destId="{EB91C8A4-F15F-4CDF-A731-FDC2A5855193}" srcOrd="0" destOrd="0" presId="urn:microsoft.com/office/officeart/2005/8/layout/cycle4"/>
    <dgm:cxn modelId="{5063B06D-378D-4698-B67A-9C1442522FBF}" type="presOf" srcId="{6C27FCEB-EF5A-4D8B-BC2C-3FACECB2EC41}" destId="{DBC8E8E2-2774-4727-BA3D-1C31E8E62948}" srcOrd="1" destOrd="1" presId="urn:microsoft.com/office/officeart/2005/8/layout/cycle4"/>
    <dgm:cxn modelId="{A11DDE7A-6B8A-4F5E-BB79-1AA166530310}" srcId="{89B2DC82-885C-4040-87A5-BDA36C428530}" destId="{5A544226-D97F-491E-9C7A-B5E382C2D818}" srcOrd="0" destOrd="0" parTransId="{022AEEF4-EDBF-4F0E-87EC-0035900523D9}" sibTransId="{DE9D49AF-C2AB-494E-A382-325402FCF8C1}"/>
    <dgm:cxn modelId="{2A6F867B-5D99-48E9-9047-0C22551177B1}" srcId="{F2AE00E5-F295-4247-B7BD-52751EE04362}" destId="{CA35D744-ED0C-4129-9A4C-56ED06DA8F96}" srcOrd="2" destOrd="0" parTransId="{87A1275A-7832-4F1E-A8DE-E50CCD580A15}" sibTransId="{08CA99E2-0F0B-46F8-A759-7F74459E41C5}"/>
    <dgm:cxn modelId="{2225797F-EC0B-48AB-81F5-23E0FE1C9EFB}" type="presOf" srcId="{6C27FCEB-EF5A-4D8B-BC2C-3FACECB2EC41}" destId="{FC226495-A7B1-4B78-8082-FC82B10AE52F}" srcOrd="0" destOrd="1" presId="urn:microsoft.com/office/officeart/2005/8/layout/cycle4"/>
    <dgm:cxn modelId="{BB48D781-4333-462F-AC53-B0A1EA82EC69}" type="presOf" srcId="{1F211033-304D-4C3F-8066-9A17380249A9}" destId="{301F0A21-BA9B-4DAD-975D-E07570E02B0A}" srcOrd="1" destOrd="1" presId="urn:microsoft.com/office/officeart/2005/8/layout/cycle4"/>
    <dgm:cxn modelId="{60D1B287-60FC-4353-9948-833611DC6653}" srcId="{921AAA45-63F0-45A2-A743-3084468F01E0}" destId="{BE825408-4763-4D78-8D3F-BD5460A20085}" srcOrd="0" destOrd="0" parTransId="{3577E770-B4D0-4FDD-AA7D-6F5752F27659}" sibTransId="{72A6EAB0-158E-4C6F-90BD-2E800070B5C8}"/>
    <dgm:cxn modelId="{4B9C698B-1E41-418B-8556-A868948FB1C4}" type="presOf" srcId="{89B2DC82-885C-4040-87A5-BDA36C428530}" destId="{09B4DE43-5430-451F-8B63-46E9393180C9}" srcOrd="0" destOrd="0" presId="urn:microsoft.com/office/officeart/2005/8/layout/cycle4"/>
    <dgm:cxn modelId="{A368CA90-AB73-4960-875C-C87233392E97}" type="presOf" srcId="{B203B196-4852-4935-A82D-85D7E5889A06}" destId="{DBC8E8E2-2774-4727-BA3D-1C31E8E62948}" srcOrd="1" destOrd="0" presId="urn:microsoft.com/office/officeart/2005/8/layout/cycle4"/>
    <dgm:cxn modelId="{2A23FB90-9AA7-4917-BB93-63719F008512}" type="presOf" srcId="{5A544226-D97F-491E-9C7A-B5E382C2D818}" destId="{78F44C7E-5C5E-4EBF-8208-7EA6C2C9B165}" srcOrd="1" destOrd="0" presId="urn:microsoft.com/office/officeart/2005/8/layout/cycle4"/>
    <dgm:cxn modelId="{D42D9492-57F9-4634-86D1-BDCF1D444A54}" srcId="{F99B99BC-28DD-4ED9-A185-7BBABE9FCEE2}" destId="{73274C3D-45F7-4CE0-8C10-B5ECA610F96C}" srcOrd="3" destOrd="0" parTransId="{075CE80E-408E-40C5-94F7-BB07D2C515A6}" sibTransId="{1BA0E4C2-BE05-4853-83D1-80CF27BB5394}"/>
    <dgm:cxn modelId="{01BDEE92-8D0B-4E79-B207-9F2FF7A3D6FA}" srcId="{F99B99BC-28DD-4ED9-A185-7BBABE9FCEE2}" destId="{1F211033-304D-4C3F-8066-9A17380249A9}" srcOrd="1" destOrd="0" parTransId="{A4BC75CD-AEA6-4D42-A775-E5FDE81F11FF}" sibTransId="{2E6DAEDF-3495-48E9-8426-E40F25DD0C44}"/>
    <dgm:cxn modelId="{D0DCCA97-347C-488D-A18E-808C5E77CFBD}" type="presOf" srcId="{CA35D744-ED0C-4129-9A4C-56ED06DA8F96}" destId="{FC226495-A7B1-4B78-8082-FC82B10AE52F}" srcOrd="0" destOrd="2" presId="urn:microsoft.com/office/officeart/2005/8/layout/cycle4"/>
    <dgm:cxn modelId="{D338ED97-8C29-45D9-880A-DF4FD952D4F3}" type="presOf" srcId="{5B55BA3B-E4DB-4E99-962C-B872B8EC78BF}" destId="{A35B45F4-456A-4DED-85B1-8800AB61023A}" srcOrd="0" destOrd="2" presId="urn:microsoft.com/office/officeart/2005/8/layout/cycle4"/>
    <dgm:cxn modelId="{90ADA599-1154-4866-B358-AF69E67EB93E}" type="presOf" srcId="{F99B99BC-28DD-4ED9-A185-7BBABE9FCEE2}" destId="{BE755BD3-085F-427C-B1BC-E1468C516DB8}" srcOrd="0" destOrd="0" presId="urn:microsoft.com/office/officeart/2005/8/layout/cycle4"/>
    <dgm:cxn modelId="{8AE9B59A-A13D-48E1-B0C5-2824EBFF1780}" type="presOf" srcId="{5A544226-D97F-491E-9C7A-B5E382C2D818}" destId="{A35B45F4-456A-4DED-85B1-8800AB61023A}" srcOrd="0" destOrd="0" presId="urn:microsoft.com/office/officeart/2005/8/layout/cycle4"/>
    <dgm:cxn modelId="{A27A6C9B-CD5D-45D2-AC6B-2226A0C53C3F}" type="presOf" srcId="{BE825408-4763-4D78-8D3F-BD5460A20085}" destId="{848422B8-AA1F-4501-8E68-F4735621B223}" srcOrd="0" destOrd="0" presId="urn:microsoft.com/office/officeart/2005/8/layout/cycle4"/>
    <dgm:cxn modelId="{042AD39B-C992-4AF8-8E14-A1A3D512E5B0}" type="presOf" srcId="{1427CAC8-807E-44F9-9035-057DC2CA1EE0}" destId="{848422B8-AA1F-4501-8E68-F4735621B223}" srcOrd="0" destOrd="2" presId="urn:microsoft.com/office/officeart/2005/8/layout/cycle4"/>
    <dgm:cxn modelId="{5ADB719C-66EC-4177-A27A-6F90A192611A}" type="presOf" srcId="{F2AE00E5-F295-4247-B7BD-52751EE04362}" destId="{1D9D9BFE-9071-48EC-A2F1-507DB3DB2525}" srcOrd="0" destOrd="0" presId="urn:microsoft.com/office/officeart/2005/8/layout/cycle4"/>
    <dgm:cxn modelId="{EEDDC8A1-4B00-4EAA-BFBA-98E35C5F1A4A}" srcId="{F2AE00E5-F295-4247-B7BD-52751EE04362}" destId="{6C27FCEB-EF5A-4D8B-BC2C-3FACECB2EC41}" srcOrd="1" destOrd="0" parTransId="{3CB38FBC-5792-4BA5-B3EF-F5640F1ACC14}" sibTransId="{A36A2FC8-72DD-4F5B-B37C-1C3A6397E069}"/>
    <dgm:cxn modelId="{44D0D3A5-3538-4D95-BF41-AD4F1F2CABA8}" srcId="{F2AE00E5-F295-4247-B7BD-52751EE04362}" destId="{B203B196-4852-4935-A82D-85D7E5889A06}" srcOrd="0" destOrd="0" parTransId="{C335AF2F-CCA5-451D-945B-D03657BE8205}" sibTransId="{7771F8A2-43E8-4D19-AF7F-1659F120CEBF}"/>
    <dgm:cxn modelId="{A1D391A6-8667-4556-915D-16076F04E7DE}" type="presOf" srcId="{50D3F880-D6F9-4E0A-BD28-43DEDDA22DAD}" destId="{78F44C7E-5C5E-4EBF-8208-7EA6C2C9B165}" srcOrd="1" destOrd="1" presId="urn:microsoft.com/office/officeart/2005/8/layout/cycle4"/>
    <dgm:cxn modelId="{2959A2AA-BBDD-4B65-BE71-6494F601C95E}" srcId="{F99B99BC-28DD-4ED9-A185-7BBABE9FCEE2}" destId="{79821E8F-2EAE-47E4-AAFA-7B5002703041}" srcOrd="2" destOrd="0" parTransId="{DB120480-E8E4-430A-878C-31A361EEA6D9}" sibTransId="{875B64F0-9841-4430-9E8F-442D6A8655C3}"/>
    <dgm:cxn modelId="{B48E1EAC-8FFD-4311-B60F-D4011F61EC6F}" srcId="{89B2DC82-885C-4040-87A5-BDA36C428530}" destId="{50D3F880-D6F9-4E0A-BD28-43DEDDA22DAD}" srcOrd="1" destOrd="0" parTransId="{BA443245-C982-4218-A8E9-0823F547C7D4}" sibTransId="{12D3B154-0745-49F4-9891-95C05FAED9D4}"/>
    <dgm:cxn modelId="{B22C3FB8-1008-4A85-8B19-989EE3F3B4F1}" srcId="{921AAA45-63F0-45A2-A743-3084468F01E0}" destId="{1427CAC8-807E-44F9-9035-057DC2CA1EE0}" srcOrd="2" destOrd="0" parTransId="{74906622-C45E-4872-9FFC-8B73FE03AA5A}" sibTransId="{27F0496D-9740-45CD-B83C-2DAAC2A21655}"/>
    <dgm:cxn modelId="{9F6B17CB-CA05-4ABB-9DE6-0280E7A875B3}" type="presOf" srcId="{178723DE-DF31-4477-B05E-12015158A288}" destId="{F627B3E7-A949-477C-944A-678DA58777AB}" srcOrd="0" destOrd="0" presId="urn:microsoft.com/office/officeart/2005/8/layout/cycle4"/>
    <dgm:cxn modelId="{9048EFD7-AD99-4F05-96A7-6FB29A426D6A}" type="presOf" srcId="{73274C3D-45F7-4CE0-8C10-B5ECA610F96C}" destId="{301F0A21-BA9B-4DAD-975D-E07570E02B0A}" srcOrd="1" destOrd="3" presId="urn:microsoft.com/office/officeart/2005/8/layout/cycle4"/>
    <dgm:cxn modelId="{76352EE1-25A8-4FFC-A785-AB47E24C054B}" srcId="{921AAA45-63F0-45A2-A743-3084468F01E0}" destId="{FF23A1D8-4D77-4852-AC73-F201F436CC7C}" srcOrd="3" destOrd="0" parTransId="{88F491D5-E63C-44CA-9637-5E631C0B053B}" sibTransId="{145B6F48-7B49-4840-8A5E-225989A973E2}"/>
    <dgm:cxn modelId="{7117B5E1-E585-4DDB-86BC-693A10669FD4}" srcId="{0B1F8806-A46D-4EBF-91B2-E4030E2CFEB5}" destId="{89B2DC82-885C-4040-87A5-BDA36C428530}" srcOrd="2" destOrd="0" parTransId="{7C88A20C-B070-4397-B63D-025AFF54F22B}" sibTransId="{5B528703-5F72-4C35-A372-7798E458A28B}"/>
    <dgm:cxn modelId="{C2145BE3-D6EE-44FD-A166-BE22C47762AB}" type="presOf" srcId="{921AAA45-63F0-45A2-A743-3084468F01E0}" destId="{2AEC6487-929D-4433-8530-9C47158E7286}" srcOrd="0" destOrd="0" presId="urn:microsoft.com/office/officeart/2005/8/layout/cycle4"/>
    <dgm:cxn modelId="{EE8E3EE5-03EE-41BC-B5C3-9FB65709F935}" srcId="{89B2DC82-885C-4040-87A5-BDA36C428530}" destId="{D0F0C013-C25F-4B2D-B254-0B497FA102B7}" srcOrd="3" destOrd="0" parTransId="{B4A15875-8DCF-4D63-A055-E15175410BE8}" sibTransId="{616776A5-7842-4293-A720-521DC90F24CE}"/>
    <dgm:cxn modelId="{BF94E1E5-730E-443C-99E4-644AE1C818DF}" type="presOf" srcId="{42004612-0C6C-4898-844F-9AEF46975FE2}" destId="{848422B8-AA1F-4501-8E68-F4735621B223}" srcOrd="0" destOrd="1" presId="urn:microsoft.com/office/officeart/2005/8/layout/cycle4"/>
    <dgm:cxn modelId="{ECCF0AEC-10C4-4F78-B161-125E97A83BF6}" type="presOf" srcId="{79821E8F-2EAE-47E4-AAFA-7B5002703041}" destId="{301F0A21-BA9B-4DAD-975D-E07570E02B0A}" srcOrd="1" destOrd="2" presId="urn:microsoft.com/office/officeart/2005/8/layout/cycle4"/>
    <dgm:cxn modelId="{6B3BA9EC-547C-4D62-A400-C410B42A556F}" type="presOf" srcId="{50D3F880-D6F9-4E0A-BD28-43DEDDA22DAD}" destId="{A35B45F4-456A-4DED-85B1-8800AB61023A}" srcOrd="0" destOrd="1" presId="urn:microsoft.com/office/officeart/2005/8/layout/cycle4"/>
    <dgm:cxn modelId="{1C201DED-975B-482E-B201-3FB60CF0CF74}" srcId="{0B1F8806-A46D-4EBF-91B2-E4030E2CFEB5}" destId="{F2AE00E5-F295-4247-B7BD-52751EE04362}" srcOrd="3" destOrd="0" parTransId="{297D0120-3F2B-4176-BAB7-90D4D1B1B0D8}" sibTransId="{1B2395BB-0786-4A27-9007-6B264DA53889}"/>
    <dgm:cxn modelId="{101013EF-DA45-4327-B752-13114BA80AB8}" srcId="{F99B99BC-28DD-4ED9-A185-7BBABE9FCEE2}" destId="{178723DE-DF31-4477-B05E-12015158A288}" srcOrd="0" destOrd="0" parTransId="{5C71E816-2C37-45E7-9EAE-22576CB98B25}" sibTransId="{3B8F45A4-9EF6-49F5-A0DF-73A55BA9AF9C}"/>
    <dgm:cxn modelId="{CBC20EF6-906F-437C-B0A5-32ABDC79C94D}" type="presOf" srcId="{CA35D744-ED0C-4129-9A4C-56ED06DA8F96}" destId="{DBC8E8E2-2774-4727-BA3D-1C31E8E62948}" srcOrd="1" destOrd="2" presId="urn:microsoft.com/office/officeart/2005/8/layout/cycle4"/>
    <dgm:cxn modelId="{384B7B3C-EFBE-4455-8AFF-05DAC47F9DC9}" type="presParOf" srcId="{EB91C8A4-F15F-4CDF-A731-FDC2A5855193}" destId="{D65C995A-AF93-488F-A28A-8D3C644C9FC4}" srcOrd="0" destOrd="0" presId="urn:microsoft.com/office/officeart/2005/8/layout/cycle4"/>
    <dgm:cxn modelId="{6CE70072-306A-4D74-ACA5-0FB4693417E7}" type="presParOf" srcId="{D65C995A-AF93-488F-A28A-8D3C644C9FC4}" destId="{BF0A3D66-89A3-4861-8472-31F1E37C158B}" srcOrd="0" destOrd="0" presId="urn:microsoft.com/office/officeart/2005/8/layout/cycle4"/>
    <dgm:cxn modelId="{5706EDF8-3CB7-4F3C-AB4B-0310AFABEE2F}" type="presParOf" srcId="{BF0A3D66-89A3-4861-8472-31F1E37C158B}" destId="{F627B3E7-A949-477C-944A-678DA58777AB}" srcOrd="0" destOrd="0" presId="urn:microsoft.com/office/officeart/2005/8/layout/cycle4"/>
    <dgm:cxn modelId="{1799FDB3-3D47-4499-A311-6CE3D4A6B8EF}" type="presParOf" srcId="{BF0A3D66-89A3-4861-8472-31F1E37C158B}" destId="{301F0A21-BA9B-4DAD-975D-E07570E02B0A}" srcOrd="1" destOrd="0" presId="urn:microsoft.com/office/officeart/2005/8/layout/cycle4"/>
    <dgm:cxn modelId="{F0EEF5AB-E0C7-4843-AFF2-CC0483D6CE04}" type="presParOf" srcId="{D65C995A-AF93-488F-A28A-8D3C644C9FC4}" destId="{23835108-D080-48A0-924E-42CC81DC958A}" srcOrd="1" destOrd="0" presId="urn:microsoft.com/office/officeart/2005/8/layout/cycle4"/>
    <dgm:cxn modelId="{67D2489C-C515-43D2-B205-1C0A9B779909}" type="presParOf" srcId="{23835108-D080-48A0-924E-42CC81DC958A}" destId="{848422B8-AA1F-4501-8E68-F4735621B223}" srcOrd="0" destOrd="0" presId="urn:microsoft.com/office/officeart/2005/8/layout/cycle4"/>
    <dgm:cxn modelId="{7AB8E360-15DE-4B6D-904B-F03C1DF8C8BA}" type="presParOf" srcId="{23835108-D080-48A0-924E-42CC81DC958A}" destId="{1D0A2718-F04C-4E16-8DCC-CE4BEFF96C48}" srcOrd="1" destOrd="0" presId="urn:microsoft.com/office/officeart/2005/8/layout/cycle4"/>
    <dgm:cxn modelId="{11D5A5A8-E387-4CF7-803E-74CA0EF9606F}" type="presParOf" srcId="{D65C995A-AF93-488F-A28A-8D3C644C9FC4}" destId="{AE7A088D-4ED5-416D-8304-A50A1999DDFC}" srcOrd="2" destOrd="0" presId="urn:microsoft.com/office/officeart/2005/8/layout/cycle4"/>
    <dgm:cxn modelId="{0AE97F5C-A9EE-47CC-8D79-02F4CD7F9FB9}" type="presParOf" srcId="{AE7A088D-4ED5-416D-8304-A50A1999DDFC}" destId="{A35B45F4-456A-4DED-85B1-8800AB61023A}" srcOrd="0" destOrd="0" presId="urn:microsoft.com/office/officeart/2005/8/layout/cycle4"/>
    <dgm:cxn modelId="{39854CFD-7155-4420-924E-435BC99114A6}" type="presParOf" srcId="{AE7A088D-4ED5-416D-8304-A50A1999DDFC}" destId="{78F44C7E-5C5E-4EBF-8208-7EA6C2C9B165}" srcOrd="1" destOrd="0" presId="urn:microsoft.com/office/officeart/2005/8/layout/cycle4"/>
    <dgm:cxn modelId="{245EEF56-DDAC-4BB0-973A-D71A1E19920D}" type="presParOf" srcId="{D65C995A-AF93-488F-A28A-8D3C644C9FC4}" destId="{53417A88-AF51-444D-A9D4-C32234136C38}" srcOrd="3" destOrd="0" presId="urn:microsoft.com/office/officeart/2005/8/layout/cycle4"/>
    <dgm:cxn modelId="{993A7207-0330-46E5-8364-5A4A8E490D00}" type="presParOf" srcId="{53417A88-AF51-444D-A9D4-C32234136C38}" destId="{FC226495-A7B1-4B78-8082-FC82B10AE52F}" srcOrd="0" destOrd="0" presId="urn:microsoft.com/office/officeart/2005/8/layout/cycle4"/>
    <dgm:cxn modelId="{669F1D22-7666-428E-8F3F-51701149A3CA}" type="presParOf" srcId="{53417A88-AF51-444D-A9D4-C32234136C38}" destId="{DBC8E8E2-2774-4727-BA3D-1C31E8E62948}" srcOrd="1" destOrd="0" presId="urn:microsoft.com/office/officeart/2005/8/layout/cycle4"/>
    <dgm:cxn modelId="{03988E4C-872F-40B1-B5D2-313C3A3214F7}" type="presParOf" srcId="{D65C995A-AF93-488F-A28A-8D3C644C9FC4}" destId="{4BF4A0AD-3999-47A1-B1B8-E218EC0A87C2}" srcOrd="4" destOrd="0" presId="urn:microsoft.com/office/officeart/2005/8/layout/cycle4"/>
    <dgm:cxn modelId="{85C51E5F-EA85-4057-AC04-E98CFCD5FA4C}" type="presParOf" srcId="{EB91C8A4-F15F-4CDF-A731-FDC2A5855193}" destId="{37F4F997-20B3-41E8-A747-8E3DE402DF90}" srcOrd="1" destOrd="0" presId="urn:microsoft.com/office/officeart/2005/8/layout/cycle4"/>
    <dgm:cxn modelId="{1CB998A7-7E75-4415-80C9-F844F9463217}" type="presParOf" srcId="{37F4F997-20B3-41E8-A747-8E3DE402DF90}" destId="{BE755BD3-085F-427C-B1BC-E1468C516DB8}" srcOrd="0" destOrd="0" presId="urn:microsoft.com/office/officeart/2005/8/layout/cycle4"/>
    <dgm:cxn modelId="{A172CE97-F986-49DC-ADBE-7DD88120AFAC}" type="presParOf" srcId="{37F4F997-20B3-41E8-A747-8E3DE402DF90}" destId="{2AEC6487-929D-4433-8530-9C47158E7286}" srcOrd="1" destOrd="0" presId="urn:microsoft.com/office/officeart/2005/8/layout/cycle4"/>
    <dgm:cxn modelId="{2E2F5525-369D-4F1F-A222-A8A42C673C64}" type="presParOf" srcId="{37F4F997-20B3-41E8-A747-8E3DE402DF90}" destId="{09B4DE43-5430-451F-8B63-46E9393180C9}" srcOrd="2" destOrd="0" presId="urn:microsoft.com/office/officeart/2005/8/layout/cycle4"/>
    <dgm:cxn modelId="{E5CAD1D6-1A84-442C-A97A-1D11970D4968}" type="presParOf" srcId="{37F4F997-20B3-41E8-A747-8E3DE402DF90}" destId="{1D9D9BFE-9071-48EC-A2F1-507DB3DB2525}" srcOrd="3" destOrd="0" presId="urn:microsoft.com/office/officeart/2005/8/layout/cycle4"/>
    <dgm:cxn modelId="{2D33C1AE-0197-4670-A4A0-D0DA7842E95E}" type="presParOf" srcId="{37F4F997-20B3-41E8-A747-8E3DE402DF90}" destId="{A1208F2F-33A7-4AC2-A2B8-339E6E50A2E4}" srcOrd="4" destOrd="0" presId="urn:microsoft.com/office/officeart/2005/8/layout/cycle4"/>
    <dgm:cxn modelId="{D227BBD1-6996-4EAD-9BE3-5BC532BF70B7}" type="presParOf" srcId="{EB91C8A4-F15F-4CDF-A731-FDC2A5855193}" destId="{F6C24DA3-1CD2-4E80-9DBD-30F4D0ED03D8}" srcOrd="2" destOrd="0" presId="urn:microsoft.com/office/officeart/2005/8/layout/cycle4"/>
    <dgm:cxn modelId="{91D639D9-C925-45F5-A286-D802798DB6B6}" type="presParOf" srcId="{EB91C8A4-F15F-4CDF-A731-FDC2A5855193}" destId="{538E2CE7-8FAB-409E-ADF9-5055C9CA547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B45F4-456A-4DED-85B1-8800AB61023A}">
      <dsp:nvSpPr>
        <dsp:cNvPr id="0" name=""/>
        <dsp:cNvSpPr/>
      </dsp:nvSpPr>
      <dsp:spPr>
        <a:xfrm>
          <a:off x="4359042" y="3370889"/>
          <a:ext cx="2448851" cy="15863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Signage</a:t>
          </a:r>
        </a:p>
        <a:p>
          <a:pPr marL="114300" lvl="1" indent="-114300" algn="l" defTabSz="622300">
            <a:lnSpc>
              <a:spcPct val="90000"/>
            </a:lnSpc>
            <a:spcBef>
              <a:spcPct val="0"/>
            </a:spcBef>
            <a:spcAft>
              <a:spcPct val="15000"/>
            </a:spcAft>
            <a:buChar char="•"/>
          </a:pPr>
          <a:r>
            <a:rPr lang="en-US" sz="1400" kern="1200" dirty="0"/>
            <a:t>Staff Education</a:t>
          </a:r>
        </a:p>
        <a:p>
          <a:pPr marL="114300" lvl="1" indent="-114300" algn="l" defTabSz="622300">
            <a:lnSpc>
              <a:spcPct val="90000"/>
            </a:lnSpc>
            <a:spcBef>
              <a:spcPct val="0"/>
            </a:spcBef>
            <a:spcAft>
              <a:spcPct val="15000"/>
            </a:spcAft>
            <a:buChar char="•"/>
          </a:pPr>
          <a:r>
            <a:rPr lang="en-US" sz="1400" kern="1200" dirty="0"/>
            <a:t>Standardization</a:t>
          </a:r>
        </a:p>
      </dsp:txBody>
      <dsp:txXfrm>
        <a:off x="5128543" y="3802310"/>
        <a:ext cx="1644504" cy="1120033"/>
      </dsp:txXfrm>
    </dsp:sp>
    <dsp:sp modelId="{FC226495-A7B1-4B78-8082-FC82B10AE52F}">
      <dsp:nvSpPr>
        <dsp:cNvPr id="0" name=""/>
        <dsp:cNvSpPr/>
      </dsp:nvSpPr>
      <dsp:spPr>
        <a:xfrm>
          <a:off x="363546" y="3370889"/>
          <a:ext cx="2448851" cy="15863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err="1"/>
            <a:t>RedCAP</a:t>
          </a:r>
          <a:r>
            <a:rPr lang="en-US" sz="1400" kern="1200" dirty="0"/>
            <a:t> tracking</a:t>
          </a:r>
        </a:p>
        <a:p>
          <a:pPr marL="114300" lvl="1" indent="-114300" algn="l" defTabSz="622300">
            <a:lnSpc>
              <a:spcPct val="90000"/>
            </a:lnSpc>
            <a:spcBef>
              <a:spcPct val="0"/>
            </a:spcBef>
            <a:spcAft>
              <a:spcPct val="15000"/>
            </a:spcAft>
            <a:buChar char="•"/>
          </a:pPr>
          <a:r>
            <a:rPr lang="en-US" sz="1400" kern="1200" dirty="0"/>
            <a:t>Run Graphing</a:t>
          </a:r>
        </a:p>
        <a:p>
          <a:pPr marL="114300" lvl="1" indent="-114300" algn="l" defTabSz="622300">
            <a:lnSpc>
              <a:spcPct val="90000"/>
            </a:lnSpc>
            <a:spcBef>
              <a:spcPct val="0"/>
            </a:spcBef>
            <a:spcAft>
              <a:spcPct val="15000"/>
            </a:spcAft>
            <a:buChar char="•"/>
          </a:pPr>
          <a:r>
            <a:rPr lang="en-US" sz="1400" kern="1200" dirty="0"/>
            <a:t>Chart Review/Audit</a:t>
          </a:r>
        </a:p>
      </dsp:txBody>
      <dsp:txXfrm>
        <a:off x="398392" y="3802310"/>
        <a:ext cx="1644504" cy="1120033"/>
      </dsp:txXfrm>
    </dsp:sp>
    <dsp:sp modelId="{848422B8-AA1F-4501-8E68-F4735621B223}">
      <dsp:nvSpPr>
        <dsp:cNvPr id="0" name=""/>
        <dsp:cNvSpPr/>
      </dsp:nvSpPr>
      <dsp:spPr>
        <a:xfrm>
          <a:off x="4359042" y="0"/>
          <a:ext cx="2448851" cy="15863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SBAR</a:t>
          </a:r>
        </a:p>
        <a:p>
          <a:pPr marL="114300" lvl="1" indent="-114300" algn="l" defTabSz="622300">
            <a:lnSpc>
              <a:spcPct val="90000"/>
            </a:lnSpc>
            <a:spcBef>
              <a:spcPct val="0"/>
            </a:spcBef>
            <a:spcAft>
              <a:spcPct val="15000"/>
            </a:spcAft>
            <a:buChar char="•"/>
          </a:pPr>
          <a:r>
            <a:rPr lang="en-US" sz="1400" kern="1200" dirty="0"/>
            <a:t>Process Mapping</a:t>
          </a:r>
        </a:p>
        <a:p>
          <a:pPr marL="114300" lvl="1" indent="-114300" algn="l" defTabSz="622300">
            <a:lnSpc>
              <a:spcPct val="90000"/>
            </a:lnSpc>
            <a:spcBef>
              <a:spcPct val="0"/>
            </a:spcBef>
            <a:spcAft>
              <a:spcPct val="15000"/>
            </a:spcAft>
            <a:buChar char="•"/>
          </a:pPr>
          <a:r>
            <a:rPr lang="en-US" sz="1400" kern="1200" dirty="0"/>
            <a:t>ND Flex             Partnership</a:t>
          </a:r>
        </a:p>
        <a:p>
          <a:pPr marL="57150" lvl="1" indent="-57150" algn="l" defTabSz="311150">
            <a:lnSpc>
              <a:spcPct val="90000"/>
            </a:lnSpc>
            <a:spcBef>
              <a:spcPct val="0"/>
            </a:spcBef>
            <a:spcAft>
              <a:spcPct val="15000"/>
            </a:spcAft>
            <a:buChar char="•"/>
          </a:pPr>
          <a:endParaRPr lang="en-US" sz="700" kern="1200" dirty="0"/>
        </a:p>
      </dsp:txBody>
      <dsp:txXfrm>
        <a:off x="5128543" y="34846"/>
        <a:ext cx="1644504" cy="1120033"/>
      </dsp:txXfrm>
    </dsp:sp>
    <dsp:sp modelId="{F627B3E7-A949-477C-944A-678DA58777AB}">
      <dsp:nvSpPr>
        <dsp:cNvPr id="0" name=""/>
        <dsp:cNvSpPr/>
      </dsp:nvSpPr>
      <dsp:spPr>
        <a:xfrm>
          <a:off x="363546" y="0"/>
          <a:ext cx="2448851" cy="15863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QAPI review quarterly</a:t>
          </a:r>
        </a:p>
        <a:p>
          <a:pPr marL="114300" lvl="1" indent="-114300" algn="l" defTabSz="622300">
            <a:lnSpc>
              <a:spcPct val="90000"/>
            </a:lnSpc>
            <a:spcBef>
              <a:spcPct val="0"/>
            </a:spcBef>
            <a:spcAft>
              <a:spcPct val="15000"/>
            </a:spcAft>
            <a:buChar char="•"/>
          </a:pPr>
          <a:r>
            <a:rPr lang="en-US" sz="1400" kern="1200" dirty="0"/>
            <a:t>Individual Staff Feedback</a:t>
          </a:r>
        </a:p>
        <a:p>
          <a:pPr marL="114300" lvl="1" indent="-114300" algn="l" defTabSz="622300">
            <a:lnSpc>
              <a:spcPct val="90000"/>
            </a:lnSpc>
            <a:spcBef>
              <a:spcPct val="0"/>
            </a:spcBef>
            <a:spcAft>
              <a:spcPct val="15000"/>
            </a:spcAft>
            <a:buChar char="•"/>
          </a:pPr>
          <a:r>
            <a:rPr lang="en-US" sz="1400" kern="1200" dirty="0"/>
            <a:t>Adaptation and Adoption</a:t>
          </a:r>
        </a:p>
        <a:p>
          <a:pPr marL="114300" lvl="1" indent="-114300" algn="l" defTabSz="622300">
            <a:lnSpc>
              <a:spcPct val="90000"/>
            </a:lnSpc>
            <a:spcBef>
              <a:spcPct val="0"/>
            </a:spcBef>
            <a:spcAft>
              <a:spcPct val="15000"/>
            </a:spcAft>
            <a:buChar char="•"/>
          </a:pPr>
          <a:endParaRPr lang="en-US" sz="1400" kern="1200" dirty="0"/>
        </a:p>
      </dsp:txBody>
      <dsp:txXfrm>
        <a:off x="398392" y="34846"/>
        <a:ext cx="1644504" cy="1120033"/>
      </dsp:txXfrm>
    </dsp:sp>
    <dsp:sp modelId="{BE755BD3-085F-427C-B1BC-E1468C516DB8}">
      <dsp:nvSpPr>
        <dsp:cNvPr id="0" name=""/>
        <dsp:cNvSpPr/>
      </dsp:nvSpPr>
      <dsp:spPr>
        <a:xfrm>
          <a:off x="1389685" y="282559"/>
          <a:ext cx="2146463" cy="214646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Act</a:t>
          </a:r>
        </a:p>
      </dsp:txBody>
      <dsp:txXfrm>
        <a:off x="2018369" y="911243"/>
        <a:ext cx="1517779" cy="1517779"/>
      </dsp:txXfrm>
    </dsp:sp>
    <dsp:sp modelId="{2AEC6487-929D-4433-8530-9C47158E7286}">
      <dsp:nvSpPr>
        <dsp:cNvPr id="0" name=""/>
        <dsp:cNvSpPr/>
      </dsp:nvSpPr>
      <dsp:spPr>
        <a:xfrm rot="5400000">
          <a:off x="3635292" y="282559"/>
          <a:ext cx="2146463" cy="214646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Plan</a:t>
          </a:r>
        </a:p>
      </dsp:txBody>
      <dsp:txXfrm rot="-5400000">
        <a:off x="3635292" y="911243"/>
        <a:ext cx="1517779" cy="1517779"/>
      </dsp:txXfrm>
    </dsp:sp>
    <dsp:sp modelId="{09B4DE43-5430-451F-8B63-46E9393180C9}">
      <dsp:nvSpPr>
        <dsp:cNvPr id="0" name=""/>
        <dsp:cNvSpPr/>
      </dsp:nvSpPr>
      <dsp:spPr>
        <a:xfrm rot="10800000">
          <a:off x="3635292" y="2528166"/>
          <a:ext cx="2146463" cy="214646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Do</a:t>
          </a:r>
        </a:p>
      </dsp:txBody>
      <dsp:txXfrm rot="10800000">
        <a:off x="3635292" y="2528166"/>
        <a:ext cx="1517779" cy="1517779"/>
      </dsp:txXfrm>
    </dsp:sp>
    <dsp:sp modelId="{1D9D9BFE-9071-48EC-A2F1-507DB3DB2525}">
      <dsp:nvSpPr>
        <dsp:cNvPr id="0" name=""/>
        <dsp:cNvSpPr/>
      </dsp:nvSpPr>
      <dsp:spPr>
        <a:xfrm rot="16200000">
          <a:off x="1389685" y="2528166"/>
          <a:ext cx="2146463" cy="214646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Study</a:t>
          </a:r>
        </a:p>
      </dsp:txBody>
      <dsp:txXfrm rot="5400000">
        <a:off x="2018369" y="2528166"/>
        <a:ext cx="1517779" cy="1517779"/>
      </dsp:txXfrm>
    </dsp:sp>
    <dsp:sp modelId="{F6C24DA3-1CD2-4E80-9DBD-30F4D0ED03D8}">
      <dsp:nvSpPr>
        <dsp:cNvPr id="0" name=""/>
        <dsp:cNvSpPr/>
      </dsp:nvSpPr>
      <dsp:spPr>
        <a:xfrm>
          <a:off x="3215170" y="2032447"/>
          <a:ext cx="741099" cy="644434"/>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8E2CE7-8FAB-409E-ADF9-5055C9CA5471}">
      <dsp:nvSpPr>
        <dsp:cNvPr id="0" name=""/>
        <dsp:cNvSpPr/>
      </dsp:nvSpPr>
      <dsp:spPr>
        <a:xfrm rot="10800000">
          <a:off x="3215170" y="2280307"/>
          <a:ext cx="741099" cy="644434"/>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pPr>
              <a:defRPr/>
            </a:pPr>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pPr>
              <a:defRPr/>
            </a:pPr>
            <a:fld id="{3EC9D331-4E0F-344F-AEF8-04BBB8014221}" type="datetime1">
              <a:rPr lang="en-US"/>
              <a:pPr>
                <a:defRPr/>
              </a:pPr>
              <a:t>6/9/26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pPr>
              <a:defRPr/>
            </a:pPr>
            <a:fld id="{56164901-2123-B44A-A90C-D1E5CD15F74E}" type="slidenum">
              <a:rPr lang="en-US"/>
              <a:pPr>
                <a:defRPr/>
              </a:pPr>
              <a:t>‹#›</a:t>
            </a:fld>
            <a:endParaRPr lang="en-US"/>
          </a:p>
        </p:txBody>
      </p:sp>
    </p:spTree>
    <p:extLst>
      <p:ext uri="{BB962C8B-B14F-4D97-AF65-F5344CB8AC3E}">
        <p14:creationId xmlns:p14="http://schemas.microsoft.com/office/powerpoint/2010/main" val="246326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pPr>
              <a:defRPr/>
            </a:pPr>
            <a:fld id="{2BCEB165-1745-B945-985E-C841DD333E4D}" type="datetime1">
              <a:rPr lang="en-US"/>
              <a:pPr>
                <a:defRPr/>
              </a:pPr>
              <a:t>6/9/26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pPr>
              <a:defRPr/>
            </a:pPr>
            <a:fld id="{4CDF3D41-9421-6B40-8363-46A2A0BC1F31}" type="slidenum">
              <a:rPr lang="en-US"/>
              <a:pPr>
                <a:defRPr/>
              </a:pPr>
              <a:t>‹#›</a:t>
            </a:fld>
            <a:endParaRPr lang="en-US"/>
          </a:p>
        </p:txBody>
      </p:sp>
    </p:spTree>
    <p:extLst>
      <p:ext uri="{BB962C8B-B14F-4D97-AF65-F5344CB8AC3E}">
        <p14:creationId xmlns:p14="http://schemas.microsoft.com/office/powerpoint/2010/main" val="5943646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Today we will discuss the work completed to improve Emergency Department Transfer Communication, or EDTC, in Critical Access Hospitals across North Dakota. We’ll review why EDTC is important, how the cohort was structured, the quality improvement methods used, and the outcomes and lessons learned from the project.</a:t>
            </a: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65610" indent="-294465" eaLnBrk="0" hangingPunct="0">
              <a:defRPr sz="2500">
                <a:solidFill>
                  <a:schemeClr val="tx1"/>
                </a:solidFill>
                <a:latin typeface="Calibri" charset="0"/>
                <a:ea typeface="ＭＳ Ｐゴシック" charset="0"/>
              </a:defRPr>
            </a:lvl2pPr>
            <a:lvl3pPr marL="1177862" indent="-235572" eaLnBrk="0" hangingPunct="0">
              <a:defRPr sz="2500">
                <a:solidFill>
                  <a:schemeClr val="tx1"/>
                </a:solidFill>
                <a:latin typeface="Calibri" charset="0"/>
                <a:ea typeface="ＭＳ Ｐゴシック" charset="0"/>
              </a:defRPr>
            </a:lvl3pPr>
            <a:lvl4pPr marL="1649006" indent="-235572" eaLnBrk="0" hangingPunct="0">
              <a:defRPr sz="2500">
                <a:solidFill>
                  <a:schemeClr val="tx1"/>
                </a:solidFill>
                <a:latin typeface="Calibri" charset="0"/>
                <a:ea typeface="ＭＳ Ｐゴシック" charset="0"/>
              </a:defRPr>
            </a:lvl4pPr>
            <a:lvl5pPr marL="2120151" indent="-235572" eaLnBrk="0" hangingPunct="0">
              <a:defRPr sz="2500">
                <a:solidFill>
                  <a:schemeClr val="tx1"/>
                </a:solidFill>
                <a:latin typeface="Calibri" charset="0"/>
                <a:ea typeface="ＭＳ Ｐゴシック" charset="0"/>
              </a:defRPr>
            </a:lvl5pPr>
            <a:lvl6pPr marL="2591295" indent="-235572" eaLnBrk="0" fontAlgn="base" hangingPunct="0">
              <a:spcBef>
                <a:spcPct val="0"/>
              </a:spcBef>
              <a:spcAft>
                <a:spcPct val="0"/>
              </a:spcAft>
              <a:defRPr sz="2500">
                <a:solidFill>
                  <a:schemeClr val="tx1"/>
                </a:solidFill>
                <a:latin typeface="Calibri" charset="0"/>
                <a:ea typeface="ＭＳ Ｐゴシック" charset="0"/>
              </a:defRPr>
            </a:lvl6pPr>
            <a:lvl7pPr marL="3062440" indent="-235572" eaLnBrk="0" fontAlgn="base" hangingPunct="0">
              <a:spcBef>
                <a:spcPct val="0"/>
              </a:spcBef>
              <a:spcAft>
                <a:spcPct val="0"/>
              </a:spcAft>
              <a:defRPr sz="2500">
                <a:solidFill>
                  <a:schemeClr val="tx1"/>
                </a:solidFill>
                <a:latin typeface="Calibri" charset="0"/>
                <a:ea typeface="ＭＳ Ｐゴシック" charset="0"/>
              </a:defRPr>
            </a:lvl7pPr>
            <a:lvl8pPr marL="3533585" indent="-235572" eaLnBrk="0" fontAlgn="base" hangingPunct="0">
              <a:spcBef>
                <a:spcPct val="0"/>
              </a:spcBef>
              <a:spcAft>
                <a:spcPct val="0"/>
              </a:spcAft>
              <a:defRPr sz="2500">
                <a:solidFill>
                  <a:schemeClr val="tx1"/>
                </a:solidFill>
                <a:latin typeface="Calibri" charset="0"/>
                <a:ea typeface="ＭＳ Ｐゴシック" charset="0"/>
              </a:defRPr>
            </a:lvl8pPr>
            <a:lvl9pPr marL="4004729" indent="-235572"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35D0E379-0EB8-7F41-AA6E-0E7F0A961798}"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cohort met quarterly to review progress, discuss barriers, and share strategies. Hospitals were introduced to quality improvement tools such as PDSA cycles and process mapping. The structure encouraged peer-to-peer learning and ongoing accountability.</a:t>
            </a:r>
          </a:p>
          <a:p>
            <a:br>
              <a:rPr lang="en-US" dirty="0"/>
            </a:br>
            <a:r>
              <a:rPr lang="en-US" dirty="0"/>
              <a:t>Additionally, I held individual one on one meetings with each CAH to create a PDSA specific to their facility.</a:t>
            </a:r>
          </a:p>
        </p:txBody>
      </p:sp>
      <p:sp>
        <p:nvSpPr>
          <p:cNvPr id="4" name="Slide Number Placeholder 3"/>
          <p:cNvSpPr>
            <a:spLocks noGrp="1"/>
          </p:cNvSpPr>
          <p:nvPr>
            <p:ph type="sldNum" sz="quarter" idx="5"/>
          </p:nvPr>
        </p:nvSpPr>
        <p:spPr/>
        <p:txBody>
          <a:bodyPr/>
          <a:lstStyle/>
          <a:p>
            <a:pPr>
              <a:defRPr/>
            </a:pPr>
            <a:fld id="{4CDF3D41-9421-6B40-8363-46A2A0BC1F31}" type="slidenum">
              <a:rPr lang="en-US" smtClean="0"/>
              <a:pPr>
                <a:defRPr/>
              </a:pPr>
              <a:t>10</a:t>
            </a:fld>
            <a:endParaRPr lang="en-US"/>
          </a:p>
        </p:txBody>
      </p:sp>
    </p:spTree>
    <p:extLst>
      <p:ext uri="{BB962C8B-B14F-4D97-AF65-F5344CB8AC3E}">
        <p14:creationId xmlns:p14="http://schemas.microsoft.com/office/powerpoint/2010/main" val="32698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B106-0EDA-E9C4-AC89-CF73009DC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3DD08-4448-5DA7-0CB0-12E380E35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BBD8A-8E90-ACF1-5FD6-F4643285E05C}"/>
              </a:ext>
            </a:extLst>
          </p:cNvPr>
          <p:cNvSpPr>
            <a:spLocks noGrp="1"/>
          </p:cNvSpPr>
          <p:nvPr>
            <p:ph type="body" idx="1"/>
          </p:nvPr>
        </p:nvSpPr>
        <p:spPr/>
        <p:txBody>
          <a:bodyPr/>
          <a:lstStyle/>
          <a:p>
            <a:r>
              <a:rPr lang="en-US" dirty="0"/>
              <a:t>The kick-off meeting of the cohort focused on building a shared understanding of the EDTC measure by reviewing the measure and it’s 8 elements. </a:t>
            </a:r>
          </a:p>
          <a:p>
            <a:endParaRPr lang="en-US" dirty="0"/>
          </a:p>
          <a:p>
            <a:r>
              <a:rPr lang="en-US" dirty="0"/>
              <a:t>We then asked each facility a series of fact-finding questions, which I’ll share on the next slide. These questions helped the hospitals learn how others are approaching the process, recognize shared challenges and barriers where breakdowns may be occurring in their current processes. </a:t>
            </a:r>
          </a:p>
          <a:p>
            <a:br>
              <a:rPr lang="en-US" dirty="0"/>
            </a:br>
            <a:r>
              <a:rPr lang="en-US" dirty="0"/>
              <a:t>The remainder of the meeting consisted of reviewing the quality improvement method of a PDSA cycle, which is PLAN, DO, STUDY, and ACT. And asking each facility to think about one area of their EDTC process or a specific element they would like to focus on improving first.  I would then follow up a few weeks later individually to start a PDSA for that facility focusing on the Plan and Do phases first.</a:t>
            </a:r>
          </a:p>
        </p:txBody>
      </p:sp>
      <p:sp>
        <p:nvSpPr>
          <p:cNvPr id="4" name="Slide Number Placeholder 3">
            <a:extLst>
              <a:ext uri="{FF2B5EF4-FFF2-40B4-BE49-F238E27FC236}">
                <a16:creationId xmlns:a16="http://schemas.microsoft.com/office/drawing/2014/main" id="{95E1F809-879A-7A09-2592-66F877C3980C}"/>
              </a:ext>
            </a:extLst>
          </p:cNvPr>
          <p:cNvSpPr>
            <a:spLocks noGrp="1"/>
          </p:cNvSpPr>
          <p:nvPr>
            <p:ph type="sldNum" sz="quarter" idx="5"/>
          </p:nvPr>
        </p:nvSpPr>
        <p:spPr/>
        <p:txBody>
          <a:bodyPr/>
          <a:lstStyle/>
          <a:p>
            <a:pPr>
              <a:defRPr/>
            </a:pPr>
            <a:fld id="{4CDF3D41-9421-6B40-8363-46A2A0BC1F31}" type="slidenum">
              <a:rPr lang="en-US" smtClean="0"/>
              <a:pPr>
                <a:defRPr/>
              </a:pPr>
              <a:t>11</a:t>
            </a:fld>
            <a:endParaRPr lang="en-US"/>
          </a:p>
        </p:txBody>
      </p:sp>
    </p:spTree>
    <p:extLst>
      <p:ext uri="{BB962C8B-B14F-4D97-AF65-F5344CB8AC3E}">
        <p14:creationId xmlns:p14="http://schemas.microsoft.com/office/powerpoint/2010/main" val="374043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14AD-9328-562B-E212-FC5254A85C81}"/>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D91F3BD-080C-5179-EC0A-1267236847DC}"/>
              </a:ext>
            </a:extLst>
          </p:cNvPr>
          <p:cNvSpPr>
            <a:spLocks noGrp="1"/>
          </p:cNvSpPr>
          <p:nvPr>
            <p:ph type="body" idx="1"/>
          </p:nvPr>
        </p:nvSpPr>
        <p:spPr/>
        <p:txBody>
          <a:bodyPr lIns="96801" tIns="48401" rIns="96801" bIns="48401">
            <a:normAutofit/>
          </a:bodyPr>
          <a:lstStyle/>
          <a:p>
            <a:r>
              <a:rPr lang="en-US" dirty="0"/>
              <a:t>These are the fact finding questions each facility discussed during the first cohort call.  These questions helped hospitals examine their current workflows and identify barriers preventing consistent EDTC compliance. These conversations encouraged participant engagement.</a:t>
            </a:r>
            <a:endParaRPr dirty="0"/>
          </a:p>
        </p:txBody>
      </p:sp>
    </p:spTree>
    <p:extLst>
      <p:ext uri="{BB962C8B-B14F-4D97-AF65-F5344CB8AC3E}">
        <p14:creationId xmlns:p14="http://schemas.microsoft.com/office/powerpoint/2010/main" val="3297954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8CBA-7794-7F72-7E7F-D2B125B7B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A9979-EA16-18CA-0AF9-E5C10CAFE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AF2A9-B5C9-262F-EC59-75845EE91EC7}"/>
              </a:ext>
            </a:extLst>
          </p:cNvPr>
          <p:cNvSpPr>
            <a:spLocks noGrp="1"/>
          </p:cNvSpPr>
          <p:nvPr>
            <p:ph type="body" idx="1"/>
          </p:nvPr>
        </p:nvSpPr>
        <p:spPr/>
        <p:txBody>
          <a:bodyPr/>
          <a:lstStyle/>
          <a:p>
            <a:endParaRPr lang="en-US" dirty="0"/>
          </a:p>
          <a:p>
            <a:r>
              <a:rPr lang="en-US" dirty="0"/>
              <a:t>Although each hospital had unique workflows, many of the barriers were similar. Common challenges included inconsistent documentation practices, reliance on manual workflows, communication gaps, and difficulties related to staff turnover or temporary staffing</a:t>
            </a:r>
          </a:p>
        </p:txBody>
      </p:sp>
      <p:sp>
        <p:nvSpPr>
          <p:cNvPr id="4" name="Slide Number Placeholder 3">
            <a:extLst>
              <a:ext uri="{FF2B5EF4-FFF2-40B4-BE49-F238E27FC236}">
                <a16:creationId xmlns:a16="http://schemas.microsoft.com/office/drawing/2014/main" id="{DAD88C57-CBF0-57A4-0F9F-B88BF257E690}"/>
              </a:ext>
            </a:extLst>
          </p:cNvPr>
          <p:cNvSpPr>
            <a:spLocks noGrp="1"/>
          </p:cNvSpPr>
          <p:nvPr>
            <p:ph type="sldNum" sz="quarter" idx="5"/>
          </p:nvPr>
        </p:nvSpPr>
        <p:spPr/>
        <p:txBody>
          <a:bodyPr/>
          <a:lstStyle/>
          <a:p>
            <a:pPr>
              <a:defRPr/>
            </a:pPr>
            <a:fld id="{4CDF3D41-9421-6B40-8363-46A2A0BC1F31}" type="slidenum">
              <a:rPr lang="en-US" smtClean="0"/>
              <a:pPr>
                <a:defRPr/>
              </a:pPr>
              <a:t>13</a:t>
            </a:fld>
            <a:endParaRPr lang="en-US"/>
          </a:p>
        </p:txBody>
      </p:sp>
    </p:spTree>
    <p:extLst>
      <p:ext uri="{BB962C8B-B14F-4D97-AF65-F5344CB8AC3E}">
        <p14:creationId xmlns:p14="http://schemas.microsoft.com/office/powerpoint/2010/main" val="9334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0947-EC06-C9D0-A6D0-3766C33BD370}"/>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31CCDD35-C908-6996-6636-98187ED5E227}"/>
              </a:ext>
            </a:extLst>
          </p:cNvPr>
          <p:cNvSpPr>
            <a:spLocks noGrp="1"/>
          </p:cNvSpPr>
          <p:nvPr>
            <p:ph type="body" idx="1"/>
          </p:nvPr>
        </p:nvSpPr>
        <p:spPr/>
        <p:txBody>
          <a:bodyPr lIns="96801" tIns="48401" rIns="96801" bIns="48401">
            <a:normAutofit/>
          </a:bodyPr>
          <a:lstStyle/>
          <a:p>
            <a:r>
              <a:rPr lang="en-US" dirty="0"/>
              <a:t>The PDSA cycle provided a structured approach to improvement. This framework supports continuous learning and improvement. </a:t>
            </a:r>
          </a:p>
          <a:p>
            <a:endParaRPr lang="en-US" dirty="0"/>
          </a:p>
          <a:p>
            <a:r>
              <a:rPr lang="en-US" dirty="0"/>
              <a:t>After the first cohort meeting, I set up individual meetings with each CAH to start the PDSA process.  We began with having them focus on the Plan and Do portion of the PDSA process.  Each Hospital identified a specific area to improve and created a plan to implement it.  This slide shows the questions I sent the CAHs in preparation of us meeting so they could have a plan in place.</a:t>
            </a:r>
          </a:p>
          <a:p>
            <a:endParaRPr lang="en-US" dirty="0"/>
          </a:p>
          <a:p>
            <a:r>
              <a:rPr lang="en-US" dirty="0"/>
              <a:t>After I discuss the cohort structure and process, these ladies will share with you their PDSAs they put in place at their facilities.</a:t>
            </a:r>
            <a:endParaRPr dirty="0"/>
          </a:p>
        </p:txBody>
      </p:sp>
    </p:spTree>
    <p:extLst>
      <p:ext uri="{BB962C8B-B14F-4D97-AF65-F5344CB8AC3E}">
        <p14:creationId xmlns:p14="http://schemas.microsoft.com/office/powerpoint/2010/main" val="662665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89DA-5EB3-D6D2-6EAE-46762D277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F87F4-BDF7-1742-64E9-2CFA25895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11952-8CF1-00BF-7FB5-017B15B3F3FC}"/>
              </a:ext>
            </a:extLst>
          </p:cNvPr>
          <p:cNvSpPr>
            <a:spLocks noGrp="1"/>
          </p:cNvSpPr>
          <p:nvPr>
            <p:ph type="body" idx="1"/>
          </p:nvPr>
        </p:nvSpPr>
        <p:spPr/>
        <p:txBody>
          <a:bodyPr/>
          <a:lstStyle/>
          <a:p>
            <a:r>
              <a:rPr lang="en-US" dirty="0"/>
              <a:t>The second cohort meeting focused heavily on peer learning where we started with peer-to-peer sharing.  We had two facilities, CHI Carrington and Heart of America Medical Center, who have been consistently reaching 100% in all 8 EDTC elements share their EDTC process and experiences within their facility and  how they ensure documentation occurs for each transfer. They also provided their transfer documentation sheet for the participants. These conversations allowed hospitals to learn practical approaches from one another and adapt ideas to their own workflows.</a:t>
            </a:r>
          </a:p>
          <a:p>
            <a:br>
              <a:rPr lang="en-US" dirty="0"/>
            </a:br>
            <a:r>
              <a:rPr lang="en-US" dirty="0"/>
              <a:t>We then continued with each CAH sharing what PDSA they put in place and how they plan to implement it.  After the sharing, the next step was </a:t>
            </a:r>
            <a:r>
              <a:rPr lang="en-US" dirty="0" err="1"/>
              <a:t>was</a:t>
            </a:r>
            <a:r>
              <a:rPr lang="en-US" dirty="0"/>
              <a:t> to continue with the PDSA process to work on the Study and Act phases of the PDSA cycle, dependent on where they were at in the process.</a:t>
            </a:r>
          </a:p>
          <a:p>
            <a:endParaRPr lang="en-US" dirty="0"/>
          </a:p>
          <a:p>
            <a:r>
              <a:rPr lang="en-US" dirty="0"/>
              <a:t>Lastly I provided education on another quality improvement process called Process Mapping.  The homework for the CAHs were to process map their current EDTC process (from the time the patient arrives to their ED, to when they are transferred) and bring that back to share at the next cohort meeting.</a:t>
            </a:r>
          </a:p>
          <a:p>
            <a:endParaRPr lang="en-US" dirty="0"/>
          </a:p>
        </p:txBody>
      </p:sp>
      <p:sp>
        <p:nvSpPr>
          <p:cNvPr id="4" name="Slide Number Placeholder 3">
            <a:extLst>
              <a:ext uri="{FF2B5EF4-FFF2-40B4-BE49-F238E27FC236}">
                <a16:creationId xmlns:a16="http://schemas.microsoft.com/office/drawing/2014/main" id="{4D773251-806D-0527-F008-7C0512FDAE06}"/>
              </a:ext>
            </a:extLst>
          </p:cNvPr>
          <p:cNvSpPr>
            <a:spLocks noGrp="1"/>
          </p:cNvSpPr>
          <p:nvPr>
            <p:ph type="sldNum" sz="quarter" idx="5"/>
          </p:nvPr>
        </p:nvSpPr>
        <p:spPr/>
        <p:txBody>
          <a:bodyPr/>
          <a:lstStyle/>
          <a:p>
            <a:pPr>
              <a:defRPr/>
            </a:pPr>
            <a:fld id="{4CDF3D41-9421-6B40-8363-46A2A0BC1F31}" type="slidenum">
              <a:rPr lang="en-US" smtClean="0"/>
              <a:pPr>
                <a:defRPr/>
              </a:pPr>
              <a:t>15</a:t>
            </a:fld>
            <a:endParaRPr lang="en-US"/>
          </a:p>
        </p:txBody>
      </p:sp>
    </p:spTree>
    <p:extLst>
      <p:ext uri="{BB962C8B-B14F-4D97-AF65-F5344CB8AC3E}">
        <p14:creationId xmlns:p14="http://schemas.microsoft.com/office/powerpoint/2010/main" val="179396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5D667-6AC0-D553-EF90-9E641A1BB9F9}"/>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2E281B8C-C824-DD65-2FD3-B3CD995E2275}"/>
              </a:ext>
            </a:extLst>
          </p:cNvPr>
          <p:cNvSpPr>
            <a:spLocks noGrp="1"/>
          </p:cNvSpPr>
          <p:nvPr>
            <p:ph type="body" idx="1"/>
          </p:nvPr>
        </p:nvSpPr>
        <p:spPr/>
        <p:txBody>
          <a:bodyPr lIns="96801" tIns="48401" rIns="96801" bIns="48401">
            <a:normAutofit/>
          </a:bodyPr>
          <a:lstStyle/>
          <a:p>
            <a:r>
              <a:rPr lang="en-US" dirty="0"/>
              <a:t>These were the questions to help the CAHs in the Study and Act phases of the PDSA cycle. The hospitals started to evaluate whether their changes were improving EDTC compliance. They reviewed collected data, discussed successes and challenges, and determined what adjustments were needed moving forward.</a:t>
            </a:r>
            <a:endParaRPr dirty="0"/>
          </a:p>
        </p:txBody>
      </p:sp>
    </p:spTree>
    <p:extLst>
      <p:ext uri="{BB962C8B-B14F-4D97-AF65-F5344CB8AC3E}">
        <p14:creationId xmlns:p14="http://schemas.microsoft.com/office/powerpoint/2010/main" val="2750285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14AD-9328-562B-E212-FC5254A85C81}"/>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D91F3BD-080C-5179-EC0A-1267236847DC}"/>
              </a:ext>
            </a:extLst>
          </p:cNvPr>
          <p:cNvSpPr>
            <a:spLocks noGrp="1"/>
          </p:cNvSpPr>
          <p:nvPr>
            <p:ph type="body" idx="1"/>
          </p:nvPr>
        </p:nvSpPr>
        <p:spPr/>
        <p:txBody>
          <a:bodyPr lIns="96801" tIns="48401" rIns="96801" bIns="48401">
            <a:normAutofit/>
          </a:bodyPr>
          <a:lstStyle/>
          <a:p>
            <a:r>
              <a:rPr lang="en-US" dirty="0"/>
              <a:t>Process mapping is a quality improvement too that helps organizations visualize every step involved in patient transfers. By mapping the workflow, hospitals could identify inefficiencies, communication breakdowns, or missing documentation steps that contributed to EDTC gaps.  </a:t>
            </a:r>
          </a:p>
          <a:p>
            <a:endParaRPr lang="en-US" dirty="0"/>
          </a:p>
          <a:p>
            <a:r>
              <a:rPr lang="en-US" dirty="0"/>
              <a:t>This is a slide used during the 2</a:t>
            </a:r>
            <a:r>
              <a:rPr lang="en-US" baseline="30000" dirty="0"/>
              <a:t>nd</a:t>
            </a:r>
            <a:r>
              <a:rPr lang="en-US" dirty="0"/>
              <a:t> cohort meeting to explain what Process Mapping is and some tools and resources they could use to support them in Process Mapping their EDTC process.  </a:t>
            </a:r>
          </a:p>
          <a:p>
            <a:br>
              <a:rPr lang="en-US" dirty="0"/>
            </a:br>
            <a:r>
              <a:rPr lang="en-US" dirty="0"/>
              <a:t>The resources provided was a link to a short video created by </a:t>
            </a:r>
            <a:r>
              <a:rPr lang="en-US" dirty="0" err="1"/>
              <a:t>Telligen</a:t>
            </a:r>
            <a:r>
              <a:rPr lang="en-US" dirty="0"/>
              <a:t>, _________.  Additionally, I provided a sample template that I will show on the next slide.  I also worked with our Flex MBQIP TA group called RQITA to utilize the EDTC Speculation Manual to create a document they could use to track the process for each element.  </a:t>
            </a:r>
            <a:endParaRPr dirty="0"/>
          </a:p>
        </p:txBody>
      </p:sp>
    </p:spTree>
    <p:extLst>
      <p:ext uri="{BB962C8B-B14F-4D97-AF65-F5344CB8AC3E}">
        <p14:creationId xmlns:p14="http://schemas.microsoft.com/office/powerpoint/2010/main" val="329795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helped hospitals organize and document their transfer processes step by step. It provided a visual framework to identify gaps and redesign workflows to improve consistency and communication.</a:t>
            </a:r>
          </a:p>
        </p:txBody>
      </p:sp>
      <p:sp>
        <p:nvSpPr>
          <p:cNvPr id="4" name="Slide Number Placeholder 3"/>
          <p:cNvSpPr>
            <a:spLocks noGrp="1"/>
          </p:cNvSpPr>
          <p:nvPr>
            <p:ph type="sldNum" sz="quarter" idx="5"/>
          </p:nvPr>
        </p:nvSpPr>
        <p:spPr/>
        <p:txBody>
          <a:bodyPr/>
          <a:lstStyle/>
          <a:p>
            <a:pPr>
              <a:defRPr/>
            </a:pPr>
            <a:fld id="{4CDF3D41-9421-6B40-8363-46A2A0BC1F31}" type="slidenum">
              <a:rPr lang="en-US" smtClean="0"/>
              <a:pPr>
                <a:defRPr/>
              </a:pPr>
              <a:t>18</a:t>
            </a:fld>
            <a:endParaRPr lang="en-US"/>
          </a:p>
        </p:txBody>
      </p:sp>
    </p:spTree>
    <p:extLst>
      <p:ext uri="{BB962C8B-B14F-4D97-AF65-F5344CB8AC3E}">
        <p14:creationId xmlns:p14="http://schemas.microsoft.com/office/powerpoint/2010/main" val="215796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F21EE-8C89-ADA7-17F1-635F1C024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43DF3-EA8B-4816-6ACA-0D4BC83BE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F754F-4789-F0B5-1BC2-37F939D81A3E}"/>
              </a:ext>
            </a:extLst>
          </p:cNvPr>
          <p:cNvSpPr>
            <a:spLocks noGrp="1"/>
          </p:cNvSpPr>
          <p:nvPr>
            <p:ph type="body" idx="1"/>
          </p:nvPr>
        </p:nvSpPr>
        <p:spPr/>
        <p:txBody>
          <a:bodyPr/>
          <a:lstStyle/>
          <a:p>
            <a:pPr marL="942289" lvl="2" defTabSz="471145">
              <a:defRPr/>
            </a:pPr>
            <a:r>
              <a:rPr lang="en-US" dirty="0"/>
              <a:t>During the third cohort meeting, participating hospitals shared their process mapping they completed.   They discussed their current workflows and discussed any changes or discrepancies they identified. Teams reviewed what was working well, identified areas that still needed improvement. </a:t>
            </a:r>
          </a:p>
          <a:p>
            <a:pPr marL="942289" lvl="2" defTabSz="471145">
              <a:defRPr/>
            </a:pPr>
            <a:endParaRPr lang="en-US" dirty="0"/>
          </a:p>
          <a:p>
            <a:pPr marL="942289" lvl="2" defTabSz="471145">
              <a:defRPr/>
            </a:pPr>
            <a:r>
              <a:rPr lang="en-US" dirty="0"/>
              <a:t>Additionally, they all gave an update on their PDSAs. Some had completed the full PDSA at this point and others were still working on it.</a:t>
            </a:r>
          </a:p>
          <a:p>
            <a:pPr marL="942289" lvl="2" defTabSz="471145">
              <a:defRPr/>
            </a:pPr>
            <a:endParaRPr lang="en-US" dirty="0"/>
          </a:p>
          <a:p>
            <a:pPr lvl="2"/>
            <a:r>
              <a:rPr lang="en-US" dirty="0"/>
              <a:t>They final homework for the cohort was to create a new process map for their EDTC element collection at your facility from the identified areas of inconsistency and determine how staff will be trained on the new process to ensure all 8 EDTC elements are collected.  </a:t>
            </a:r>
          </a:p>
          <a:p>
            <a:endParaRPr lang="en-US" dirty="0"/>
          </a:p>
          <a:p>
            <a:endParaRPr lang="en-US" dirty="0"/>
          </a:p>
        </p:txBody>
      </p:sp>
      <p:sp>
        <p:nvSpPr>
          <p:cNvPr id="4" name="Slide Number Placeholder 3">
            <a:extLst>
              <a:ext uri="{FF2B5EF4-FFF2-40B4-BE49-F238E27FC236}">
                <a16:creationId xmlns:a16="http://schemas.microsoft.com/office/drawing/2014/main" id="{8FE5F528-0254-84A8-4702-7FDC5920CC5A}"/>
              </a:ext>
            </a:extLst>
          </p:cNvPr>
          <p:cNvSpPr>
            <a:spLocks noGrp="1"/>
          </p:cNvSpPr>
          <p:nvPr>
            <p:ph type="sldNum" sz="quarter" idx="5"/>
          </p:nvPr>
        </p:nvSpPr>
        <p:spPr/>
        <p:txBody>
          <a:bodyPr/>
          <a:lstStyle/>
          <a:p>
            <a:pPr>
              <a:defRPr/>
            </a:pPr>
            <a:fld id="{4CDF3D41-9421-6B40-8363-46A2A0BC1F31}" type="slidenum">
              <a:rPr lang="en-US" smtClean="0"/>
              <a:pPr>
                <a:defRPr/>
              </a:pPr>
              <a:t>19</a:t>
            </a:fld>
            <a:endParaRPr lang="en-US"/>
          </a:p>
        </p:txBody>
      </p:sp>
    </p:spTree>
    <p:extLst>
      <p:ext uri="{BB962C8B-B14F-4D97-AF65-F5344CB8AC3E}">
        <p14:creationId xmlns:p14="http://schemas.microsoft.com/office/powerpoint/2010/main" val="64938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10DAB-98AA-5016-DB69-52C628B98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BA5D-F908-7852-AE8F-5FBB708F2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BCD57-B33C-EE44-D6A9-14409C4D85A3}"/>
              </a:ext>
            </a:extLst>
          </p:cNvPr>
          <p:cNvSpPr>
            <a:spLocks noGrp="1"/>
          </p:cNvSpPr>
          <p:nvPr>
            <p:ph type="body" idx="1"/>
          </p:nvPr>
        </p:nvSpPr>
        <p:spPr/>
        <p:txBody>
          <a:bodyPr/>
          <a:lstStyle/>
          <a:p>
            <a:r>
              <a:rPr lang="en-US" dirty="0"/>
              <a:t>Our objectives today are to describe why EDTC is important, explain the structure of the EDTC cohort project, review the quality improvement tools and strategies used by participating hospitals, and share the impact and lessons learned throughout the project.</a:t>
            </a:r>
          </a:p>
          <a:p>
            <a:endParaRPr lang="en-US" dirty="0"/>
          </a:p>
        </p:txBody>
      </p:sp>
      <p:sp>
        <p:nvSpPr>
          <p:cNvPr id="4" name="Slide Number Placeholder 3">
            <a:extLst>
              <a:ext uri="{FF2B5EF4-FFF2-40B4-BE49-F238E27FC236}">
                <a16:creationId xmlns:a16="http://schemas.microsoft.com/office/drawing/2014/main" id="{8814A74F-A240-9D09-9797-DC08BC18E73A}"/>
              </a:ext>
            </a:extLst>
          </p:cNvPr>
          <p:cNvSpPr>
            <a:spLocks noGrp="1"/>
          </p:cNvSpPr>
          <p:nvPr>
            <p:ph type="sldNum" sz="quarter" idx="5"/>
          </p:nvPr>
        </p:nvSpPr>
        <p:spPr/>
        <p:txBody>
          <a:bodyPr/>
          <a:lstStyle/>
          <a:p>
            <a:pPr>
              <a:defRPr/>
            </a:pPr>
            <a:fld id="{4CDF3D41-9421-6B40-8363-46A2A0BC1F31}" type="slidenum">
              <a:rPr lang="en-US" smtClean="0"/>
              <a:pPr>
                <a:defRPr/>
              </a:pPr>
              <a:t>2</a:t>
            </a:fld>
            <a:endParaRPr lang="en-US"/>
          </a:p>
        </p:txBody>
      </p:sp>
    </p:spTree>
    <p:extLst>
      <p:ext uri="{BB962C8B-B14F-4D97-AF65-F5344CB8AC3E}">
        <p14:creationId xmlns:p14="http://schemas.microsoft.com/office/powerpoint/2010/main" val="3461392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7C021-8E15-76C7-76AA-ABD4A0FA4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59DC7-5BFD-AC92-D358-47A7C241A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E6DF2-7D60-AB8B-81D6-A04AB1B05F67}"/>
              </a:ext>
            </a:extLst>
          </p:cNvPr>
          <p:cNvSpPr>
            <a:spLocks noGrp="1"/>
          </p:cNvSpPr>
          <p:nvPr>
            <p:ph type="body" idx="1"/>
          </p:nvPr>
        </p:nvSpPr>
        <p:spPr/>
        <p:txBody>
          <a:bodyPr/>
          <a:lstStyle/>
          <a:p>
            <a:r>
              <a:rPr lang="en-US" dirty="0"/>
              <a:t>The final cohort meeting focused on each CAH sharing their updated EDTC process workflows, sharing their final project outcomes. </a:t>
            </a:r>
          </a:p>
          <a:p>
            <a:endParaRPr lang="en-US" dirty="0"/>
          </a:p>
          <a:p>
            <a:r>
              <a:rPr lang="en-US" dirty="0"/>
              <a:t>I also provided an update to the CAH’s on their data on how it changed throughout the process.  I should note that after each EDTC reported deadline, I did follow up with the CAHs on their data and how they were doing. Positives and negatives.</a:t>
            </a:r>
          </a:p>
          <a:p>
            <a:endParaRPr lang="en-US" dirty="0"/>
          </a:p>
          <a:p>
            <a:r>
              <a:rPr lang="en-US" dirty="0"/>
              <a:t>Lastly, we discussed the results from the work they put in the past year.  Before I share the results of the cohort, we have three of the facilities here with us today that participated in the EDTC Cohort that will share their PDSA’s that they implemented and changes they saw.  I would like to introduce Stephanie Fugelberg from Sanford Mayville to discuss their PDSA cycle.</a:t>
            </a:r>
          </a:p>
        </p:txBody>
      </p:sp>
      <p:sp>
        <p:nvSpPr>
          <p:cNvPr id="4" name="Slide Number Placeholder 3">
            <a:extLst>
              <a:ext uri="{FF2B5EF4-FFF2-40B4-BE49-F238E27FC236}">
                <a16:creationId xmlns:a16="http://schemas.microsoft.com/office/drawing/2014/main" id="{279F710E-E246-4230-BE78-2CCE4E0EA679}"/>
              </a:ext>
            </a:extLst>
          </p:cNvPr>
          <p:cNvSpPr>
            <a:spLocks noGrp="1"/>
          </p:cNvSpPr>
          <p:nvPr>
            <p:ph type="sldNum" sz="quarter" idx="5"/>
          </p:nvPr>
        </p:nvSpPr>
        <p:spPr/>
        <p:txBody>
          <a:bodyPr/>
          <a:lstStyle/>
          <a:p>
            <a:pPr>
              <a:defRPr/>
            </a:pPr>
            <a:fld id="{4CDF3D41-9421-6B40-8363-46A2A0BC1F31}" type="slidenum">
              <a:rPr lang="en-US" smtClean="0"/>
              <a:pPr>
                <a:defRPr/>
              </a:pPr>
              <a:t>20</a:t>
            </a:fld>
            <a:endParaRPr lang="en-US"/>
          </a:p>
        </p:txBody>
      </p:sp>
    </p:spTree>
    <p:extLst>
      <p:ext uri="{BB962C8B-B14F-4D97-AF65-F5344CB8AC3E}">
        <p14:creationId xmlns:p14="http://schemas.microsoft.com/office/powerpoint/2010/main" val="50798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9E55-3690-1028-AA3F-4CA09AF69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5094C-4F7F-156A-46BD-A63CAD9AC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F72C-E863-62E2-A474-0D500BBB3C46}"/>
              </a:ext>
            </a:extLst>
          </p:cNvPr>
          <p:cNvSpPr>
            <a:spLocks noGrp="1"/>
          </p:cNvSpPr>
          <p:nvPr>
            <p:ph type="body" idx="1"/>
          </p:nvPr>
        </p:nvSpPr>
        <p:spPr/>
        <p:txBody>
          <a:bodyPr/>
          <a:lstStyle/>
          <a:p>
            <a:r>
              <a:rPr lang="en-US" dirty="0">
                <a:ea typeface="Calibri" panose="020F0502020204030204" pitchFamily="34" charset="0"/>
              </a:rPr>
              <a:t>Objective: to improve EDTC performance at Sanford Mayville Medical Center</a:t>
            </a:r>
          </a:p>
          <a:p>
            <a:endParaRPr lang="en-US" dirty="0">
              <a:ea typeface="Calibri" panose="020F0502020204030204" pitchFamily="34" charset="0"/>
            </a:endParaRPr>
          </a:p>
          <a:p>
            <a:r>
              <a:rPr lang="en-US" dirty="0">
                <a:ea typeface="Calibri" panose="020F0502020204030204" pitchFamily="34" charset="0"/>
              </a:rPr>
              <a:t>Implementation Strategy: SBAR communication, PDSA cycles, process mapping was used to identify inefficiencies and determine standardization.  Project 2020 </a:t>
            </a:r>
            <a:r>
              <a:rPr lang="en-US" dirty="0" err="1">
                <a:ea typeface="Calibri" panose="020F0502020204030204" pitchFamily="34" charset="0"/>
              </a:rPr>
              <a:t>RedCAP</a:t>
            </a:r>
            <a:r>
              <a:rPr lang="en-US" dirty="0">
                <a:ea typeface="Calibri" panose="020F0502020204030204" pitchFamily="34" charset="0"/>
              </a:rPr>
              <a:t> was used for data collection and analysis along with collaboration with ND Flex Team EDTC Cohort. </a:t>
            </a:r>
          </a:p>
          <a:p>
            <a:endParaRPr lang="en-US" dirty="0">
              <a:ea typeface="Calibri" panose="020F0502020204030204" pitchFamily="34" charset="0"/>
            </a:endParaRPr>
          </a:p>
          <a:p>
            <a:pPr defTabSz="471145">
              <a:defRPr/>
            </a:pPr>
            <a:r>
              <a:rPr lang="en-US" dirty="0">
                <a:ea typeface="Calibri" panose="020F0502020204030204" pitchFamily="34" charset="0"/>
              </a:rPr>
              <a:t>Interventions: Staff Education took place which focused on the background of the EDTC measure, inclusion and exclusion criteria as well and documentation standards.  Use of ED focused transfer flowsheet within EMR which emphasized required documentation for transfers and standardized documentation.  Ongoing chart reviews were conducted to identify gaps and reinforce learning.  </a:t>
            </a:r>
          </a:p>
          <a:p>
            <a:pPr defTabSz="471145">
              <a:defRPr/>
            </a:pPr>
            <a:endParaRPr lang="en-US" dirty="0"/>
          </a:p>
          <a:p>
            <a:pPr defTabSz="471145">
              <a:defRPr/>
            </a:pPr>
            <a:r>
              <a:rPr lang="en-US" dirty="0"/>
              <a:t>Monitoring and Feedback:  EDTC performance is reviewed quarterly with nursing staff, managers and leadership.  Monthly quality checks were complete by the improvement advisor and fallouts are communicated to ED nurse manger for follow-up.  Individual feedback is provided to the primary nurse involved in transfer to support continuous improvement including staff completion of chart audit.  </a:t>
            </a:r>
          </a:p>
        </p:txBody>
      </p:sp>
      <p:sp>
        <p:nvSpPr>
          <p:cNvPr id="4" name="Slide Number Placeholder 3">
            <a:extLst>
              <a:ext uri="{FF2B5EF4-FFF2-40B4-BE49-F238E27FC236}">
                <a16:creationId xmlns:a16="http://schemas.microsoft.com/office/drawing/2014/main" id="{A223CE53-8DD9-025D-1F33-5BDBA63B2588}"/>
              </a:ext>
            </a:extLst>
          </p:cNvPr>
          <p:cNvSpPr>
            <a:spLocks noGrp="1"/>
          </p:cNvSpPr>
          <p:nvPr>
            <p:ph type="sldNum" sz="quarter" idx="5"/>
          </p:nvPr>
        </p:nvSpPr>
        <p:spPr/>
        <p:txBody>
          <a:bodyPr/>
          <a:lstStyle/>
          <a:p>
            <a:pPr>
              <a:defRPr/>
            </a:pPr>
            <a:fld id="{4CDF3D41-9421-6B40-8363-46A2A0BC1F31}" type="slidenum">
              <a:rPr lang="en-US" smtClean="0"/>
              <a:pPr>
                <a:defRPr/>
              </a:pPr>
              <a:t>21</a:t>
            </a:fld>
            <a:endParaRPr lang="en-US"/>
          </a:p>
        </p:txBody>
      </p:sp>
    </p:spTree>
    <p:extLst>
      <p:ext uri="{BB962C8B-B14F-4D97-AF65-F5344CB8AC3E}">
        <p14:creationId xmlns:p14="http://schemas.microsoft.com/office/powerpoint/2010/main" val="373582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EE3A-49D0-EB59-6965-49A8DD914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5A6F3-1C5E-7CAD-BCEF-3B802066E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6887E-535B-E37F-E6EB-D3646FC30670}"/>
              </a:ext>
            </a:extLst>
          </p:cNvPr>
          <p:cNvSpPr>
            <a:spLocks noGrp="1"/>
          </p:cNvSpPr>
          <p:nvPr>
            <p:ph type="body" idx="1"/>
          </p:nvPr>
        </p:nvSpPr>
        <p:spPr/>
        <p:txBody>
          <a:bodyPr/>
          <a:lstStyle/>
          <a:p>
            <a:r>
              <a:rPr lang="en-US" dirty="0"/>
              <a:t>EDTC performance has fluctuated but following the work done with the ND flex program and EDTC cohort we achieved 100% for June 2025 indicating full compliance across all eight EDTC domain.  July 2025 maintain high performance at 80% suggesting sustain improvement.     </a:t>
            </a:r>
          </a:p>
          <a:p>
            <a:endParaRPr lang="en-US" dirty="0"/>
          </a:p>
          <a:p>
            <a:r>
              <a:rPr lang="en-US" dirty="0"/>
              <a:t>Next steps included </a:t>
            </a:r>
          </a:p>
          <a:p>
            <a:r>
              <a:rPr lang="en-US" dirty="0"/>
              <a:t>-expanding staff education through onboarding inclusion.   Through this project we identified that staff were unaware of the background of the measure and the importance of patient outcomes.  </a:t>
            </a:r>
          </a:p>
          <a:p>
            <a:r>
              <a:rPr lang="en-US" dirty="0"/>
              <a:t>-Increased frequency of chart reviews and staff feedback to weekly.   Real time (or as close to) feedback as been more effective in changing staff performance  </a:t>
            </a:r>
          </a:p>
          <a:p>
            <a:r>
              <a:rPr lang="en-US" dirty="0"/>
              <a:t>-Work on efforts to refine documentation and prompts within the EMR.  </a:t>
            </a:r>
          </a:p>
          <a:p>
            <a:endParaRPr lang="en-US" dirty="0"/>
          </a:p>
          <a:p>
            <a:r>
              <a:rPr lang="en-US" dirty="0"/>
              <a:t>A key deficiency in transfer communication was noted to be discharging ED patients back to their referring skilled nursing facility.  </a:t>
            </a:r>
          </a:p>
          <a:p>
            <a:endParaRPr lang="en-US" dirty="0"/>
          </a:p>
          <a:p>
            <a:r>
              <a:rPr lang="en-US" dirty="0"/>
              <a:t>Through the collaboration with the ND FLEX program and EDTC cohort we see the date supports the conclusion that structured quality improvement methods can improved performance in rural hospitals.  The rise in performance post-intervention highlights the impact of targeted process changes and staff engagement.    </a:t>
            </a:r>
          </a:p>
          <a:p>
            <a:endParaRPr lang="en-US" dirty="0"/>
          </a:p>
          <a:p>
            <a:endParaRPr lang="en-US" dirty="0"/>
          </a:p>
        </p:txBody>
      </p:sp>
      <p:sp>
        <p:nvSpPr>
          <p:cNvPr id="4" name="Slide Number Placeholder 3">
            <a:extLst>
              <a:ext uri="{FF2B5EF4-FFF2-40B4-BE49-F238E27FC236}">
                <a16:creationId xmlns:a16="http://schemas.microsoft.com/office/drawing/2014/main" id="{324D6E9F-79DB-E4AE-1A54-08C26087826A}"/>
              </a:ext>
            </a:extLst>
          </p:cNvPr>
          <p:cNvSpPr>
            <a:spLocks noGrp="1"/>
          </p:cNvSpPr>
          <p:nvPr>
            <p:ph type="sldNum" sz="quarter" idx="5"/>
          </p:nvPr>
        </p:nvSpPr>
        <p:spPr/>
        <p:txBody>
          <a:bodyPr/>
          <a:lstStyle/>
          <a:p>
            <a:pPr>
              <a:defRPr/>
            </a:pPr>
            <a:fld id="{4CDF3D41-9421-6B40-8363-46A2A0BC1F31}" type="slidenum">
              <a:rPr lang="en-US" smtClean="0"/>
              <a:pPr>
                <a:defRPr/>
              </a:pPr>
              <a:t>22</a:t>
            </a:fld>
            <a:endParaRPr lang="en-US"/>
          </a:p>
        </p:txBody>
      </p:sp>
    </p:spTree>
    <p:extLst>
      <p:ext uri="{BB962C8B-B14F-4D97-AF65-F5344CB8AC3E}">
        <p14:creationId xmlns:p14="http://schemas.microsoft.com/office/powerpoint/2010/main" val="106248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9E55-3690-1028-AA3F-4CA09AF69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5094C-4F7F-156A-46BD-A63CAD9AC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F72C-E863-62E2-A474-0D500BBB3C4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223CE53-8DD9-025D-1F33-5BDBA63B2588}"/>
              </a:ext>
            </a:extLst>
          </p:cNvPr>
          <p:cNvSpPr>
            <a:spLocks noGrp="1"/>
          </p:cNvSpPr>
          <p:nvPr>
            <p:ph type="sldNum" sz="quarter" idx="5"/>
          </p:nvPr>
        </p:nvSpPr>
        <p:spPr/>
        <p:txBody>
          <a:bodyPr/>
          <a:lstStyle/>
          <a:p>
            <a:pPr>
              <a:defRPr/>
            </a:pPr>
            <a:fld id="{4CDF3D41-9421-6B40-8363-46A2A0BC1F31}" type="slidenum">
              <a:rPr lang="en-US" smtClean="0"/>
              <a:pPr>
                <a:defRPr/>
              </a:pPr>
              <a:t>23</a:t>
            </a:fld>
            <a:endParaRPr lang="en-US"/>
          </a:p>
        </p:txBody>
      </p:sp>
    </p:spTree>
    <p:extLst>
      <p:ext uri="{BB962C8B-B14F-4D97-AF65-F5344CB8AC3E}">
        <p14:creationId xmlns:p14="http://schemas.microsoft.com/office/powerpoint/2010/main" val="373582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EE3A-49D0-EB59-6965-49A8DD914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5A6F3-1C5E-7CAD-BCEF-3B802066E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6887E-535B-E37F-E6EB-D3646FC30670}"/>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24D6E9F-79DB-E4AE-1A54-08C26087826A}"/>
              </a:ext>
            </a:extLst>
          </p:cNvPr>
          <p:cNvSpPr>
            <a:spLocks noGrp="1"/>
          </p:cNvSpPr>
          <p:nvPr>
            <p:ph type="sldNum" sz="quarter" idx="5"/>
          </p:nvPr>
        </p:nvSpPr>
        <p:spPr/>
        <p:txBody>
          <a:bodyPr/>
          <a:lstStyle/>
          <a:p>
            <a:pPr>
              <a:defRPr/>
            </a:pPr>
            <a:fld id="{4CDF3D41-9421-6B40-8363-46A2A0BC1F31}" type="slidenum">
              <a:rPr lang="en-US" smtClean="0"/>
              <a:pPr>
                <a:defRPr/>
              </a:pPr>
              <a:t>24</a:t>
            </a:fld>
            <a:endParaRPr lang="en-US"/>
          </a:p>
        </p:txBody>
      </p:sp>
    </p:spTree>
    <p:extLst>
      <p:ext uri="{BB962C8B-B14F-4D97-AF65-F5344CB8AC3E}">
        <p14:creationId xmlns:p14="http://schemas.microsoft.com/office/powerpoint/2010/main" val="1062487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9E55-3690-1028-AA3F-4CA09AF69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5094C-4F7F-156A-46BD-A63CAD9AC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F72C-E863-62E2-A474-0D500BBB3C4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223CE53-8DD9-025D-1F33-5BDBA63B2588}"/>
              </a:ext>
            </a:extLst>
          </p:cNvPr>
          <p:cNvSpPr>
            <a:spLocks noGrp="1"/>
          </p:cNvSpPr>
          <p:nvPr>
            <p:ph type="sldNum" sz="quarter" idx="5"/>
          </p:nvPr>
        </p:nvSpPr>
        <p:spPr/>
        <p:txBody>
          <a:bodyPr/>
          <a:lstStyle/>
          <a:p>
            <a:pPr>
              <a:defRPr/>
            </a:pPr>
            <a:fld id="{4CDF3D41-9421-6B40-8363-46A2A0BC1F31}" type="slidenum">
              <a:rPr lang="en-US" smtClean="0"/>
              <a:pPr>
                <a:defRPr/>
              </a:pPr>
              <a:t>25</a:t>
            </a:fld>
            <a:endParaRPr lang="en-US"/>
          </a:p>
        </p:txBody>
      </p:sp>
    </p:spTree>
    <p:extLst>
      <p:ext uri="{BB962C8B-B14F-4D97-AF65-F5344CB8AC3E}">
        <p14:creationId xmlns:p14="http://schemas.microsoft.com/office/powerpoint/2010/main" val="3735821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EE3A-49D0-EB59-6965-49A8DD914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5A6F3-1C5E-7CAD-BCEF-3B802066E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6887E-535B-E37F-E6EB-D3646FC30670}"/>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24D6E9F-79DB-E4AE-1A54-08C26087826A}"/>
              </a:ext>
            </a:extLst>
          </p:cNvPr>
          <p:cNvSpPr>
            <a:spLocks noGrp="1"/>
          </p:cNvSpPr>
          <p:nvPr>
            <p:ph type="sldNum" sz="quarter" idx="5"/>
          </p:nvPr>
        </p:nvSpPr>
        <p:spPr/>
        <p:txBody>
          <a:bodyPr/>
          <a:lstStyle/>
          <a:p>
            <a:pPr>
              <a:defRPr/>
            </a:pPr>
            <a:fld id="{4CDF3D41-9421-6B40-8363-46A2A0BC1F31}" type="slidenum">
              <a:rPr lang="en-US" smtClean="0"/>
              <a:pPr>
                <a:defRPr/>
              </a:pPr>
              <a:t>26</a:t>
            </a:fld>
            <a:endParaRPr lang="en-US"/>
          </a:p>
        </p:txBody>
      </p:sp>
    </p:spTree>
    <p:extLst>
      <p:ext uri="{BB962C8B-B14F-4D97-AF65-F5344CB8AC3E}">
        <p14:creationId xmlns:p14="http://schemas.microsoft.com/office/powerpoint/2010/main" val="1062487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9E55-3690-1028-AA3F-4CA09AF69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5094C-4F7F-156A-46BD-A63CAD9AC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F72C-E863-62E2-A474-0D500BBB3C46}"/>
              </a:ext>
            </a:extLst>
          </p:cNvPr>
          <p:cNvSpPr>
            <a:spLocks noGrp="1"/>
          </p:cNvSpPr>
          <p:nvPr>
            <p:ph type="body" idx="1"/>
          </p:nvPr>
        </p:nvSpPr>
        <p:spPr/>
        <p:txBody>
          <a:bodyPr/>
          <a:lstStyle/>
          <a:p>
            <a:pPr fontAlgn="t"/>
            <a:r>
              <a:rPr lang="en-US" dirty="0"/>
              <a:t>We focused our PDSA on ED-to–skilled nursing home communication after recognizing that residents returning to facilities were often discharged as “home,” which did not trigger EDTC documentation. While verbal report was usually provided, supporting documentation was inconsistent. Education alone helped somewhat, but we recognized that building the process into the EMR was necessary to create reliable, sustainable change.</a:t>
            </a:r>
          </a:p>
          <a:p>
            <a:pPr fontAlgn="t"/>
            <a:endParaRPr lang="en-US" dirty="0"/>
          </a:p>
          <a:p>
            <a:pPr fontAlgn="t"/>
            <a:r>
              <a:rPr lang="en-US" dirty="0"/>
              <a:t>Not all EDTC elements were on transfer summary, updated to all now</a:t>
            </a:r>
          </a:p>
          <a:p>
            <a:endParaRPr lang="en-US" dirty="0"/>
          </a:p>
          <a:p>
            <a:r>
              <a:rPr lang="en-US" dirty="0"/>
              <a:t>Education monthly, meeting with staff individually, pulls transfer each day to review</a:t>
            </a:r>
          </a:p>
        </p:txBody>
      </p:sp>
      <p:sp>
        <p:nvSpPr>
          <p:cNvPr id="4" name="Slide Number Placeholder 3">
            <a:extLst>
              <a:ext uri="{FF2B5EF4-FFF2-40B4-BE49-F238E27FC236}">
                <a16:creationId xmlns:a16="http://schemas.microsoft.com/office/drawing/2014/main" id="{A223CE53-8DD9-025D-1F33-5BDBA63B2588}"/>
              </a:ext>
            </a:extLst>
          </p:cNvPr>
          <p:cNvSpPr>
            <a:spLocks noGrp="1"/>
          </p:cNvSpPr>
          <p:nvPr>
            <p:ph type="sldNum" sz="quarter" idx="5"/>
          </p:nvPr>
        </p:nvSpPr>
        <p:spPr/>
        <p:txBody>
          <a:bodyPr/>
          <a:lstStyle/>
          <a:p>
            <a:pPr>
              <a:defRPr/>
            </a:pPr>
            <a:fld id="{4CDF3D41-9421-6B40-8363-46A2A0BC1F31}" type="slidenum">
              <a:rPr lang="en-US" smtClean="0"/>
              <a:pPr>
                <a:defRPr/>
              </a:pPr>
              <a:t>27</a:t>
            </a:fld>
            <a:endParaRPr lang="en-US"/>
          </a:p>
        </p:txBody>
      </p:sp>
    </p:spTree>
    <p:extLst>
      <p:ext uri="{BB962C8B-B14F-4D97-AF65-F5344CB8AC3E}">
        <p14:creationId xmlns:p14="http://schemas.microsoft.com/office/powerpoint/2010/main" val="3735821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EE3A-49D0-EB59-6965-49A8DD914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5A6F3-1C5E-7CAD-BCEF-3B802066E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6887E-535B-E37F-E6EB-D3646FC30670}"/>
              </a:ext>
            </a:extLst>
          </p:cNvPr>
          <p:cNvSpPr>
            <a:spLocks noGrp="1"/>
          </p:cNvSpPr>
          <p:nvPr>
            <p:ph type="body" idx="1"/>
          </p:nvPr>
        </p:nvSpPr>
        <p:spPr/>
        <p:txBody>
          <a:bodyPr/>
          <a:lstStyle/>
          <a:p>
            <a:pPr fontAlgn="t"/>
            <a:r>
              <a:rPr lang="en-US" dirty="0"/>
              <a:t>The most meaningful improvement came when we were able to align workflow with documentation expectations. The Dispo tab now requires staff to choose the discharge destination, and when Skilled Nursing Home is selected, a BPA fires just like it does for transfers. This ensures EDTC documentation is completed consistently. By embedding EDTC elements directly into the EMR, we reduced reliance on workarounds and made the safer process the easier process.</a:t>
            </a:r>
          </a:p>
          <a:p>
            <a:endParaRPr lang="en-US" dirty="0"/>
          </a:p>
          <a:p>
            <a:r>
              <a:rPr lang="en-US" dirty="0"/>
              <a:t>Reached out to Altru leads that work on EMR workflows. From initial talks to when it was implemented- about 1.5 year.  </a:t>
            </a:r>
          </a:p>
          <a:p>
            <a:endParaRPr lang="en-US" dirty="0"/>
          </a:p>
          <a:p>
            <a:r>
              <a:rPr lang="en-US" dirty="0"/>
              <a:t>When pt ready to go somewhere- Dispo tab to pick where they are going – Before Home, Admit, Transfer, Other available - Now- when pick Home- hard top to now picked where (Home, Skilled Nursing Home, Assisted Living, Law Enforcement, OR &amp; Other) When Skilled Nursing Home- it triggers a Best Practice Advisory (BPA) pops up that they need to complete the transfer summary- this form has all the EDTC elements. Will constantly be popping and alerting until it satisfies the advisory. </a:t>
            </a:r>
          </a:p>
          <a:p>
            <a:endParaRPr lang="en-US" dirty="0"/>
          </a:p>
          <a:p>
            <a:r>
              <a:rPr lang="en-US" dirty="0"/>
              <a:t>Been in place since February 2026</a:t>
            </a:r>
          </a:p>
        </p:txBody>
      </p:sp>
      <p:sp>
        <p:nvSpPr>
          <p:cNvPr id="4" name="Slide Number Placeholder 3">
            <a:extLst>
              <a:ext uri="{FF2B5EF4-FFF2-40B4-BE49-F238E27FC236}">
                <a16:creationId xmlns:a16="http://schemas.microsoft.com/office/drawing/2014/main" id="{324D6E9F-79DB-E4AE-1A54-08C26087826A}"/>
              </a:ext>
            </a:extLst>
          </p:cNvPr>
          <p:cNvSpPr>
            <a:spLocks noGrp="1"/>
          </p:cNvSpPr>
          <p:nvPr>
            <p:ph type="sldNum" sz="quarter" idx="5"/>
          </p:nvPr>
        </p:nvSpPr>
        <p:spPr/>
        <p:txBody>
          <a:bodyPr/>
          <a:lstStyle/>
          <a:p>
            <a:pPr>
              <a:defRPr/>
            </a:pPr>
            <a:fld id="{4CDF3D41-9421-6B40-8363-46A2A0BC1F31}" type="slidenum">
              <a:rPr lang="en-US" smtClean="0"/>
              <a:pPr>
                <a:defRPr/>
              </a:pPr>
              <a:t>28</a:t>
            </a:fld>
            <a:endParaRPr lang="en-US"/>
          </a:p>
        </p:txBody>
      </p:sp>
    </p:spTree>
    <p:extLst>
      <p:ext uri="{BB962C8B-B14F-4D97-AF65-F5344CB8AC3E}">
        <p14:creationId xmlns:p14="http://schemas.microsoft.com/office/powerpoint/2010/main" val="1062487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795E-6BB0-BF3A-ADEB-E0683E4B4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2514B-AA58-23F6-4A46-7C4EE166D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089F2-6FB8-B24A-36A0-E01F4740C8C5}"/>
              </a:ext>
            </a:extLst>
          </p:cNvPr>
          <p:cNvSpPr>
            <a:spLocks noGrp="1"/>
          </p:cNvSpPr>
          <p:nvPr>
            <p:ph type="body" idx="1"/>
          </p:nvPr>
        </p:nvSpPr>
        <p:spPr/>
        <p:txBody>
          <a:bodyPr/>
          <a:lstStyle/>
          <a:p>
            <a:pPr defTabSz="471145">
              <a:defRPr/>
            </a:pPr>
            <a:r>
              <a:rPr lang="en-US" dirty="0"/>
              <a:t>As previously discussed to recap, throughout the project the hospitals reviewed their transfer workflows, identified gaps, implemented targeted strategies, and continuously monitored outcomes. </a:t>
            </a:r>
          </a:p>
          <a:p>
            <a:pPr defTabSz="471145">
              <a:defRPr/>
            </a:pPr>
            <a:endParaRPr lang="en-US" dirty="0"/>
          </a:p>
          <a:p>
            <a:pPr defTabSz="471145">
              <a:defRPr/>
            </a:pPr>
            <a:r>
              <a:rPr lang="en-US" dirty="0"/>
              <a:t>The process emphasized collaboration, data review, and continuous quality improvement.</a:t>
            </a:r>
          </a:p>
          <a:p>
            <a:endParaRPr lang="en-US" dirty="0"/>
          </a:p>
        </p:txBody>
      </p:sp>
      <p:sp>
        <p:nvSpPr>
          <p:cNvPr id="4" name="Slide Number Placeholder 3">
            <a:extLst>
              <a:ext uri="{FF2B5EF4-FFF2-40B4-BE49-F238E27FC236}">
                <a16:creationId xmlns:a16="http://schemas.microsoft.com/office/drawing/2014/main" id="{CC5D9402-9FF9-2256-F949-1419C485CFEE}"/>
              </a:ext>
            </a:extLst>
          </p:cNvPr>
          <p:cNvSpPr>
            <a:spLocks noGrp="1"/>
          </p:cNvSpPr>
          <p:nvPr>
            <p:ph type="sldNum" sz="quarter" idx="5"/>
          </p:nvPr>
        </p:nvSpPr>
        <p:spPr/>
        <p:txBody>
          <a:bodyPr/>
          <a:lstStyle/>
          <a:p>
            <a:pPr>
              <a:defRPr/>
            </a:pPr>
            <a:fld id="{4CDF3D41-9421-6B40-8363-46A2A0BC1F31}" type="slidenum">
              <a:rPr lang="en-US" smtClean="0"/>
              <a:pPr>
                <a:defRPr/>
              </a:pPr>
              <a:t>29</a:t>
            </a:fld>
            <a:endParaRPr lang="en-US"/>
          </a:p>
        </p:txBody>
      </p:sp>
    </p:spTree>
    <p:extLst>
      <p:ext uri="{BB962C8B-B14F-4D97-AF65-F5344CB8AC3E}">
        <p14:creationId xmlns:p14="http://schemas.microsoft.com/office/powerpoint/2010/main" val="295050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patients are transferred from one facility to another, especially in emergency situations, communication is essential. Receiving facilities need accurate and timely information to continue care safely and efficiently. Gaps in communication can lead to delays, duplication of services, or even patient harm. EDTC measures help organizations evaluate and improve those transitions.</a:t>
            </a:r>
          </a:p>
          <a:p>
            <a:endParaRPr lang="en-US" dirty="0"/>
          </a:p>
          <a:p>
            <a:r>
              <a:rPr lang="en-US" dirty="0"/>
              <a:t>Additionally, patients from a nursing home that are being transferred back or returned to the nursing home are also included in the EDTC data.</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CDF3D41-9421-6B40-8363-46A2A0BC1F31}" type="slidenum">
              <a:rPr lang="en-US" smtClean="0"/>
              <a:pPr>
                <a:defRPr/>
              </a:pPr>
              <a:t>3</a:t>
            </a:fld>
            <a:endParaRPr lang="en-US"/>
          </a:p>
        </p:txBody>
      </p:sp>
    </p:spTree>
    <p:extLst>
      <p:ext uri="{BB962C8B-B14F-4D97-AF65-F5344CB8AC3E}">
        <p14:creationId xmlns:p14="http://schemas.microsoft.com/office/powerpoint/2010/main" val="1084075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0BE3-86B7-52B5-B203-3BE98F209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CA488-19B8-5B79-BBBE-BBCCEB47C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9A349-B975-EF59-390C-35B6FDCCC480}"/>
              </a:ext>
            </a:extLst>
          </p:cNvPr>
          <p:cNvSpPr>
            <a:spLocks noGrp="1"/>
          </p:cNvSpPr>
          <p:nvPr>
            <p:ph type="body" idx="1"/>
          </p:nvPr>
        </p:nvSpPr>
        <p:spPr/>
        <p:txBody>
          <a:bodyPr/>
          <a:lstStyle/>
          <a:p>
            <a:r>
              <a:rPr lang="en-US" dirty="0"/>
              <a:t>The cohort achieved several meaningful successes throughout the project. </a:t>
            </a:r>
          </a:p>
          <a:p>
            <a:endParaRPr lang="en-US" dirty="0"/>
          </a:p>
          <a:p>
            <a:r>
              <a:rPr lang="en-US" dirty="0"/>
              <a:t>Hospitals strengthened documentation practices, improved consistency in transfer communication, and increased staff awareness regarding EDTC requirements. </a:t>
            </a:r>
          </a:p>
          <a:p>
            <a:endParaRPr lang="en-US" dirty="0"/>
          </a:p>
          <a:p>
            <a:r>
              <a:rPr lang="en-US" dirty="0"/>
              <a:t>Many teams also reported stronger collaboration internally and a better understanding of how transfer communication directly impacts patient safety and continuity of care.</a:t>
            </a:r>
          </a:p>
          <a:p>
            <a:endParaRPr lang="en-US" dirty="0"/>
          </a:p>
        </p:txBody>
      </p:sp>
      <p:sp>
        <p:nvSpPr>
          <p:cNvPr id="4" name="Slide Number Placeholder 3">
            <a:extLst>
              <a:ext uri="{FF2B5EF4-FFF2-40B4-BE49-F238E27FC236}">
                <a16:creationId xmlns:a16="http://schemas.microsoft.com/office/drawing/2014/main" id="{9ECF776D-E6F7-E57F-D90B-B570D1CC69B6}"/>
              </a:ext>
            </a:extLst>
          </p:cNvPr>
          <p:cNvSpPr>
            <a:spLocks noGrp="1"/>
          </p:cNvSpPr>
          <p:nvPr>
            <p:ph type="sldNum" sz="quarter" idx="5"/>
          </p:nvPr>
        </p:nvSpPr>
        <p:spPr/>
        <p:txBody>
          <a:bodyPr/>
          <a:lstStyle/>
          <a:p>
            <a:pPr>
              <a:defRPr/>
            </a:pPr>
            <a:fld id="{4CDF3D41-9421-6B40-8363-46A2A0BC1F31}" type="slidenum">
              <a:rPr lang="en-US" smtClean="0"/>
              <a:pPr>
                <a:defRPr/>
              </a:pPr>
              <a:t>30</a:t>
            </a:fld>
            <a:endParaRPr lang="en-US"/>
          </a:p>
        </p:txBody>
      </p:sp>
    </p:spTree>
    <p:extLst>
      <p:ext uri="{BB962C8B-B14F-4D97-AF65-F5344CB8AC3E}">
        <p14:creationId xmlns:p14="http://schemas.microsoft.com/office/powerpoint/2010/main" val="896028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C89AB-4913-E664-CCF6-E1B8CFA3F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40335-BE90-F9F6-D480-1E7BD63CB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71912-60E6-E78C-BE07-61260B67542C}"/>
              </a:ext>
            </a:extLst>
          </p:cNvPr>
          <p:cNvSpPr>
            <a:spLocks noGrp="1"/>
          </p:cNvSpPr>
          <p:nvPr>
            <p:ph type="body" idx="1"/>
          </p:nvPr>
        </p:nvSpPr>
        <p:spPr/>
        <p:txBody>
          <a:bodyPr/>
          <a:lstStyle/>
          <a:p>
            <a:r>
              <a:rPr lang="en-US" dirty="0"/>
              <a:t>All participating hospitals demonstrated measurable improvement during the cohort project. </a:t>
            </a:r>
          </a:p>
          <a:p>
            <a:endParaRPr lang="en-US" dirty="0"/>
          </a:p>
          <a:p>
            <a:r>
              <a:rPr lang="en-US" dirty="0"/>
              <a:t>The short term goal was to reach 100% in at least one EDTC element throughout the first year. Each hospital achieved 100% compliance in at least one EDTC element they weren’t currently meeting during the project period. These improvements demonstrate how focused quality improvement efforts, combined with collaboration and ongoing support, can lead to meaningful and sustainable outcomes.</a:t>
            </a:r>
          </a:p>
          <a:p>
            <a:endParaRPr lang="en-US" dirty="0"/>
          </a:p>
          <a:p>
            <a:r>
              <a:rPr lang="en-US" dirty="0"/>
              <a:t>By focusing on one element, we saw the Composite score of all 8 elements improve as well.  From the baseline scores we used which were from Quarter 2 of 2024 and ended the cohort with Quarter 3 of 2025, the overall composite score for all the CAHs participating improved by an average of 13%</a:t>
            </a:r>
          </a:p>
          <a:p>
            <a:endParaRPr lang="en-US" dirty="0"/>
          </a:p>
          <a:p>
            <a:endParaRPr lang="en-US" dirty="0"/>
          </a:p>
        </p:txBody>
      </p:sp>
      <p:sp>
        <p:nvSpPr>
          <p:cNvPr id="4" name="Slide Number Placeholder 3">
            <a:extLst>
              <a:ext uri="{FF2B5EF4-FFF2-40B4-BE49-F238E27FC236}">
                <a16:creationId xmlns:a16="http://schemas.microsoft.com/office/drawing/2014/main" id="{A0A2855C-895C-D3A2-BE2E-B0FB1C607D06}"/>
              </a:ext>
            </a:extLst>
          </p:cNvPr>
          <p:cNvSpPr>
            <a:spLocks noGrp="1"/>
          </p:cNvSpPr>
          <p:nvPr>
            <p:ph type="sldNum" sz="quarter" idx="5"/>
          </p:nvPr>
        </p:nvSpPr>
        <p:spPr/>
        <p:txBody>
          <a:bodyPr/>
          <a:lstStyle/>
          <a:p>
            <a:pPr>
              <a:defRPr/>
            </a:pPr>
            <a:fld id="{4CDF3D41-9421-6B40-8363-46A2A0BC1F31}" type="slidenum">
              <a:rPr lang="en-US" smtClean="0"/>
              <a:pPr>
                <a:defRPr/>
              </a:pPr>
              <a:t>31</a:t>
            </a:fld>
            <a:endParaRPr lang="en-US"/>
          </a:p>
        </p:txBody>
      </p:sp>
    </p:spTree>
    <p:extLst>
      <p:ext uri="{BB962C8B-B14F-4D97-AF65-F5344CB8AC3E}">
        <p14:creationId xmlns:p14="http://schemas.microsoft.com/office/powerpoint/2010/main" val="136122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82B7-CB53-96A3-ABE2-85330D1F2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68626-8571-1200-BEB5-2D7D823AF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9D3F4-73A8-69E3-89D2-868ECC135E63}"/>
              </a:ext>
            </a:extLst>
          </p:cNvPr>
          <p:cNvSpPr>
            <a:spLocks noGrp="1"/>
          </p:cNvSpPr>
          <p:nvPr>
            <p:ph type="body" idx="1"/>
          </p:nvPr>
        </p:nvSpPr>
        <p:spPr/>
        <p:txBody>
          <a:bodyPr/>
          <a:lstStyle/>
          <a:p>
            <a:r>
              <a:rPr lang="en-US" dirty="0"/>
              <a:t>Improving EDTC processes directly supports better patient care. When transfer communication is complete and timely, receiving facilities are better prepared to continue treatment without delays or missing information. Strong communication reduces the risk of errors, improves continuity of care, and helps ensure safer transitions for patients during emergency situations.</a:t>
            </a:r>
          </a:p>
          <a:p>
            <a:endParaRPr lang="en-US" dirty="0"/>
          </a:p>
          <a:p>
            <a:r>
              <a:rPr lang="en-US" dirty="0"/>
              <a:t>Better communication supports clinical decision-making and coordination</a:t>
            </a:r>
          </a:p>
        </p:txBody>
      </p:sp>
      <p:sp>
        <p:nvSpPr>
          <p:cNvPr id="4" name="Slide Number Placeholder 3">
            <a:extLst>
              <a:ext uri="{FF2B5EF4-FFF2-40B4-BE49-F238E27FC236}">
                <a16:creationId xmlns:a16="http://schemas.microsoft.com/office/drawing/2014/main" id="{99CFB99C-7554-539A-CC9F-1A0A22333521}"/>
              </a:ext>
            </a:extLst>
          </p:cNvPr>
          <p:cNvSpPr>
            <a:spLocks noGrp="1"/>
          </p:cNvSpPr>
          <p:nvPr>
            <p:ph type="sldNum" sz="quarter" idx="5"/>
          </p:nvPr>
        </p:nvSpPr>
        <p:spPr/>
        <p:txBody>
          <a:bodyPr/>
          <a:lstStyle/>
          <a:p>
            <a:pPr>
              <a:defRPr/>
            </a:pPr>
            <a:fld id="{4CDF3D41-9421-6B40-8363-46A2A0BC1F31}" type="slidenum">
              <a:rPr lang="en-US" smtClean="0"/>
              <a:pPr>
                <a:defRPr/>
              </a:pPr>
              <a:t>32</a:t>
            </a:fld>
            <a:endParaRPr lang="en-US"/>
          </a:p>
        </p:txBody>
      </p:sp>
    </p:spTree>
    <p:extLst>
      <p:ext uri="{BB962C8B-B14F-4D97-AF65-F5344CB8AC3E}">
        <p14:creationId xmlns:p14="http://schemas.microsoft.com/office/powerpoint/2010/main" val="2380488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7182-A010-BD31-9323-3E08602FF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33605-3857-A4A5-CFDD-8B492487E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8C4BA-A131-B49A-9EF6-4A6918BB160C}"/>
              </a:ext>
            </a:extLst>
          </p:cNvPr>
          <p:cNvSpPr>
            <a:spLocks noGrp="1"/>
          </p:cNvSpPr>
          <p:nvPr>
            <p:ph type="body" idx="1"/>
          </p:nvPr>
        </p:nvSpPr>
        <p:spPr/>
        <p:txBody>
          <a:bodyPr/>
          <a:lstStyle/>
          <a:p>
            <a:r>
              <a:rPr lang="en-US" dirty="0"/>
              <a:t>One of the biggest lessons learned from this project was that many hospitals experienced similar challenges, even when workflows differed. </a:t>
            </a:r>
          </a:p>
          <a:p>
            <a:endParaRPr lang="en-US" dirty="0"/>
          </a:p>
          <a:p>
            <a:r>
              <a:rPr lang="en-US" dirty="0"/>
              <a:t>Staff engagement and leadership support were critical to successful implementation. </a:t>
            </a:r>
          </a:p>
          <a:p>
            <a:endParaRPr lang="en-US" dirty="0"/>
          </a:p>
          <a:p>
            <a:r>
              <a:rPr lang="en-US" dirty="0"/>
              <a:t>The project also demonstrated that small, targeted changes can lead to meaningful improvement when teams are willing to evaluate and adapt their processes.</a:t>
            </a:r>
          </a:p>
        </p:txBody>
      </p:sp>
      <p:sp>
        <p:nvSpPr>
          <p:cNvPr id="4" name="Slide Number Placeholder 3">
            <a:extLst>
              <a:ext uri="{FF2B5EF4-FFF2-40B4-BE49-F238E27FC236}">
                <a16:creationId xmlns:a16="http://schemas.microsoft.com/office/drawing/2014/main" id="{1846F6FC-0815-9674-C9ED-40966162D5E1}"/>
              </a:ext>
            </a:extLst>
          </p:cNvPr>
          <p:cNvSpPr>
            <a:spLocks noGrp="1"/>
          </p:cNvSpPr>
          <p:nvPr>
            <p:ph type="sldNum" sz="quarter" idx="5"/>
          </p:nvPr>
        </p:nvSpPr>
        <p:spPr/>
        <p:txBody>
          <a:bodyPr/>
          <a:lstStyle/>
          <a:p>
            <a:pPr>
              <a:defRPr/>
            </a:pPr>
            <a:fld id="{4CDF3D41-9421-6B40-8363-46A2A0BC1F31}" type="slidenum">
              <a:rPr lang="en-US" smtClean="0"/>
              <a:pPr>
                <a:defRPr/>
              </a:pPr>
              <a:t>33</a:t>
            </a:fld>
            <a:endParaRPr lang="en-US"/>
          </a:p>
        </p:txBody>
      </p:sp>
    </p:spTree>
    <p:extLst>
      <p:ext uri="{BB962C8B-B14F-4D97-AF65-F5344CB8AC3E}">
        <p14:creationId xmlns:p14="http://schemas.microsoft.com/office/powerpoint/2010/main" val="1040126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B45D-2765-85E9-7052-60EFFFB4B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9F484-B251-6CBC-1546-3845BE164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A56C9-DB95-F0EE-33BA-3F22FA3F506A}"/>
              </a:ext>
            </a:extLst>
          </p:cNvPr>
          <p:cNvSpPr>
            <a:spLocks noGrp="1"/>
          </p:cNvSpPr>
          <p:nvPr>
            <p:ph type="body" idx="1"/>
          </p:nvPr>
        </p:nvSpPr>
        <p:spPr/>
        <p:txBody>
          <a:bodyPr/>
          <a:lstStyle/>
          <a:p>
            <a:r>
              <a:rPr lang="en-US" dirty="0"/>
              <a:t>Sustaining improvement requires continued attention and reinforcement. </a:t>
            </a:r>
          </a:p>
          <a:p>
            <a:endParaRPr lang="en-US" dirty="0"/>
          </a:p>
          <a:p>
            <a:r>
              <a:rPr lang="en-US" dirty="0"/>
              <a:t>Continue monitoring EDTC data- if your score start to trend downward, that’s an indicator something isn’t working or following the process- PDSA?</a:t>
            </a:r>
          </a:p>
          <a:p>
            <a:endParaRPr lang="en-US" dirty="0"/>
          </a:p>
          <a:p>
            <a:r>
              <a:rPr lang="en-US" dirty="0"/>
              <a:t>Providing staff education, and incorporating EDTC expectations into onboarding and routine workflows. </a:t>
            </a:r>
          </a:p>
          <a:p>
            <a:endParaRPr lang="en-US" dirty="0"/>
          </a:p>
          <a:p>
            <a:r>
              <a:rPr lang="en-US" dirty="0"/>
              <a:t>Ongoing review and communication will help maintain consistency and support long-term success.”</a:t>
            </a:r>
          </a:p>
          <a:p>
            <a:endParaRPr lang="en-US" dirty="0"/>
          </a:p>
        </p:txBody>
      </p:sp>
      <p:sp>
        <p:nvSpPr>
          <p:cNvPr id="4" name="Slide Number Placeholder 3">
            <a:extLst>
              <a:ext uri="{FF2B5EF4-FFF2-40B4-BE49-F238E27FC236}">
                <a16:creationId xmlns:a16="http://schemas.microsoft.com/office/drawing/2014/main" id="{92008C72-83E1-8F11-50CF-4313A347FEDD}"/>
              </a:ext>
            </a:extLst>
          </p:cNvPr>
          <p:cNvSpPr>
            <a:spLocks noGrp="1"/>
          </p:cNvSpPr>
          <p:nvPr>
            <p:ph type="sldNum" sz="quarter" idx="5"/>
          </p:nvPr>
        </p:nvSpPr>
        <p:spPr/>
        <p:txBody>
          <a:bodyPr/>
          <a:lstStyle/>
          <a:p>
            <a:pPr>
              <a:defRPr/>
            </a:pPr>
            <a:fld id="{4CDF3D41-9421-6B40-8363-46A2A0BC1F31}" type="slidenum">
              <a:rPr lang="en-US" smtClean="0"/>
              <a:pPr>
                <a:defRPr/>
              </a:pPr>
              <a:t>34</a:t>
            </a:fld>
            <a:endParaRPr lang="en-US"/>
          </a:p>
        </p:txBody>
      </p:sp>
    </p:spTree>
    <p:extLst>
      <p:ext uri="{BB962C8B-B14F-4D97-AF65-F5344CB8AC3E}">
        <p14:creationId xmlns:p14="http://schemas.microsoft.com/office/powerpoint/2010/main" val="3236803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48E17-5634-B3C0-9D02-98485BB89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B6CB3-01DF-47CF-8502-8CC6F111B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D1459-932E-D378-2F0C-E75F6294C3BA}"/>
              </a:ext>
            </a:extLst>
          </p:cNvPr>
          <p:cNvSpPr>
            <a:spLocks noGrp="1"/>
          </p:cNvSpPr>
          <p:nvPr>
            <p:ph type="body" idx="1"/>
          </p:nvPr>
        </p:nvSpPr>
        <p:spPr/>
        <p:txBody>
          <a:bodyPr/>
          <a:lstStyle/>
          <a:p>
            <a:r>
              <a:rPr lang="en-US" dirty="0"/>
              <a:t>Looking ahead, we will continue to monitor the EDTC data for the participating hospitals over the next four years. </a:t>
            </a:r>
          </a:p>
          <a:p>
            <a:endParaRPr lang="en-US" dirty="0"/>
          </a:p>
          <a:p>
            <a:r>
              <a:rPr lang="en-US" dirty="0"/>
              <a:t>We will continue outreach, education, and technical assistance to support hospitals as they maintain and build on their progress. </a:t>
            </a:r>
          </a:p>
          <a:p>
            <a:endParaRPr lang="en-US" dirty="0"/>
          </a:p>
          <a:p>
            <a:r>
              <a:rPr lang="en-US" dirty="0"/>
              <a:t>The success of this cohort also creates opportunities for future collaboration and additional quality improvement initiatives across the state.</a:t>
            </a:r>
          </a:p>
        </p:txBody>
      </p:sp>
      <p:sp>
        <p:nvSpPr>
          <p:cNvPr id="4" name="Slide Number Placeholder 3">
            <a:extLst>
              <a:ext uri="{FF2B5EF4-FFF2-40B4-BE49-F238E27FC236}">
                <a16:creationId xmlns:a16="http://schemas.microsoft.com/office/drawing/2014/main" id="{26225F02-BE9B-7D37-AE6A-8D399A3E8C40}"/>
              </a:ext>
            </a:extLst>
          </p:cNvPr>
          <p:cNvSpPr>
            <a:spLocks noGrp="1"/>
          </p:cNvSpPr>
          <p:nvPr>
            <p:ph type="sldNum" sz="quarter" idx="5"/>
          </p:nvPr>
        </p:nvSpPr>
        <p:spPr/>
        <p:txBody>
          <a:bodyPr/>
          <a:lstStyle/>
          <a:p>
            <a:pPr>
              <a:defRPr/>
            </a:pPr>
            <a:fld id="{4CDF3D41-9421-6B40-8363-46A2A0BC1F31}" type="slidenum">
              <a:rPr lang="en-US" smtClean="0"/>
              <a:pPr>
                <a:defRPr/>
              </a:pPr>
              <a:t>35</a:t>
            </a:fld>
            <a:endParaRPr lang="en-US"/>
          </a:p>
        </p:txBody>
      </p:sp>
    </p:spTree>
    <p:extLst>
      <p:ext uri="{BB962C8B-B14F-4D97-AF65-F5344CB8AC3E}">
        <p14:creationId xmlns:p14="http://schemas.microsoft.com/office/powerpoint/2010/main" val="1744817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all of our contact information.  Thank you for your time and attention today. We appreciate the opportunity to share this project and would be happy to answer any questions or discuss ideas further.</a:t>
            </a:r>
          </a:p>
        </p:txBody>
      </p:sp>
      <p:sp>
        <p:nvSpPr>
          <p:cNvPr id="4" name="Slide Number Placeholder 3"/>
          <p:cNvSpPr>
            <a:spLocks noGrp="1"/>
          </p:cNvSpPr>
          <p:nvPr>
            <p:ph type="sldNum" sz="quarter" idx="5"/>
          </p:nvPr>
        </p:nvSpPr>
        <p:spPr/>
        <p:txBody>
          <a:bodyPr/>
          <a:lstStyle/>
          <a:p>
            <a:pPr>
              <a:defRPr/>
            </a:pPr>
            <a:fld id="{4CDF3D41-9421-6B40-8363-46A2A0BC1F31}" type="slidenum">
              <a:rPr lang="en-US" smtClean="0"/>
              <a:pPr>
                <a:defRPr/>
              </a:pPr>
              <a:t>36</a:t>
            </a:fld>
            <a:endParaRPr lang="en-US"/>
          </a:p>
        </p:txBody>
      </p:sp>
    </p:spTree>
    <p:extLst>
      <p:ext uri="{BB962C8B-B14F-4D97-AF65-F5344CB8AC3E}">
        <p14:creationId xmlns:p14="http://schemas.microsoft.com/office/powerpoint/2010/main" val="211640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FBC7-E5DA-D2E7-7052-8DF50A2FB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049CE-AB4B-5661-51BF-410AC2548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210FB-F3F7-F43B-3E8A-203F45A0323D}"/>
              </a:ext>
            </a:extLst>
          </p:cNvPr>
          <p:cNvSpPr>
            <a:spLocks noGrp="1"/>
          </p:cNvSpPr>
          <p:nvPr>
            <p:ph type="body" idx="1"/>
          </p:nvPr>
        </p:nvSpPr>
        <p:spPr/>
        <p:txBody>
          <a:bodyPr/>
          <a:lstStyle/>
          <a:p>
            <a:r>
              <a:rPr lang="en-US" dirty="0"/>
              <a:t>Before we get into the details of the EDTC measure, I want to explain where this measure comes from and who oversees it.</a:t>
            </a:r>
          </a:p>
          <a:p>
            <a:endParaRPr lang="en-US" dirty="0"/>
          </a:p>
          <a:p>
            <a:r>
              <a:rPr lang="en-US" dirty="0"/>
              <a:t>The North Dakota Flex Program, located within the UND Center for Rural Health, supports Critical Access Hospitals through quality improvement initiatives, education, and technical assistance. The program is funded through a grant by HRSA and focuses on strengthening rural healthcare systems and improving patient outcomes.</a:t>
            </a:r>
          </a:p>
          <a:p>
            <a:endParaRPr lang="en-US" dirty="0"/>
          </a:p>
          <a:p>
            <a:r>
              <a:rPr lang="en-US" dirty="0"/>
              <a:t>Within the CAH Quality Network we host Quality Meetings where staff from CAHs who complete the quality work and reporting are able to get together to network and ask each other questions on the various MBQIP measures or quality improvement in general.</a:t>
            </a:r>
          </a:p>
          <a:p>
            <a:endParaRPr lang="en-US" dirty="0"/>
          </a:p>
          <a:p>
            <a:r>
              <a:rPr lang="en-US" dirty="0"/>
              <a:t>The Flex grant have a few domains where our work and activities must support- Quality Improvement, Financial &amp; Operational, Rural EMS, and CAH Designation.</a:t>
            </a:r>
          </a:p>
          <a:p>
            <a:endParaRPr lang="en-US" dirty="0"/>
          </a:p>
          <a:p>
            <a:endParaRPr lang="en-US" dirty="0"/>
          </a:p>
        </p:txBody>
      </p:sp>
      <p:sp>
        <p:nvSpPr>
          <p:cNvPr id="4" name="Slide Number Placeholder 3">
            <a:extLst>
              <a:ext uri="{FF2B5EF4-FFF2-40B4-BE49-F238E27FC236}">
                <a16:creationId xmlns:a16="http://schemas.microsoft.com/office/drawing/2014/main" id="{E65737D5-F48B-5EB7-88F3-26CFE154DAD2}"/>
              </a:ext>
            </a:extLst>
          </p:cNvPr>
          <p:cNvSpPr>
            <a:spLocks noGrp="1"/>
          </p:cNvSpPr>
          <p:nvPr>
            <p:ph type="sldNum" sz="quarter" idx="5"/>
          </p:nvPr>
        </p:nvSpPr>
        <p:spPr/>
        <p:txBody>
          <a:bodyPr/>
          <a:lstStyle/>
          <a:p>
            <a:pPr>
              <a:defRPr/>
            </a:pPr>
            <a:fld id="{4CDF3D41-9421-6B40-8363-46A2A0BC1F31}" type="slidenum">
              <a:rPr lang="en-US" smtClean="0"/>
              <a:pPr>
                <a:defRPr/>
              </a:pPr>
              <a:t>4</a:t>
            </a:fld>
            <a:endParaRPr lang="en-US"/>
          </a:p>
        </p:txBody>
      </p:sp>
    </p:spTree>
    <p:extLst>
      <p:ext uri="{BB962C8B-B14F-4D97-AF65-F5344CB8AC3E}">
        <p14:creationId xmlns:p14="http://schemas.microsoft.com/office/powerpoint/2010/main" val="113100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5D321-F9F9-2B12-E511-13E5EF8BD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47118-B250-4D6C-62FF-984CFE7F2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57D13-30DE-252E-7B99-595325C3898A}"/>
              </a:ext>
            </a:extLst>
          </p:cNvPr>
          <p:cNvSpPr>
            <a:spLocks noGrp="1"/>
          </p:cNvSpPr>
          <p:nvPr>
            <p:ph type="body" idx="1"/>
          </p:nvPr>
        </p:nvSpPr>
        <p:spPr/>
        <p:txBody>
          <a:bodyPr/>
          <a:lstStyle/>
          <a:p>
            <a:r>
              <a:rPr lang="en-US" dirty="0"/>
              <a:t>MBQIP is a national initiative designed to help Critical Access Hospitals improve the quality of care they provide.  The CAHs in our state collect and submit data on several quality measures, including EDTC. These measures help identify opportunities for improvement and track progress over time</a:t>
            </a:r>
          </a:p>
          <a:p>
            <a:endParaRPr lang="en-US" dirty="0"/>
          </a:p>
          <a:p>
            <a:r>
              <a:rPr lang="en-US" dirty="0"/>
              <a:t>These MBQIP measures are unique to CAHs.  The MBQIP measures are decided by the Federal Office of Rural Health Policy based on alignment with CMS and CD national quality measure standards.  They do change at times.</a:t>
            </a:r>
          </a:p>
          <a:p>
            <a:endParaRPr lang="en-US" dirty="0"/>
          </a:p>
          <a:p>
            <a:r>
              <a:rPr lang="en-US" dirty="0"/>
              <a:t>Under these 5 domains are 9 MBQIP measures.</a:t>
            </a:r>
          </a:p>
          <a:p>
            <a:endParaRPr lang="en-US" dirty="0"/>
          </a:p>
          <a:p>
            <a:r>
              <a:rPr lang="en-US" dirty="0"/>
              <a:t>An area of quality improvement the Flex program wanted to focus on this grant cycle was on EDTC.</a:t>
            </a:r>
          </a:p>
        </p:txBody>
      </p:sp>
      <p:sp>
        <p:nvSpPr>
          <p:cNvPr id="4" name="Slide Number Placeholder 3">
            <a:extLst>
              <a:ext uri="{FF2B5EF4-FFF2-40B4-BE49-F238E27FC236}">
                <a16:creationId xmlns:a16="http://schemas.microsoft.com/office/drawing/2014/main" id="{ED6088D8-D02D-EB8F-8062-3AD0868A5CA1}"/>
              </a:ext>
            </a:extLst>
          </p:cNvPr>
          <p:cNvSpPr>
            <a:spLocks noGrp="1"/>
          </p:cNvSpPr>
          <p:nvPr>
            <p:ph type="sldNum" sz="quarter" idx="5"/>
          </p:nvPr>
        </p:nvSpPr>
        <p:spPr/>
        <p:txBody>
          <a:bodyPr/>
          <a:lstStyle/>
          <a:p>
            <a:pPr>
              <a:defRPr/>
            </a:pPr>
            <a:fld id="{4CDF3D41-9421-6B40-8363-46A2A0BC1F31}" type="slidenum">
              <a:rPr lang="en-US" smtClean="0"/>
              <a:pPr>
                <a:defRPr/>
              </a:pPr>
              <a:t>5</a:t>
            </a:fld>
            <a:endParaRPr lang="en-US"/>
          </a:p>
        </p:txBody>
      </p:sp>
    </p:spTree>
    <p:extLst>
      <p:ext uri="{BB962C8B-B14F-4D97-AF65-F5344CB8AC3E}">
        <p14:creationId xmlns:p14="http://schemas.microsoft.com/office/powerpoint/2010/main" val="105484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9E55-3690-1028-AA3F-4CA09AF69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5094C-4F7F-156A-46BD-A63CAD9AC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F72C-E863-62E2-A474-0D500BBB3C46}"/>
              </a:ext>
            </a:extLst>
          </p:cNvPr>
          <p:cNvSpPr>
            <a:spLocks noGrp="1"/>
          </p:cNvSpPr>
          <p:nvPr>
            <p:ph type="body" idx="1"/>
          </p:nvPr>
        </p:nvSpPr>
        <p:spPr/>
        <p:txBody>
          <a:bodyPr/>
          <a:lstStyle/>
          <a:p>
            <a:r>
              <a:rPr lang="en-US" dirty="0"/>
              <a:t>The EDTC measure focuses on ensuring important patient information is communicated during transfers. This includes documentation such as reason for transfer, medication information, provider communication, and patient records. Strong transitions of care improve patient outcomes, support continuity between facilities and reduces errors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223CE53-8DD9-025D-1F33-5BDBA63B2588}"/>
              </a:ext>
            </a:extLst>
          </p:cNvPr>
          <p:cNvSpPr>
            <a:spLocks noGrp="1"/>
          </p:cNvSpPr>
          <p:nvPr>
            <p:ph type="sldNum" sz="quarter" idx="5"/>
          </p:nvPr>
        </p:nvSpPr>
        <p:spPr/>
        <p:txBody>
          <a:bodyPr/>
          <a:lstStyle/>
          <a:p>
            <a:pPr>
              <a:defRPr/>
            </a:pPr>
            <a:fld id="{4CDF3D41-9421-6B40-8363-46A2A0BC1F31}" type="slidenum">
              <a:rPr lang="en-US" smtClean="0"/>
              <a:pPr>
                <a:defRPr/>
              </a:pPr>
              <a:t>6</a:t>
            </a:fld>
            <a:endParaRPr lang="en-US"/>
          </a:p>
        </p:txBody>
      </p:sp>
    </p:spTree>
    <p:extLst>
      <p:ext uri="{BB962C8B-B14F-4D97-AF65-F5344CB8AC3E}">
        <p14:creationId xmlns:p14="http://schemas.microsoft.com/office/powerpoint/2010/main" val="373582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3FFC-FF5A-19B6-D5D7-4C812C157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A5E08-A66B-E652-A389-C3A4D39B5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FD23D-439D-BBFD-2762-692F6756DC35}"/>
              </a:ext>
            </a:extLst>
          </p:cNvPr>
          <p:cNvSpPr>
            <a:spLocks noGrp="1"/>
          </p:cNvSpPr>
          <p:nvPr>
            <p:ph type="body" idx="1"/>
          </p:nvPr>
        </p:nvSpPr>
        <p:spPr/>
        <p:txBody>
          <a:bodyPr/>
          <a:lstStyle/>
          <a:p>
            <a:pPr defTabSz="471145">
              <a:defRPr/>
            </a:pPr>
            <a:r>
              <a:rPr lang="en-US" dirty="0"/>
              <a:t>This cohort project ran from November 2024 through August 2025. </a:t>
            </a:r>
          </a:p>
          <a:p>
            <a:pPr defTabSz="471145">
              <a:defRPr/>
            </a:pPr>
            <a:endParaRPr lang="en-US" dirty="0"/>
          </a:p>
          <a:p>
            <a:r>
              <a:rPr lang="en-US" dirty="0"/>
              <a:t>The goal was to support Critical Access Hospitals that were not consistently meeting EDTC performance benchmarks. Through collaboration, coaching, and quality improvement activities, hospitals worked to strengthen their transfer communication processes.</a:t>
            </a:r>
          </a:p>
          <a:p>
            <a:endParaRPr lang="en-US" dirty="0"/>
          </a:p>
          <a:p>
            <a:r>
              <a:rPr lang="en-US" dirty="0"/>
              <a:t>The EDTC data does lag slightly, so Quarter 2 of 2025 for the months of April thru June 2025, was the baseline data used. </a:t>
            </a:r>
          </a:p>
        </p:txBody>
      </p:sp>
      <p:sp>
        <p:nvSpPr>
          <p:cNvPr id="4" name="Slide Number Placeholder 3">
            <a:extLst>
              <a:ext uri="{FF2B5EF4-FFF2-40B4-BE49-F238E27FC236}">
                <a16:creationId xmlns:a16="http://schemas.microsoft.com/office/drawing/2014/main" id="{ED261309-3D70-2E56-7E71-27C552125B6C}"/>
              </a:ext>
            </a:extLst>
          </p:cNvPr>
          <p:cNvSpPr>
            <a:spLocks noGrp="1"/>
          </p:cNvSpPr>
          <p:nvPr>
            <p:ph type="sldNum" sz="quarter" idx="5"/>
          </p:nvPr>
        </p:nvSpPr>
        <p:spPr/>
        <p:txBody>
          <a:bodyPr/>
          <a:lstStyle/>
          <a:p>
            <a:pPr>
              <a:defRPr/>
            </a:pPr>
            <a:fld id="{4CDF3D41-9421-6B40-8363-46A2A0BC1F31}" type="slidenum">
              <a:rPr lang="en-US" smtClean="0"/>
              <a:pPr>
                <a:defRPr/>
              </a:pPr>
              <a:t>7</a:t>
            </a:fld>
            <a:endParaRPr lang="en-US"/>
          </a:p>
        </p:txBody>
      </p:sp>
    </p:spTree>
    <p:extLst>
      <p:ext uri="{BB962C8B-B14F-4D97-AF65-F5344CB8AC3E}">
        <p14:creationId xmlns:p14="http://schemas.microsoft.com/office/powerpoint/2010/main" val="138394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71012-6448-1CA5-A5E1-D3FCF9AA4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15CBA-3FCB-AB12-EEAA-886D7880E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B0B07-69CB-F103-E73C-15AB1D0852DA}"/>
              </a:ext>
            </a:extLst>
          </p:cNvPr>
          <p:cNvSpPr>
            <a:spLocks noGrp="1"/>
          </p:cNvSpPr>
          <p:nvPr>
            <p:ph type="body" idx="1"/>
          </p:nvPr>
        </p:nvSpPr>
        <p:spPr/>
        <p:txBody>
          <a:bodyPr/>
          <a:lstStyle/>
          <a:p>
            <a:r>
              <a:rPr lang="en-US" dirty="0"/>
              <a:t>The selection process used quarterly EDTC data provided through the Flex Monitoring Team. The baseline data used was from Quarter 2 of 2024 which was April thru June 2024.  </a:t>
            </a:r>
          </a:p>
          <a:p>
            <a:endParaRPr lang="en-US" dirty="0"/>
          </a:p>
          <a:p>
            <a:r>
              <a:rPr lang="en-US" dirty="0"/>
              <a:t>Hospitals that were not consistently achieving 100% compliance in EDTC measures or hospitals with one very low element were identified as possible participants. Once those CAHs were identified, I reached out to discuss the EDTC cohort we were going to be starting, provided their data to show why we would like them to participate and asked if they would be willing to take part. The goal was to provide focused improvement support where it was most needed.</a:t>
            </a:r>
          </a:p>
          <a:p>
            <a:endParaRPr lang="en-US" dirty="0"/>
          </a:p>
          <a:p>
            <a:endParaRPr lang="en-US" dirty="0"/>
          </a:p>
        </p:txBody>
      </p:sp>
      <p:sp>
        <p:nvSpPr>
          <p:cNvPr id="4" name="Slide Number Placeholder 3">
            <a:extLst>
              <a:ext uri="{FF2B5EF4-FFF2-40B4-BE49-F238E27FC236}">
                <a16:creationId xmlns:a16="http://schemas.microsoft.com/office/drawing/2014/main" id="{97A098E3-E1F6-CE08-42F4-E97F275D9EDB}"/>
              </a:ext>
            </a:extLst>
          </p:cNvPr>
          <p:cNvSpPr>
            <a:spLocks noGrp="1"/>
          </p:cNvSpPr>
          <p:nvPr>
            <p:ph type="sldNum" sz="quarter" idx="5"/>
          </p:nvPr>
        </p:nvSpPr>
        <p:spPr/>
        <p:txBody>
          <a:bodyPr/>
          <a:lstStyle/>
          <a:p>
            <a:pPr>
              <a:defRPr/>
            </a:pPr>
            <a:fld id="{4CDF3D41-9421-6B40-8363-46A2A0BC1F31}" type="slidenum">
              <a:rPr lang="en-US" smtClean="0"/>
              <a:pPr>
                <a:defRPr/>
              </a:pPr>
              <a:t>8</a:t>
            </a:fld>
            <a:endParaRPr lang="en-US"/>
          </a:p>
        </p:txBody>
      </p:sp>
    </p:spTree>
    <p:extLst>
      <p:ext uri="{BB962C8B-B14F-4D97-AF65-F5344CB8AC3E}">
        <p14:creationId xmlns:p14="http://schemas.microsoft.com/office/powerpoint/2010/main" val="107731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5 CAHs that participated in the cohort. We are very appreciative of these participating hospitals and their commitment to quality improvement. Their willingness to share challenges, strategies, and successes created a strong collaborative learning environment throughout the project.</a:t>
            </a:r>
          </a:p>
        </p:txBody>
      </p:sp>
      <p:sp>
        <p:nvSpPr>
          <p:cNvPr id="4" name="Slide Number Placeholder 3"/>
          <p:cNvSpPr>
            <a:spLocks noGrp="1"/>
          </p:cNvSpPr>
          <p:nvPr>
            <p:ph type="sldNum" sz="quarter" idx="5"/>
          </p:nvPr>
        </p:nvSpPr>
        <p:spPr/>
        <p:txBody>
          <a:bodyPr/>
          <a:lstStyle/>
          <a:p>
            <a:pPr>
              <a:defRPr/>
            </a:pPr>
            <a:fld id="{4CDF3D41-9421-6B40-8363-46A2A0BC1F31}" type="slidenum">
              <a:rPr lang="en-US" smtClean="0"/>
              <a:pPr>
                <a:defRPr/>
              </a:pPr>
              <a:t>9</a:t>
            </a:fld>
            <a:endParaRPr lang="en-US"/>
          </a:p>
        </p:txBody>
      </p:sp>
    </p:spTree>
    <p:extLst>
      <p:ext uri="{BB962C8B-B14F-4D97-AF65-F5344CB8AC3E}">
        <p14:creationId xmlns:p14="http://schemas.microsoft.com/office/powerpoint/2010/main" val="361772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lgn="ctr">
              <a:defRPr sz="1200">
                <a:solidFill>
                  <a:schemeClr val="tx1">
                    <a:tint val="75000"/>
                  </a:schemeClr>
                </a:solidFill>
              </a:defRPr>
            </a:lvl1pPr>
          </a:lstStyle>
          <a:p>
            <a:pPr>
              <a:defRPr/>
            </a:pPr>
            <a:fld id="{8A57881A-09A3-B04B-B304-0DCB5865633B}" type="slidenum">
              <a:rPr lang="en-US"/>
              <a:pPr>
                <a:defRPr/>
              </a:pPr>
              <a:t>‹#›</a:t>
            </a:fld>
            <a:endParaRPr lang="en-US" dirty="0"/>
          </a:p>
        </p:txBody>
      </p:sp>
    </p:spTree>
    <p:extLst>
      <p:ext uri="{BB962C8B-B14F-4D97-AF65-F5344CB8AC3E}">
        <p14:creationId xmlns:p14="http://schemas.microsoft.com/office/powerpoint/2010/main" val="138470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914400"/>
          </a:xfrm>
          <a:prstGeom prst="rect">
            <a:avLst/>
          </a:prstGeom>
          <a:solidFill>
            <a:srgbClr val="FCB333"/>
          </a:solidFill>
          <a:ln>
            <a:noFill/>
          </a:ln>
        </p:spPr>
      </p:pic>
      <p:sp>
        <p:nvSpPr>
          <p:cNvPr id="5" name="Rectangle 4"/>
          <p:cNvSpPr/>
          <p:nvPr/>
        </p:nvSpPr>
        <p:spPr>
          <a:xfrm>
            <a:off x="0" y="885825"/>
            <a:ext cx="9164638" cy="952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8" name="Title 1"/>
          <p:cNvSpPr>
            <a:spLocks noGrp="1"/>
          </p:cNvSpPr>
          <p:nvPr>
            <p:ph type="title"/>
          </p:nvPr>
        </p:nvSpPr>
        <p:spPr>
          <a:xfrm>
            <a:off x="366890" y="1129615"/>
            <a:ext cx="8319911" cy="762000"/>
          </a:xfrm>
        </p:spPr>
        <p:txBody>
          <a:bodyPr/>
          <a:lstStyle/>
          <a:p>
            <a:r>
              <a:rPr lang="en-US"/>
              <a:t>Click to edit Master title style</a:t>
            </a:r>
            <a:endParaRPr lang="en-US" dirty="0"/>
          </a:p>
        </p:txBody>
      </p:sp>
      <p:sp>
        <p:nvSpPr>
          <p:cNvPr id="9" name="Content Placeholder 2"/>
          <p:cNvSpPr>
            <a:spLocks noGrp="1"/>
          </p:cNvSpPr>
          <p:nvPr>
            <p:ph idx="1"/>
          </p:nvPr>
        </p:nvSpPr>
        <p:spPr>
          <a:xfrm>
            <a:off x="366890" y="2183246"/>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lgn="ctr">
              <a:defRPr sz="900">
                <a:solidFill>
                  <a:schemeClr val="tx1">
                    <a:tint val="75000"/>
                  </a:schemeClr>
                </a:solidFill>
              </a:defRPr>
            </a:lvl1pPr>
          </a:lstStyle>
          <a:p>
            <a:pPr>
              <a:defRPr/>
            </a:pPr>
            <a:fld id="{5A0691CC-38DB-CC4E-8C80-B71A1044B2DA}" type="slidenum">
              <a:rPr lang="en-US"/>
              <a:pPr>
                <a:defRPr/>
              </a:pPr>
              <a:t>‹#›</a:t>
            </a:fld>
            <a:endParaRPr lang="en-US" dirty="0"/>
          </a:p>
        </p:txBody>
      </p:sp>
      <p:sp>
        <p:nvSpPr>
          <p:cNvPr id="7" name="Rectangle 6"/>
          <p:cNvSpPr/>
          <p:nvPr userDrawn="1"/>
        </p:nvSpPr>
        <p:spPr>
          <a:xfrm>
            <a:off x="1" y="0"/>
            <a:ext cx="3855563"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userDrawn="1"/>
        </p:nvSpPr>
        <p:spPr>
          <a:xfrm>
            <a:off x="97515" y="150744"/>
            <a:ext cx="4553045" cy="415498"/>
          </a:xfrm>
          <a:prstGeom prst="rect">
            <a:avLst/>
          </a:prstGeom>
          <a:noFill/>
        </p:spPr>
        <p:txBody>
          <a:bodyPr wrap="square" rtlCol="0">
            <a:spAutoFit/>
          </a:bodyPr>
          <a:lstStyle/>
          <a:p>
            <a:r>
              <a:rPr lang="en-US" sz="2100" dirty="0">
                <a:solidFill>
                  <a:schemeClr val="bg1"/>
                </a:solidFill>
              </a:rPr>
              <a:t>Center </a:t>
            </a:r>
            <a:r>
              <a:rPr lang="en-US" sz="2100" i="1" dirty="0">
                <a:solidFill>
                  <a:schemeClr val="bg1"/>
                </a:solidFill>
              </a:rPr>
              <a:t>for</a:t>
            </a:r>
            <a:r>
              <a:rPr lang="en-US" sz="2100" dirty="0">
                <a:solidFill>
                  <a:schemeClr val="bg1"/>
                </a:solidFill>
              </a:rPr>
              <a:t> Rural Health</a:t>
            </a:r>
          </a:p>
        </p:txBody>
      </p:sp>
    </p:spTree>
    <p:extLst>
      <p:ext uri="{BB962C8B-B14F-4D97-AF65-F5344CB8AC3E}">
        <p14:creationId xmlns:p14="http://schemas.microsoft.com/office/powerpoint/2010/main" val="14290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RH Info, Slide 2">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0" y="885825"/>
            <a:ext cx="9164638" cy="95250"/>
          </a:xfrm>
          <a:prstGeom prst="rect">
            <a:avLst/>
          </a:prstGeom>
          <a:solidFill>
            <a:srgbClr val="00AF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555625" y="1225550"/>
            <a:ext cx="8118475" cy="5441950"/>
          </a:xfrm>
          <a:prstGeom prst="rect">
            <a:avLst/>
          </a:prstGeom>
        </p:spPr>
        <p:txBody>
          <a:bodyPr>
            <a:spAutoFit/>
          </a:bodyPr>
          <a:lstStyle/>
          <a:p>
            <a:pPr marL="285750" indent="-285750">
              <a:lnSpc>
                <a:spcPct val="80000"/>
              </a:lnSpc>
              <a:buFont typeface="Arial"/>
              <a:buChar char="•"/>
              <a:defRPr/>
            </a:pPr>
            <a:r>
              <a:rPr lang="en-US" sz="1800" dirty="0"/>
              <a:t>Established in 1980, at The University of North Dakota (UND) School of Medicine and Health Sciences in Grand Forks, ND</a:t>
            </a:r>
            <a:br>
              <a:rPr lang="en-US" sz="1800" dirty="0"/>
            </a:br>
            <a:endParaRPr lang="en-US" sz="1800" dirty="0"/>
          </a:p>
          <a:p>
            <a:pPr marL="285750" indent="-285750">
              <a:lnSpc>
                <a:spcPct val="80000"/>
              </a:lnSpc>
              <a:buFont typeface="Arial"/>
              <a:buChar char="•"/>
              <a:defRPr/>
            </a:pPr>
            <a:r>
              <a:rPr lang="en-US" sz="1800" dirty="0"/>
              <a:t>One of the country’s most experienced state rural health offices</a:t>
            </a:r>
            <a:br>
              <a:rPr lang="en-US" sz="1800" dirty="0"/>
            </a:br>
            <a:endParaRPr lang="en-US" sz="1800" dirty="0"/>
          </a:p>
          <a:p>
            <a:pPr marL="285750" indent="-285750">
              <a:lnSpc>
                <a:spcPct val="80000"/>
              </a:lnSpc>
              <a:buFont typeface="Arial"/>
              <a:buChar char="•"/>
              <a:defRPr/>
            </a:pPr>
            <a:r>
              <a:rPr lang="en-US" sz="1800" dirty="0"/>
              <a:t>UND Center of Excellence in Research, Scholarship, and Creative Activity</a:t>
            </a:r>
            <a:endParaRPr lang="en-US" sz="1800" b="1" dirty="0">
              <a:cs typeface="Times New Roman" pitchFamily="18" charset="0"/>
            </a:endParaRPr>
          </a:p>
          <a:p>
            <a:pPr marL="285750" indent="-285750">
              <a:lnSpc>
                <a:spcPct val="80000"/>
              </a:lnSpc>
              <a:buFont typeface="Arial"/>
              <a:buChar char="•"/>
              <a:defRPr/>
            </a:pPr>
            <a:endParaRPr lang="en-US" sz="1800" dirty="0"/>
          </a:p>
          <a:p>
            <a:pPr marL="285750" indent="-285750">
              <a:lnSpc>
                <a:spcPct val="80000"/>
              </a:lnSpc>
              <a:buFont typeface="Arial"/>
              <a:buChar char="•"/>
              <a:defRPr/>
            </a:pPr>
            <a:r>
              <a:rPr lang="en-US" sz="1800" dirty="0"/>
              <a:t>Home to seven national programs</a:t>
            </a:r>
            <a:br>
              <a:rPr lang="en-US" sz="1800" dirty="0"/>
            </a:br>
            <a:endParaRPr lang="en-US" sz="1800" dirty="0"/>
          </a:p>
          <a:p>
            <a:pPr marL="285750" indent="-285750">
              <a:lnSpc>
                <a:spcPct val="80000"/>
              </a:lnSpc>
              <a:buFont typeface="Arial"/>
              <a:buChar char="•"/>
              <a:defRPr/>
            </a:pPr>
            <a:r>
              <a:rPr lang="en-US" sz="1800" dirty="0"/>
              <a:t>Recipient of the UND Award for Departmental Excellence in Research</a:t>
            </a:r>
          </a:p>
          <a:p>
            <a:pPr>
              <a:lnSpc>
                <a:spcPct val="80000"/>
              </a:lnSpc>
              <a:buFont typeface="Arial"/>
              <a:buNone/>
              <a:defRPr/>
            </a:pPr>
            <a:endParaRPr lang="en-US" sz="1800" b="1" dirty="0">
              <a:cs typeface="Times New Roman" pitchFamily="18" charset="0"/>
            </a:endParaRPr>
          </a:p>
          <a:p>
            <a:pPr fontAlgn="auto">
              <a:lnSpc>
                <a:spcPct val="90000"/>
              </a:lnSpc>
              <a:spcAft>
                <a:spcPts val="0"/>
              </a:spcAft>
              <a:buFont typeface="Arial"/>
              <a:buNone/>
              <a:defRPr/>
            </a:pPr>
            <a:r>
              <a:rPr lang="en-US" sz="1800" b="1" dirty="0">
                <a:cs typeface="Times New Roman" pitchFamily="18" charset="0"/>
              </a:rPr>
              <a:t>Focus on</a:t>
            </a:r>
          </a:p>
          <a:p>
            <a:pPr marL="400050" lvl="1">
              <a:lnSpc>
                <a:spcPct val="110000"/>
              </a:lnSpc>
              <a:buFont typeface="Arial" charset="0"/>
              <a:buNone/>
              <a:defRPr/>
            </a:pPr>
            <a:r>
              <a:rPr lang="pl-PL" sz="1800" dirty="0"/>
              <a:t>– </a:t>
            </a:r>
            <a:r>
              <a:rPr lang="en-US" sz="1800" dirty="0"/>
              <a:t>Educating and Informing</a:t>
            </a:r>
          </a:p>
          <a:p>
            <a:pPr marL="400050" lvl="1">
              <a:lnSpc>
                <a:spcPct val="110000"/>
              </a:lnSpc>
              <a:buFont typeface="Arial" charset="0"/>
              <a:buNone/>
              <a:defRPr/>
            </a:pPr>
            <a:r>
              <a:rPr lang="pl-PL" sz="1800" dirty="0"/>
              <a:t>– Policy</a:t>
            </a:r>
          </a:p>
          <a:p>
            <a:pPr marL="400050" lvl="1">
              <a:lnSpc>
                <a:spcPct val="110000"/>
              </a:lnSpc>
              <a:buFont typeface="Arial" charset="0"/>
              <a:buNone/>
              <a:defRPr/>
            </a:pPr>
            <a:r>
              <a:rPr lang="pl-PL" sz="1800" dirty="0"/>
              <a:t>– </a:t>
            </a:r>
            <a:r>
              <a:rPr lang="pl-PL" sz="1800" dirty="0" err="1"/>
              <a:t>Research</a:t>
            </a:r>
            <a:r>
              <a:rPr lang="pl-PL" sz="1800" dirty="0"/>
              <a:t> and Evaluation</a:t>
            </a:r>
          </a:p>
          <a:p>
            <a:pPr marL="400050" lvl="1">
              <a:lnSpc>
                <a:spcPct val="110000"/>
              </a:lnSpc>
              <a:buFont typeface="Arial" charset="0"/>
              <a:buNone/>
              <a:defRPr/>
            </a:pPr>
            <a:r>
              <a:rPr lang="pl-PL" sz="1800" dirty="0"/>
              <a:t>– </a:t>
            </a:r>
            <a:r>
              <a:rPr lang="pl-PL" sz="1800" dirty="0" err="1"/>
              <a:t>Working</a:t>
            </a:r>
            <a:r>
              <a:rPr lang="pl-PL" sz="1800" dirty="0"/>
              <a:t> with </a:t>
            </a:r>
            <a:r>
              <a:rPr lang="pl-PL" sz="1800" dirty="0" err="1"/>
              <a:t>Communities</a:t>
            </a:r>
            <a:endParaRPr lang="pl-PL" sz="1800" dirty="0"/>
          </a:p>
          <a:p>
            <a:pPr marL="400050" lvl="1">
              <a:lnSpc>
                <a:spcPct val="110000"/>
              </a:lnSpc>
              <a:buFont typeface="Arial" charset="0"/>
              <a:buNone/>
              <a:defRPr/>
            </a:pPr>
            <a:r>
              <a:rPr lang="pl-PL" sz="1800" dirty="0"/>
              <a:t>– American </a:t>
            </a:r>
            <a:r>
              <a:rPr lang="pl-PL" sz="1800" dirty="0" err="1"/>
              <a:t>Indians</a:t>
            </a:r>
            <a:endParaRPr lang="pl-PL" sz="1800" dirty="0"/>
          </a:p>
          <a:p>
            <a:pPr marL="400050" lvl="1">
              <a:lnSpc>
                <a:spcPct val="110000"/>
              </a:lnSpc>
              <a:buFont typeface="Arial" charset="0"/>
              <a:buNone/>
              <a:defRPr/>
            </a:pPr>
            <a:r>
              <a:rPr lang="pl-PL" sz="1800" dirty="0"/>
              <a:t>– </a:t>
            </a:r>
            <a:r>
              <a:rPr lang="pl-PL" sz="1800" dirty="0" err="1"/>
              <a:t>Health</a:t>
            </a:r>
            <a:r>
              <a:rPr lang="pl-PL" sz="1800" dirty="0"/>
              <a:t> </a:t>
            </a:r>
            <a:r>
              <a:rPr lang="pl-PL" sz="1800" dirty="0" err="1"/>
              <a:t>Workforce</a:t>
            </a:r>
            <a:endParaRPr lang="pl-PL" sz="1800" dirty="0"/>
          </a:p>
          <a:p>
            <a:pPr marL="400050" lvl="1">
              <a:lnSpc>
                <a:spcPct val="110000"/>
              </a:lnSpc>
              <a:buFont typeface="Arial" charset="0"/>
              <a:buNone/>
              <a:defRPr/>
            </a:pPr>
            <a:r>
              <a:rPr lang="pl-PL" sz="1800" dirty="0"/>
              <a:t>– </a:t>
            </a:r>
            <a:r>
              <a:rPr lang="pl-PL" sz="1800" dirty="0" err="1"/>
              <a:t>Hospitals</a:t>
            </a:r>
            <a:r>
              <a:rPr lang="pl-PL" sz="1800" dirty="0"/>
              <a:t> and </a:t>
            </a:r>
            <a:r>
              <a:rPr lang="pl-PL" sz="1800" dirty="0" err="1"/>
              <a:t>Facilities</a:t>
            </a:r>
            <a:endParaRPr lang="pl-PL" sz="1800" dirty="0"/>
          </a:p>
          <a:p>
            <a:pPr>
              <a:defRPr/>
            </a:pPr>
            <a:endParaRPr lang="en-US" sz="1800" dirty="0">
              <a:cs typeface="Times New Roman" pitchFamily="18" charset="0"/>
            </a:endParaRPr>
          </a:p>
          <a:p>
            <a:pPr fontAlgn="auto">
              <a:lnSpc>
                <a:spcPct val="90000"/>
              </a:lnSpc>
              <a:spcAft>
                <a:spcPts val="0"/>
              </a:spcAft>
              <a:buFont typeface="Arial"/>
              <a:buNone/>
              <a:defRPr/>
            </a:pPr>
            <a:r>
              <a:rPr lang="en-US" sz="1800" b="1" dirty="0" err="1">
                <a:solidFill>
                  <a:srgbClr val="003972"/>
                </a:solidFill>
                <a:cs typeface="Times New Roman" pitchFamily="18" charset="0"/>
              </a:rPr>
              <a:t>ruralhealth.und.edu</a:t>
            </a:r>
            <a:endParaRPr lang="en-US" sz="1800" b="1" dirty="0">
              <a:solidFill>
                <a:srgbClr val="003972"/>
              </a:solidFill>
              <a:cs typeface="Times New Roman" pitchFamily="18" charset="0"/>
            </a:endParaRPr>
          </a:p>
        </p:txBody>
      </p:sp>
      <p:sp>
        <p:nvSpPr>
          <p:cNvPr id="5" name="Slide Number Placeholder 5"/>
          <p:cNvSpPr>
            <a:spLocks noGrp="1"/>
          </p:cNvSpPr>
          <p:nvPr>
            <p:ph type="sldNum" sz="quarter" idx="10"/>
          </p:nvPr>
        </p:nvSpPr>
        <p:spPr/>
        <p:txBody>
          <a:bodyPr/>
          <a:lstStyle>
            <a:lvl1pPr algn="ctr">
              <a:defRPr sz="1200">
                <a:solidFill>
                  <a:schemeClr val="tx1">
                    <a:tint val="75000"/>
                  </a:schemeClr>
                </a:solidFill>
              </a:defRPr>
            </a:lvl1pPr>
          </a:lstStyle>
          <a:p>
            <a:pPr>
              <a:defRPr/>
            </a:pPr>
            <a:fld id="{662DA322-286B-8549-88C1-608FA0FB7E44}" type="slidenum">
              <a:rPr lang="en-US"/>
              <a:pPr>
                <a:defRPr/>
              </a:pPr>
              <a:t>‹#›</a:t>
            </a:fld>
            <a:endParaRPr lang="en-US" dirty="0"/>
          </a:p>
        </p:txBody>
      </p:sp>
      <p:sp>
        <p:nvSpPr>
          <p:cNvPr id="6" name="Rectangle 5"/>
          <p:cNvSpPr/>
          <p:nvPr userDrawn="1"/>
        </p:nvSpPr>
        <p:spPr>
          <a:xfrm>
            <a:off x="0" y="0"/>
            <a:ext cx="3855563"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4" y="150744"/>
            <a:ext cx="4553045" cy="523220"/>
          </a:xfrm>
          <a:prstGeom prst="rect">
            <a:avLst/>
          </a:prstGeom>
          <a:noFill/>
        </p:spPr>
        <p:txBody>
          <a:bodyPr wrap="square" rtlCol="0">
            <a:spAutoFit/>
          </a:bodyPr>
          <a:lstStyle/>
          <a:p>
            <a:r>
              <a:rPr lang="en-US" sz="2800" dirty="0">
                <a:solidFill>
                  <a:schemeClr val="bg1"/>
                </a:solidFill>
              </a:rPr>
              <a:t>Center </a:t>
            </a:r>
            <a:r>
              <a:rPr lang="en-US" sz="2800" i="1" dirty="0">
                <a:solidFill>
                  <a:schemeClr val="bg1"/>
                </a:solidFill>
              </a:rPr>
              <a:t>for</a:t>
            </a:r>
            <a:r>
              <a:rPr lang="en-US" sz="2800" dirty="0">
                <a:solidFill>
                  <a:schemeClr val="bg1"/>
                </a:solidFill>
              </a:rPr>
              <a:t> Rural Health</a:t>
            </a:r>
          </a:p>
        </p:txBody>
      </p:sp>
    </p:spTree>
    <p:extLst>
      <p:ext uri="{BB962C8B-B14F-4D97-AF65-F5344CB8AC3E}">
        <p14:creationId xmlns:p14="http://schemas.microsoft.com/office/powerpoint/2010/main" val="171876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Header/Footer">
    <p:spTree>
      <p:nvGrpSpPr>
        <p:cNvPr id="1" name=""/>
        <p:cNvGrpSpPr/>
        <p:nvPr/>
      </p:nvGrpSpPr>
      <p:grpSpPr>
        <a:xfrm>
          <a:off x="0" y="0"/>
          <a:ext cx="0" cy="0"/>
          <a:chOff x="0" y="0"/>
          <a:chExt cx="0" cy="0"/>
        </a:xfrm>
      </p:grpSpPr>
      <p:sp>
        <p:nvSpPr>
          <p:cNvPr id="4" name="Rectangle 3"/>
          <p:cNvSpPr/>
          <p:nvPr/>
        </p:nvSpPr>
        <p:spPr>
          <a:xfrm>
            <a:off x="0" y="0"/>
            <a:ext cx="9144000" cy="112713"/>
          </a:xfrm>
          <a:prstGeom prst="rect">
            <a:avLst/>
          </a:prstGeom>
          <a:solidFill>
            <a:srgbClr val="0039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flipV="1">
            <a:off x="0" y="6635750"/>
            <a:ext cx="4127500" cy="231775"/>
          </a:xfrm>
          <a:prstGeom prst="rect">
            <a:avLst/>
          </a:prstGeom>
          <a:solidFill>
            <a:srgbClr val="0039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flipV="1">
            <a:off x="4127500" y="6632672"/>
            <a:ext cx="5016500" cy="231775"/>
          </a:xfrm>
          <a:prstGeom prst="rect">
            <a:avLst/>
          </a:prstGeom>
          <a:solidFill>
            <a:srgbClr val="FCB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366889" y="254000"/>
            <a:ext cx="8319911"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66889" y="1307631"/>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a:xfrm>
            <a:off x="3606800" y="6254750"/>
            <a:ext cx="2133600" cy="365125"/>
          </a:xfrm>
        </p:spPr>
        <p:txBody>
          <a:bodyPr/>
          <a:lstStyle>
            <a:lvl1pPr algn="ctr">
              <a:defRPr sz="1200">
                <a:solidFill>
                  <a:schemeClr val="tx1">
                    <a:tint val="75000"/>
                  </a:schemeClr>
                </a:solidFill>
              </a:defRPr>
            </a:lvl1pPr>
          </a:lstStyle>
          <a:p>
            <a:pPr>
              <a:defRPr/>
            </a:pPr>
            <a:fld id="{CF382D1A-45EF-1142-B2B1-C780673C04E5}" type="slidenum">
              <a:rPr lang="en-US"/>
              <a:pPr>
                <a:defRPr/>
              </a:pPr>
              <a:t>‹#›</a:t>
            </a:fld>
            <a:endParaRPr lang="en-US" dirty="0"/>
          </a:p>
        </p:txBody>
      </p:sp>
      <p:sp>
        <p:nvSpPr>
          <p:cNvPr id="5" name="Rectangle 4"/>
          <p:cNvSpPr/>
          <p:nvPr/>
        </p:nvSpPr>
        <p:spPr>
          <a:xfrm flipV="1">
            <a:off x="0" y="6550025"/>
            <a:ext cx="9144000" cy="92075"/>
          </a:xfrm>
          <a:prstGeom prst="rect">
            <a:avLst/>
          </a:prstGeom>
          <a:solidFill>
            <a:srgbClr val="00AF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4212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Green CRH Header">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lvl1pPr algn="ctr">
              <a:defRPr sz="1200">
                <a:solidFill>
                  <a:schemeClr val="tx1">
                    <a:tint val="75000"/>
                  </a:schemeClr>
                </a:solidFill>
              </a:defRPr>
            </a:lvl1pPr>
          </a:lstStyle>
          <a:p>
            <a:pPr>
              <a:defRPr/>
            </a:pPr>
            <a:fld id="{7A67DAB8-B447-5D4A-A688-DB0CF5BBBB89}" type="slidenum">
              <a:rPr lang="en-US"/>
              <a:pPr>
                <a:defRPr/>
              </a:pPr>
              <a:t>‹#›</a:t>
            </a:fld>
            <a:endParaRPr lang="en-US" dirty="0"/>
          </a:p>
        </p:txBody>
      </p:sp>
      <p:pic>
        <p:nvPicPr>
          <p:cNvPr id="8" name="Picture 8">
            <a:extLst>
              <a:ext uri="{FF2B5EF4-FFF2-40B4-BE49-F238E27FC236}">
                <a16:creationId xmlns:a16="http://schemas.microsoft.com/office/drawing/2014/main" id="{4B67B428-5B81-FFEE-76FD-5EA4B2286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E5E2841-2975-676C-C35F-4D35C057F9DE}"/>
              </a:ext>
            </a:extLst>
          </p:cNvPr>
          <p:cNvSpPr/>
          <p:nvPr userDrawn="1"/>
        </p:nvSpPr>
        <p:spPr>
          <a:xfrm>
            <a:off x="0" y="0"/>
            <a:ext cx="3855563"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3F7109-A6A3-03FE-4E75-E14549D35588}"/>
              </a:ext>
            </a:extLst>
          </p:cNvPr>
          <p:cNvSpPr txBox="1"/>
          <p:nvPr userDrawn="1"/>
        </p:nvSpPr>
        <p:spPr>
          <a:xfrm>
            <a:off x="97514" y="150744"/>
            <a:ext cx="4553045" cy="523220"/>
          </a:xfrm>
          <a:prstGeom prst="rect">
            <a:avLst/>
          </a:prstGeom>
          <a:noFill/>
        </p:spPr>
        <p:txBody>
          <a:bodyPr wrap="square" rtlCol="0">
            <a:spAutoFit/>
          </a:bodyPr>
          <a:lstStyle/>
          <a:p>
            <a:r>
              <a:rPr lang="en-US" sz="2800" dirty="0">
                <a:solidFill>
                  <a:schemeClr val="bg1"/>
                </a:solidFill>
              </a:rPr>
              <a:t>Center </a:t>
            </a:r>
            <a:r>
              <a:rPr lang="en-US" sz="2800" i="1" dirty="0">
                <a:solidFill>
                  <a:schemeClr val="bg1"/>
                </a:solidFill>
              </a:rPr>
              <a:t>for</a:t>
            </a:r>
            <a:r>
              <a:rPr lang="en-US" sz="2800" dirty="0">
                <a:solidFill>
                  <a:schemeClr val="bg1"/>
                </a:solidFill>
              </a:rPr>
              <a:t> Rural Health</a:t>
            </a:r>
          </a:p>
        </p:txBody>
      </p:sp>
      <p:sp>
        <p:nvSpPr>
          <p:cNvPr id="2" name="Rectangle 1">
            <a:extLst>
              <a:ext uri="{FF2B5EF4-FFF2-40B4-BE49-F238E27FC236}">
                <a16:creationId xmlns:a16="http://schemas.microsoft.com/office/drawing/2014/main" id="{7D6C2374-A4B4-FB8F-BFDE-AB58E4E20952}"/>
              </a:ext>
            </a:extLst>
          </p:cNvPr>
          <p:cNvSpPr/>
          <p:nvPr userDrawn="1"/>
        </p:nvSpPr>
        <p:spPr>
          <a:xfrm>
            <a:off x="0" y="885825"/>
            <a:ext cx="9164638" cy="95250"/>
          </a:xfrm>
          <a:prstGeom prst="rect">
            <a:avLst/>
          </a:prstGeom>
          <a:solidFill>
            <a:srgbClr val="00AF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itle 1">
            <a:extLst>
              <a:ext uri="{FF2B5EF4-FFF2-40B4-BE49-F238E27FC236}">
                <a16:creationId xmlns:a16="http://schemas.microsoft.com/office/drawing/2014/main" id="{2152B3C8-282C-3215-3F4A-F26DBF3A2767}"/>
              </a:ext>
            </a:extLst>
          </p:cNvPr>
          <p:cNvSpPr>
            <a:spLocks noGrp="1"/>
          </p:cNvSpPr>
          <p:nvPr>
            <p:ph type="title"/>
          </p:nvPr>
        </p:nvSpPr>
        <p:spPr>
          <a:xfrm>
            <a:off x="366889" y="1129615"/>
            <a:ext cx="8319911" cy="76200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C250DAC8-8D09-41DC-62E2-551B82D8FF88}"/>
              </a:ext>
            </a:extLst>
          </p:cNvPr>
          <p:cNvSpPr>
            <a:spLocks noGrp="1"/>
          </p:cNvSpPr>
          <p:nvPr>
            <p:ph idx="1"/>
          </p:nvPr>
        </p:nvSpPr>
        <p:spPr>
          <a:xfrm>
            <a:off x="366889" y="2183246"/>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07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ue/Light Blue CRH Header">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914400"/>
          </a:xfrm>
          <a:prstGeom prst="rect">
            <a:avLst/>
          </a:prstGeom>
          <a:solidFill>
            <a:srgbClr val="FCB333"/>
          </a:solidFill>
          <a:ln>
            <a:noFill/>
          </a:ln>
        </p:spPr>
      </p:pic>
      <p:sp>
        <p:nvSpPr>
          <p:cNvPr id="5" name="Rectangle 4"/>
          <p:cNvSpPr/>
          <p:nvPr/>
        </p:nvSpPr>
        <p:spPr>
          <a:xfrm>
            <a:off x="0" y="885825"/>
            <a:ext cx="9164638" cy="952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itle 1"/>
          <p:cNvSpPr>
            <a:spLocks noGrp="1"/>
          </p:cNvSpPr>
          <p:nvPr>
            <p:ph type="title"/>
          </p:nvPr>
        </p:nvSpPr>
        <p:spPr>
          <a:xfrm>
            <a:off x="366889" y="1129615"/>
            <a:ext cx="8319911" cy="762000"/>
          </a:xfrm>
        </p:spPr>
        <p:txBody>
          <a:bodyPr/>
          <a:lstStyle/>
          <a:p>
            <a:r>
              <a:rPr lang="en-US"/>
              <a:t>Click to edit Master title style</a:t>
            </a:r>
            <a:endParaRPr lang="en-US" dirty="0"/>
          </a:p>
        </p:txBody>
      </p:sp>
      <p:sp>
        <p:nvSpPr>
          <p:cNvPr id="9" name="Content Placeholder 2"/>
          <p:cNvSpPr>
            <a:spLocks noGrp="1"/>
          </p:cNvSpPr>
          <p:nvPr>
            <p:ph idx="1"/>
          </p:nvPr>
        </p:nvSpPr>
        <p:spPr>
          <a:xfrm>
            <a:off x="366889" y="2183246"/>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lgn="ctr">
              <a:defRPr sz="1200">
                <a:solidFill>
                  <a:schemeClr val="tx1">
                    <a:tint val="75000"/>
                  </a:schemeClr>
                </a:solidFill>
              </a:defRPr>
            </a:lvl1pPr>
          </a:lstStyle>
          <a:p>
            <a:pPr>
              <a:defRPr/>
            </a:pPr>
            <a:fld id="{5A0691CC-38DB-CC4E-8C80-B71A1044B2DA}" type="slidenum">
              <a:rPr lang="en-US"/>
              <a:pPr>
                <a:defRPr/>
              </a:pPr>
              <a:t>‹#›</a:t>
            </a:fld>
            <a:endParaRPr lang="en-US" dirty="0"/>
          </a:p>
        </p:txBody>
      </p:sp>
      <p:sp>
        <p:nvSpPr>
          <p:cNvPr id="7" name="Rectangle 6"/>
          <p:cNvSpPr/>
          <p:nvPr userDrawn="1"/>
        </p:nvSpPr>
        <p:spPr>
          <a:xfrm>
            <a:off x="0" y="0"/>
            <a:ext cx="3855563"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97514" y="150744"/>
            <a:ext cx="4553045" cy="523220"/>
          </a:xfrm>
          <a:prstGeom prst="rect">
            <a:avLst/>
          </a:prstGeom>
          <a:noFill/>
        </p:spPr>
        <p:txBody>
          <a:bodyPr wrap="square" rtlCol="0">
            <a:spAutoFit/>
          </a:bodyPr>
          <a:lstStyle/>
          <a:p>
            <a:r>
              <a:rPr lang="en-US" sz="2800" dirty="0">
                <a:solidFill>
                  <a:schemeClr val="bg1"/>
                </a:solidFill>
              </a:rPr>
              <a:t>Center </a:t>
            </a:r>
            <a:r>
              <a:rPr lang="en-US" sz="2800" i="1" dirty="0">
                <a:solidFill>
                  <a:schemeClr val="bg1"/>
                </a:solidFill>
              </a:rPr>
              <a:t>for</a:t>
            </a:r>
            <a:r>
              <a:rPr lang="en-US" sz="2800" dirty="0">
                <a:solidFill>
                  <a:schemeClr val="bg1"/>
                </a:solidFill>
              </a:rPr>
              <a:t> Rural Health</a:t>
            </a:r>
          </a:p>
        </p:txBody>
      </p:sp>
    </p:spTree>
    <p:extLst>
      <p:ext uri="{BB962C8B-B14F-4D97-AF65-F5344CB8AC3E}">
        <p14:creationId xmlns:p14="http://schemas.microsoft.com/office/powerpoint/2010/main" val="324659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ue CRH Header">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9144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0" y="885825"/>
            <a:ext cx="9164638" cy="9525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itle 1"/>
          <p:cNvSpPr>
            <a:spLocks noGrp="1"/>
          </p:cNvSpPr>
          <p:nvPr>
            <p:ph type="title"/>
          </p:nvPr>
        </p:nvSpPr>
        <p:spPr>
          <a:xfrm>
            <a:off x="366889" y="1129615"/>
            <a:ext cx="8319911" cy="762000"/>
          </a:xfrm>
        </p:spPr>
        <p:txBody>
          <a:bodyPr/>
          <a:lstStyle/>
          <a:p>
            <a:r>
              <a:rPr lang="en-US"/>
              <a:t>Click to edit Master title style</a:t>
            </a:r>
            <a:endParaRPr lang="en-US" dirty="0"/>
          </a:p>
        </p:txBody>
      </p:sp>
      <p:sp>
        <p:nvSpPr>
          <p:cNvPr id="8" name="Content Placeholder 2"/>
          <p:cNvSpPr>
            <a:spLocks noGrp="1"/>
          </p:cNvSpPr>
          <p:nvPr>
            <p:ph idx="1"/>
          </p:nvPr>
        </p:nvSpPr>
        <p:spPr>
          <a:xfrm>
            <a:off x="366889" y="2183246"/>
            <a:ext cx="8319911" cy="4268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lgn="ctr">
              <a:defRPr sz="1200">
                <a:solidFill>
                  <a:schemeClr val="tx1">
                    <a:tint val="75000"/>
                  </a:schemeClr>
                </a:solidFill>
              </a:defRPr>
            </a:lvl1pPr>
          </a:lstStyle>
          <a:p>
            <a:pPr>
              <a:defRPr/>
            </a:pPr>
            <a:fld id="{42F2F60C-CE9F-8248-A1A0-92A0930CD84D}" type="slidenum">
              <a:rPr lang="en-US"/>
              <a:pPr>
                <a:defRPr/>
              </a:pPr>
              <a:t>‹#›</a:t>
            </a:fld>
            <a:endParaRPr lang="en-US" dirty="0"/>
          </a:p>
        </p:txBody>
      </p:sp>
      <p:sp>
        <p:nvSpPr>
          <p:cNvPr id="9" name="Rectangle 8"/>
          <p:cNvSpPr/>
          <p:nvPr userDrawn="1"/>
        </p:nvSpPr>
        <p:spPr>
          <a:xfrm>
            <a:off x="0" y="0"/>
            <a:ext cx="9144000"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97514" y="150744"/>
            <a:ext cx="10798175" cy="523220"/>
          </a:xfrm>
          <a:prstGeom prst="rect">
            <a:avLst/>
          </a:prstGeom>
          <a:noFill/>
        </p:spPr>
        <p:txBody>
          <a:bodyPr wrap="square" rtlCol="0">
            <a:spAutoFit/>
          </a:bodyPr>
          <a:lstStyle/>
          <a:p>
            <a:r>
              <a:rPr lang="en-US" sz="2800" dirty="0">
                <a:solidFill>
                  <a:schemeClr val="bg1"/>
                </a:solidFill>
              </a:rPr>
              <a:t>Center </a:t>
            </a:r>
            <a:r>
              <a:rPr lang="en-US" sz="2800" i="1" dirty="0">
                <a:solidFill>
                  <a:schemeClr val="bg1"/>
                </a:solidFill>
              </a:rPr>
              <a:t>for</a:t>
            </a:r>
            <a:r>
              <a:rPr lang="en-US" sz="2800" dirty="0">
                <a:solidFill>
                  <a:schemeClr val="bg1"/>
                </a:solidFill>
              </a:rPr>
              <a:t> Rural Health</a:t>
            </a:r>
          </a:p>
        </p:txBody>
      </p:sp>
    </p:spTree>
    <p:extLst>
      <p:ext uri="{BB962C8B-B14F-4D97-AF65-F5344CB8AC3E}">
        <p14:creationId xmlns:p14="http://schemas.microsoft.com/office/powerpoint/2010/main" val="17767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0" y="0"/>
            <a:ext cx="9144000" cy="2984500"/>
          </a:xfrm>
          <a:prstGeom prst="rect">
            <a:avLst/>
          </a:prstGeom>
          <a:solidFill>
            <a:srgbClr val="0039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flipV="1">
            <a:off x="0" y="6635750"/>
            <a:ext cx="4127500" cy="231775"/>
          </a:xfrm>
          <a:prstGeom prst="rect">
            <a:avLst/>
          </a:prstGeom>
          <a:solidFill>
            <a:srgbClr val="00AF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flipV="1">
            <a:off x="4127500" y="6626225"/>
            <a:ext cx="5016500" cy="231775"/>
          </a:xfrm>
          <a:prstGeom prst="rect">
            <a:avLst/>
          </a:prstGeom>
          <a:solidFill>
            <a:srgbClr val="FCB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itle 1"/>
          <p:cNvSpPr>
            <a:spLocks noGrp="1"/>
          </p:cNvSpPr>
          <p:nvPr>
            <p:ph type="title"/>
          </p:nvPr>
        </p:nvSpPr>
        <p:spPr>
          <a:xfrm>
            <a:off x="366889" y="3111501"/>
            <a:ext cx="8319911" cy="762000"/>
          </a:xfrm>
        </p:spPr>
        <p:txBody>
          <a:bodyPr/>
          <a:lstStyle/>
          <a:p>
            <a:r>
              <a:rPr lang="en-US" dirty="0"/>
              <a:t>Click to edit Master title style</a:t>
            </a:r>
          </a:p>
        </p:txBody>
      </p:sp>
      <p:sp>
        <p:nvSpPr>
          <p:cNvPr id="11" name="Slide Number Placeholder 5"/>
          <p:cNvSpPr>
            <a:spLocks noGrp="1"/>
          </p:cNvSpPr>
          <p:nvPr>
            <p:ph type="sldNum" sz="quarter" idx="10"/>
          </p:nvPr>
        </p:nvSpPr>
        <p:spPr>
          <a:xfrm>
            <a:off x="3606800" y="6267450"/>
            <a:ext cx="2133600" cy="365125"/>
          </a:xfrm>
        </p:spPr>
        <p:txBody>
          <a:bodyPr/>
          <a:lstStyle>
            <a:lvl1pPr algn="ctr">
              <a:defRPr sz="1200">
                <a:solidFill>
                  <a:schemeClr val="tx1">
                    <a:tint val="75000"/>
                  </a:schemeClr>
                </a:solidFill>
              </a:defRPr>
            </a:lvl1pPr>
          </a:lstStyle>
          <a:p>
            <a:pPr>
              <a:defRPr/>
            </a:pPr>
            <a:fld id="{A3173DC2-FBFF-1048-9590-7CD81AB73AB7}" type="slidenum">
              <a:rPr lang="en-US"/>
              <a:pPr>
                <a:defRPr/>
              </a:pPr>
              <a:t>‹#›</a:t>
            </a:fld>
            <a:endParaRPr lang="en-US" dirty="0"/>
          </a:p>
        </p:txBody>
      </p:sp>
      <p:sp>
        <p:nvSpPr>
          <p:cNvPr id="5" name="Rectangle 4"/>
          <p:cNvSpPr/>
          <p:nvPr/>
        </p:nvSpPr>
        <p:spPr>
          <a:xfrm flipV="1">
            <a:off x="0" y="6550025"/>
            <a:ext cx="9144000" cy="92075"/>
          </a:xfrm>
          <a:prstGeom prst="rect">
            <a:avLst/>
          </a:prstGeom>
          <a:solidFill>
            <a:srgbClr val="0039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119706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tyle">
    <p:spTree>
      <p:nvGrpSpPr>
        <p:cNvPr id="1" name=""/>
        <p:cNvGrpSpPr/>
        <p:nvPr/>
      </p:nvGrpSpPr>
      <p:grpSpPr>
        <a:xfrm>
          <a:off x="0" y="0"/>
          <a:ext cx="0" cy="0"/>
          <a:chOff x="0" y="0"/>
          <a:chExt cx="0" cy="0"/>
        </a:xfrm>
      </p:grpSpPr>
      <p:sp>
        <p:nvSpPr>
          <p:cNvPr id="2" name="Title 1"/>
          <p:cNvSpPr>
            <a:spLocks noGrp="1"/>
          </p:cNvSpPr>
          <p:nvPr>
            <p:ph type="title"/>
          </p:nvPr>
        </p:nvSpPr>
        <p:spPr>
          <a:xfrm>
            <a:off x="366889" y="188148"/>
            <a:ext cx="8319911" cy="11256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3606800" y="6267450"/>
            <a:ext cx="2133600" cy="365125"/>
          </a:xfrm>
        </p:spPr>
        <p:txBody>
          <a:bodyPr/>
          <a:lstStyle>
            <a:lvl1pPr algn="ctr">
              <a:defRPr sz="1200">
                <a:solidFill>
                  <a:schemeClr val="tx1">
                    <a:tint val="75000"/>
                  </a:schemeClr>
                </a:solidFill>
              </a:defRPr>
            </a:lvl1pPr>
          </a:lstStyle>
          <a:p>
            <a:pPr>
              <a:defRPr/>
            </a:pPr>
            <a:fld id="{4D8EE199-198B-4C47-A8C0-5BD1AA46E483}" type="slidenum">
              <a:rPr lang="en-US"/>
              <a:pPr>
                <a:defRPr/>
              </a:pPr>
              <a:t>‹#›</a:t>
            </a:fld>
            <a:endParaRPr lang="en-US" dirty="0"/>
          </a:p>
        </p:txBody>
      </p:sp>
    </p:spTree>
    <p:extLst>
      <p:ext uri="{BB962C8B-B14F-4D97-AF65-F5344CB8AC3E}">
        <p14:creationId xmlns:p14="http://schemas.microsoft.com/office/powerpoint/2010/main" val="291005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flipV="1">
            <a:off x="0" y="868363"/>
            <a:ext cx="9144000" cy="92075"/>
          </a:xfrm>
          <a:prstGeom prst="rect">
            <a:avLst/>
          </a:prstGeom>
          <a:solidFill>
            <a:srgbClr val="00AF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5337390" y="5735533"/>
            <a:ext cx="3729608" cy="1063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0"/>
          </p:nvPr>
        </p:nvSpPr>
        <p:spPr>
          <a:xfrm>
            <a:off x="3606800" y="6267450"/>
            <a:ext cx="2133600" cy="365125"/>
          </a:xfrm>
        </p:spPr>
        <p:txBody>
          <a:bodyPr/>
          <a:lstStyle>
            <a:lvl1pPr algn="ctr">
              <a:defRPr sz="1200">
                <a:solidFill>
                  <a:schemeClr val="tx1">
                    <a:tint val="75000"/>
                  </a:schemeClr>
                </a:solidFill>
              </a:defRPr>
            </a:lvl1pPr>
          </a:lstStyle>
          <a:p>
            <a:pPr>
              <a:defRPr/>
            </a:pPr>
            <a:fld id="{A317261C-DEBC-EC4F-B879-D01470B5FB6F}" type="slidenum">
              <a:rPr lang="en-US"/>
              <a:pPr>
                <a:defRPr/>
              </a:pPr>
              <a:t>‹#›</a:t>
            </a:fld>
            <a:endParaRPr lang="en-US" dirty="0"/>
          </a:p>
        </p:txBody>
      </p:sp>
      <p:sp>
        <p:nvSpPr>
          <p:cNvPr id="6" name="Rectangle 5"/>
          <p:cNvSpPr/>
          <p:nvPr userDrawn="1"/>
        </p:nvSpPr>
        <p:spPr>
          <a:xfrm>
            <a:off x="0" y="0"/>
            <a:ext cx="3855563"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4" y="150744"/>
            <a:ext cx="4553045" cy="523220"/>
          </a:xfrm>
          <a:prstGeom prst="rect">
            <a:avLst/>
          </a:prstGeom>
          <a:noFill/>
        </p:spPr>
        <p:txBody>
          <a:bodyPr wrap="square" rtlCol="0">
            <a:spAutoFit/>
          </a:bodyPr>
          <a:lstStyle/>
          <a:p>
            <a:r>
              <a:rPr lang="en-US" sz="2800" dirty="0">
                <a:solidFill>
                  <a:schemeClr val="bg1"/>
                </a:solidFill>
              </a:rPr>
              <a:t>Center </a:t>
            </a:r>
            <a:r>
              <a:rPr lang="en-US" sz="2800" i="1" dirty="0">
                <a:solidFill>
                  <a:schemeClr val="bg1"/>
                </a:solidFill>
              </a:rPr>
              <a:t>for</a:t>
            </a:r>
            <a:r>
              <a:rPr lang="en-US" sz="2800" dirty="0">
                <a:solidFill>
                  <a:schemeClr val="bg1"/>
                </a:solidFill>
              </a:rPr>
              <a:t> Rural Health</a:t>
            </a:r>
          </a:p>
        </p:txBody>
      </p:sp>
      <p:sp>
        <p:nvSpPr>
          <p:cNvPr id="10" name="Title 1">
            <a:extLst>
              <a:ext uri="{FF2B5EF4-FFF2-40B4-BE49-F238E27FC236}">
                <a16:creationId xmlns:a16="http://schemas.microsoft.com/office/drawing/2014/main" id="{E654FA2B-3CCE-E037-77B4-B6D5DC0E73E0}"/>
              </a:ext>
            </a:extLst>
          </p:cNvPr>
          <p:cNvSpPr>
            <a:spLocks noGrp="1"/>
          </p:cNvSpPr>
          <p:nvPr>
            <p:ph type="title"/>
          </p:nvPr>
        </p:nvSpPr>
        <p:spPr>
          <a:xfrm>
            <a:off x="366889" y="1046094"/>
            <a:ext cx="8319911" cy="76200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3A29FAC-F66E-4F1B-52D2-160FABF56233}"/>
              </a:ext>
            </a:extLst>
          </p:cNvPr>
          <p:cNvSpPr>
            <a:spLocks noGrp="1"/>
          </p:cNvSpPr>
          <p:nvPr>
            <p:ph idx="1"/>
          </p:nvPr>
        </p:nvSpPr>
        <p:spPr>
          <a:xfrm>
            <a:off x="366889" y="2099725"/>
            <a:ext cx="8319911" cy="42680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9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713" y="1109663"/>
            <a:ext cx="8320087" cy="11255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Title</a:t>
            </a:r>
          </a:p>
        </p:txBody>
      </p:sp>
      <p:pic>
        <p:nvPicPr>
          <p:cNvPr id="1027" name="Picture 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a:off x="5934384" y="5904858"/>
            <a:ext cx="3068456" cy="875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2379" y="0"/>
            <a:ext cx="915988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0" y="895350"/>
            <a:ext cx="9164638" cy="9525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Slide Number Placeholder 5"/>
          <p:cNvSpPr>
            <a:spLocks noGrp="1"/>
          </p:cNvSpPr>
          <p:nvPr>
            <p:ph type="sldNum" sz="quarter" idx="4"/>
          </p:nvPr>
        </p:nvSpPr>
        <p:spPr>
          <a:xfrm>
            <a:off x="36068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1</a:t>
            </a:r>
          </a:p>
        </p:txBody>
      </p:sp>
      <p:sp>
        <p:nvSpPr>
          <p:cNvPr id="4" name="Rectangle 3"/>
          <p:cNvSpPr/>
          <p:nvPr userDrawn="1"/>
        </p:nvSpPr>
        <p:spPr>
          <a:xfrm>
            <a:off x="0" y="0"/>
            <a:ext cx="3855563" cy="895350"/>
          </a:xfrm>
          <a:prstGeom prst="rect">
            <a:avLst/>
          </a:prstGeom>
          <a:solidFill>
            <a:srgbClr val="00397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userDrawn="1"/>
        </p:nvSpPr>
        <p:spPr>
          <a:xfrm>
            <a:off x="97514" y="150744"/>
            <a:ext cx="4553045" cy="523220"/>
          </a:xfrm>
          <a:prstGeom prst="rect">
            <a:avLst/>
          </a:prstGeom>
          <a:noFill/>
        </p:spPr>
        <p:txBody>
          <a:bodyPr wrap="square" rtlCol="0">
            <a:spAutoFit/>
          </a:bodyPr>
          <a:lstStyle/>
          <a:p>
            <a:r>
              <a:rPr lang="en-US" sz="2800" dirty="0">
                <a:solidFill>
                  <a:schemeClr val="bg1"/>
                </a:solidFill>
              </a:rPr>
              <a:t>Center </a:t>
            </a:r>
            <a:r>
              <a:rPr lang="en-US" sz="2800" i="1" dirty="0">
                <a:solidFill>
                  <a:schemeClr val="bg1"/>
                </a:solidFill>
              </a:rPr>
              <a:t>for</a:t>
            </a:r>
            <a:r>
              <a:rPr lang="en-US" sz="2800" dirty="0">
                <a:solidFill>
                  <a:schemeClr val="bg1"/>
                </a:solidFill>
              </a:rPr>
              <a:t> Rural Health</a:t>
            </a:r>
          </a:p>
        </p:txBody>
      </p:sp>
      <p:pic>
        <p:nvPicPr>
          <p:cNvPr id="5" name="Picture 9">
            <a:extLst>
              <a:ext uri="{FF2B5EF4-FFF2-40B4-BE49-F238E27FC236}">
                <a16:creationId xmlns:a16="http://schemas.microsoft.com/office/drawing/2014/main" id="{8E678BAA-F3A0-24D7-6FED-16FEBE426748}"/>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bwMode="auto">
          <a:xfrm>
            <a:off x="5603808" y="5735533"/>
            <a:ext cx="3456533" cy="985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3" r:id="rId4"/>
    <p:sldLayoutId id="2147483694" r:id="rId5"/>
    <p:sldLayoutId id="2147483695" r:id="rId6"/>
    <p:sldLayoutId id="2147483697" r:id="rId7"/>
    <p:sldLayoutId id="2147483698" r:id="rId8"/>
    <p:sldLayoutId id="2147483700" r:id="rId9"/>
    <p:sldLayoutId id="2147483701" r:id="rId10"/>
  </p:sldLayoutIdLst>
  <p:hf hdr="0" ftr="0" dt="0"/>
  <p:txStyles>
    <p:titleStyle>
      <a:lvl1pPr algn="l" defTabSz="457200" rtl="0" eaLnBrk="1" fontAlgn="base" hangingPunct="1">
        <a:spcBef>
          <a:spcPct val="0"/>
        </a:spcBef>
        <a:spcAft>
          <a:spcPct val="0"/>
        </a:spcAft>
        <a:defRPr sz="4000" kern="1200">
          <a:solidFill>
            <a:schemeClr val="tx1"/>
          </a:solidFill>
          <a:latin typeface="Garamond"/>
          <a:ea typeface="ＭＳ Ｐゴシック" charset="0"/>
          <a:cs typeface="Garamond"/>
        </a:defRPr>
      </a:lvl1pPr>
      <a:lvl2pPr algn="l" defTabSz="457200" rtl="0" eaLnBrk="1" fontAlgn="base" hangingPunct="1">
        <a:spcBef>
          <a:spcPct val="0"/>
        </a:spcBef>
        <a:spcAft>
          <a:spcPct val="0"/>
        </a:spcAft>
        <a:defRPr sz="4000">
          <a:solidFill>
            <a:schemeClr val="tx1"/>
          </a:solidFill>
          <a:latin typeface="Garamond" charset="0"/>
          <a:ea typeface="ＭＳ Ｐゴシック" charset="0"/>
          <a:cs typeface="ＭＳ Ｐゴシック" charset="0"/>
        </a:defRPr>
      </a:lvl2pPr>
      <a:lvl3pPr algn="l" defTabSz="457200" rtl="0" eaLnBrk="1" fontAlgn="base" hangingPunct="1">
        <a:spcBef>
          <a:spcPct val="0"/>
        </a:spcBef>
        <a:spcAft>
          <a:spcPct val="0"/>
        </a:spcAft>
        <a:defRPr sz="4000">
          <a:solidFill>
            <a:schemeClr val="tx1"/>
          </a:solidFill>
          <a:latin typeface="Garamond" charset="0"/>
          <a:ea typeface="ＭＳ Ｐゴシック" charset="0"/>
          <a:cs typeface="ＭＳ Ｐゴシック" charset="0"/>
        </a:defRPr>
      </a:lvl3pPr>
      <a:lvl4pPr algn="l" defTabSz="457200" rtl="0" eaLnBrk="1" fontAlgn="base" hangingPunct="1">
        <a:spcBef>
          <a:spcPct val="0"/>
        </a:spcBef>
        <a:spcAft>
          <a:spcPct val="0"/>
        </a:spcAft>
        <a:defRPr sz="4000">
          <a:solidFill>
            <a:schemeClr val="tx1"/>
          </a:solidFill>
          <a:latin typeface="Garamond" charset="0"/>
          <a:ea typeface="ＭＳ Ｐゴシック" charset="0"/>
          <a:cs typeface="ＭＳ Ｐゴシック" charset="0"/>
        </a:defRPr>
      </a:lvl4pPr>
      <a:lvl5pPr algn="l" defTabSz="457200" rtl="0" eaLnBrk="1" fontAlgn="base" hangingPunct="1">
        <a:spcBef>
          <a:spcPct val="0"/>
        </a:spcBef>
        <a:spcAft>
          <a:spcPct val="0"/>
        </a:spcAft>
        <a:defRPr sz="4000">
          <a:solidFill>
            <a:schemeClr val="tx1"/>
          </a:solidFill>
          <a:latin typeface="Garamond"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defRPr sz="3200" kern="1200">
          <a:solidFill>
            <a:schemeClr val="tx1"/>
          </a:solidFill>
          <a:latin typeface="+mn-lt"/>
          <a:ea typeface="ＭＳ Ｐゴシック" charset="0"/>
          <a:cs typeface="Adobe Garamond Pro"/>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_MRrTimlYU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Anna.Walter@und.edu" TargetMode="External"/><Relationship Id="rId7" Type="http://schemas.openxmlformats.org/officeDocument/2006/relationships/hyperlink" Target="mailto:Montana.Halberg@altru.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mailto:Megan.Sylling@altru.org" TargetMode="External"/><Relationship Id="rId5" Type="http://schemas.openxmlformats.org/officeDocument/2006/relationships/hyperlink" Target="mailto:Kristen.Jung@wrhs.com" TargetMode="External"/><Relationship Id="rId4" Type="http://schemas.openxmlformats.org/officeDocument/2006/relationships/hyperlink" Target="mailto:Stephanie.Fugleberg@sanfordhealt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33358" y="1521501"/>
            <a:ext cx="8319911" cy="4414603"/>
          </a:xfrm>
        </p:spPr>
        <p:txBody>
          <a:bodyPr/>
          <a:lstStyle/>
          <a:p>
            <a:pPr algn="ctr"/>
            <a:r>
              <a:rPr lang="en-US" dirty="0">
                <a:latin typeface="Garamond" charset="0"/>
              </a:rPr>
              <a:t>Improving Emergency Department Transfer Communication in Critical Access Hospitals</a:t>
            </a:r>
            <a:br>
              <a:rPr lang="en-US" sz="3500" dirty="0">
                <a:latin typeface="Garamond" charset="0"/>
              </a:rPr>
            </a:br>
            <a:br>
              <a:rPr lang="en-US" sz="3500" dirty="0">
                <a:latin typeface="Garamond" charset="0"/>
              </a:rPr>
            </a:br>
            <a:r>
              <a:rPr lang="en-US" sz="2400" dirty="0">
                <a:latin typeface="Garamond" charset="0"/>
              </a:rPr>
              <a:t>June 4</a:t>
            </a:r>
            <a:r>
              <a:rPr lang="en-US" sz="2400" baseline="30000" dirty="0">
                <a:latin typeface="Garamond" charset="0"/>
              </a:rPr>
              <a:t>th</a:t>
            </a:r>
            <a:r>
              <a:rPr lang="en-US" sz="2400" dirty="0">
                <a:latin typeface="Garamond" charset="0"/>
              </a:rPr>
              <a:t>, 2026</a:t>
            </a:r>
            <a:br>
              <a:rPr lang="en-US" sz="2400" dirty="0">
                <a:latin typeface="Garamond" charset="0"/>
              </a:rPr>
            </a:br>
            <a:br>
              <a:rPr lang="en-US" sz="3500" dirty="0">
                <a:latin typeface="Garamond" charset="0"/>
              </a:rPr>
            </a:br>
            <a:r>
              <a:rPr lang="en-US" sz="2400" dirty="0">
                <a:latin typeface="Garamond" charset="0"/>
              </a:rPr>
              <a:t>Presenters: Anna Walter, Stephanie Fugleberg, Kristen Jung, Megan Sylling, and Montana Halberg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5B09-ED82-20E4-27EF-599AECA0A932}"/>
              </a:ext>
            </a:extLst>
          </p:cNvPr>
          <p:cNvSpPr>
            <a:spLocks noGrp="1"/>
          </p:cNvSpPr>
          <p:nvPr>
            <p:ph type="title"/>
          </p:nvPr>
        </p:nvSpPr>
        <p:spPr/>
        <p:txBody>
          <a:bodyPr/>
          <a:lstStyle/>
          <a:p>
            <a:pPr algn="ctr"/>
            <a:r>
              <a:rPr lang="en-US" dirty="0"/>
              <a:t>Cohort Structure </a:t>
            </a:r>
          </a:p>
        </p:txBody>
      </p:sp>
      <p:sp>
        <p:nvSpPr>
          <p:cNvPr id="3" name="Content Placeholder 2">
            <a:extLst>
              <a:ext uri="{FF2B5EF4-FFF2-40B4-BE49-F238E27FC236}">
                <a16:creationId xmlns:a16="http://schemas.microsoft.com/office/drawing/2014/main" id="{E293F52B-7B13-1308-20B0-9F7CECE0510A}"/>
              </a:ext>
            </a:extLst>
          </p:cNvPr>
          <p:cNvSpPr>
            <a:spLocks noGrp="1"/>
          </p:cNvSpPr>
          <p:nvPr>
            <p:ph idx="1"/>
          </p:nvPr>
        </p:nvSpPr>
        <p:spPr/>
        <p:txBody>
          <a:bodyPr/>
          <a:lstStyle/>
          <a:p>
            <a:pPr marL="457200" indent="-457200">
              <a:buFont typeface="Arial" panose="020B0604020202020204" pitchFamily="34" charset="0"/>
              <a:buChar char="•"/>
            </a:pPr>
            <a:r>
              <a:rPr lang="en-US" sz="2800" dirty="0"/>
              <a:t>Cohort meetings were held quarterly</a:t>
            </a:r>
          </a:p>
          <a:p>
            <a:pPr marL="857250" lvl="1" indent="-457200">
              <a:buFont typeface="Arial" panose="020B0604020202020204" pitchFamily="34" charset="0"/>
              <a:buChar char="•"/>
            </a:pPr>
            <a:r>
              <a:rPr lang="en-US" sz="2400" dirty="0"/>
              <a:t>Identified gaps</a:t>
            </a:r>
          </a:p>
          <a:p>
            <a:pPr marL="857250" lvl="1" indent="-457200">
              <a:buFont typeface="Arial" panose="020B0604020202020204" pitchFamily="34" charset="0"/>
              <a:buChar char="•"/>
            </a:pPr>
            <a:r>
              <a:rPr lang="en-US" sz="2400" dirty="0"/>
              <a:t>Quality methods were reviewed including PDSAs and Process mapping</a:t>
            </a:r>
          </a:p>
          <a:p>
            <a:pPr marL="857250" lvl="1" indent="-457200">
              <a:buFont typeface="Arial" panose="020B0604020202020204" pitchFamily="34" charset="0"/>
              <a:buChar char="•"/>
            </a:pPr>
            <a:r>
              <a:rPr lang="en-US" sz="2400" dirty="0"/>
              <a:t>Peer sharing conducted </a:t>
            </a:r>
          </a:p>
          <a:p>
            <a:pPr marL="400050" lvl="1" indent="0">
              <a:buNone/>
            </a:pPr>
            <a:endParaRPr lang="en-US" sz="2400" dirty="0"/>
          </a:p>
          <a:p>
            <a:pPr marL="457200" indent="-457200">
              <a:buFont typeface="Arial" panose="020B0604020202020204" pitchFamily="34" charset="0"/>
              <a:buChar char="•"/>
            </a:pPr>
            <a:r>
              <a:rPr lang="en-US" sz="2800" dirty="0"/>
              <a:t>1:1 meetings were held</a:t>
            </a:r>
          </a:p>
          <a:p>
            <a:pPr marL="857250" lvl="1" indent="-457200">
              <a:buFont typeface="Arial" panose="020B0604020202020204" pitchFamily="34" charset="0"/>
              <a:buChar char="•"/>
            </a:pPr>
            <a:r>
              <a:rPr lang="en-US" sz="2400" dirty="0"/>
              <a:t>Individual PDSAs created and implemented</a:t>
            </a:r>
          </a:p>
          <a:p>
            <a:pPr marL="457200" indent="-45720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DA8B4B-8548-7FEF-43FE-BA10037535D0}"/>
              </a:ext>
            </a:extLst>
          </p:cNvPr>
          <p:cNvSpPr>
            <a:spLocks noGrp="1"/>
          </p:cNvSpPr>
          <p:nvPr>
            <p:ph type="sldNum" sz="quarter" idx="10"/>
          </p:nvPr>
        </p:nvSpPr>
        <p:spPr/>
        <p:txBody>
          <a:bodyPr/>
          <a:lstStyle/>
          <a:p>
            <a:pPr>
              <a:defRPr/>
            </a:pPr>
            <a:fld id="{CF382D1A-45EF-1142-B2B1-C780673C04E5}" type="slidenum">
              <a:rPr lang="en-US" smtClean="0"/>
              <a:pPr>
                <a:defRPr/>
              </a:pPr>
              <a:t>10</a:t>
            </a:fld>
            <a:endParaRPr lang="en-US" dirty="0"/>
          </a:p>
        </p:txBody>
      </p:sp>
    </p:spTree>
    <p:extLst>
      <p:ext uri="{BB962C8B-B14F-4D97-AF65-F5344CB8AC3E}">
        <p14:creationId xmlns:p14="http://schemas.microsoft.com/office/powerpoint/2010/main" val="188451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A474-BC2B-D52D-D435-7958C1070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C2C82-B15F-7859-CB59-D31BD17F3C7F}"/>
              </a:ext>
            </a:extLst>
          </p:cNvPr>
          <p:cNvSpPr>
            <a:spLocks noGrp="1"/>
          </p:cNvSpPr>
          <p:nvPr>
            <p:ph type="title"/>
          </p:nvPr>
        </p:nvSpPr>
        <p:spPr/>
        <p:txBody>
          <a:bodyPr/>
          <a:lstStyle/>
          <a:p>
            <a:pPr algn="ctr"/>
            <a:r>
              <a:rPr lang="en-US" dirty="0">
                <a:latin typeface="Garamond" panose="02020404030301010803" pitchFamily="18" charset="0"/>
              </a:rPr>
              <a:t>Cohort Kickoff </a:t>
            </a:r>
          </a:p>
        </p:txBody>
      </p:sp>
      <p:sp>
        <p:nvSpPr>
          <p:cNvPr id="3" name="Content Placeholder 2">
            <a:extLst>
              <a:ext uri="{FF2B5EF4-FFF2-40B4-BE49-F238E27FC236}">
                <a16:creationId xmlns:a16="http://schemas.microsoft.com/office/drawing/2014/main" id="{1E56B7D2-6189-105B-D552-3628DB256EFB}"/>
              </a:ext>
            </a:extLst>
          </p:cNvPr>
          <p:cNvSpPr>
            <a:spLocks noGrp="1"/>
          </p:cNvSpPr>
          <p:nvPr>
            <p:ph idx="1"/>
          </p:nvPr>
        </p:nvSpPr>
        <p:spPr>
          <a:xfrm>
            <a:off x="366889" y="1115106"/>
            <a:ext cx="8319911" cy="52407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Cohort Kickoff Meeting- November 2024</a:t>
            </a:r>
          </a:p>
          <a:p>
            <a:pPr lvl="1">
              <a:buFont typeface="Arial" panose="020B0604020202020204" pitchFamily="34" charset="0"/>
              <a:buChar char="•"/>
            </a:pPr>
            <a:r>
              <a:rPr lang="en-US" sz="2400" dirty="0">
                <a:solidFill>
                  <a:srgbClr val="162C21"/>
                </a:solidFill>
                <a:ea typeface="Calibri" panose="020F0502020204030204" pitchFamily="34" charset="0"/>
              </a:rPr>
              <a:t>Review of EDTC measure</a:t>
            </a:r>
          </a:p>
          <a:p>
            <a:pPr lvl="1">
              <a:buFont typeface="Arial" panose="020B0604020202020204" pitchFamily="34" charset="0"/>
              <a:buChar char="•"/>
            </a:pPr>
            <a:r>
              <a:rPr lang="en-US" sz="2400" dirty="0">
                <a:solidFill>
                  <a:srgbClr val="162C21"/>
                </a:solidFill>
                <a:ea typeface="Calibri" panose="020F0502020204030204" pitchFamily="34" charset="0"/>
              </a:rPr>
              <a:t>Fact Finding Questions</a:t>
            </a:r>
          </a:p>
          <a:p>
            <a:pPr lvl="1">
              <a:buFont typeface="Arial" panose="020B0604020202020204" pitchFamily="34" charset="0"/>
              <a:buChar char="•"/>
            </a:pPr>
            <a:r>
              <a:rPr lang="en-US" sz="2400" dirty="0">
                <a:solidFill>
                  <a:srgbClr val="162C21"/>
                </a:solidFill>
                <a:ea typeface="Calibri" panose="020F0502020204030204" pitchFamily="34" charset="0"/>
              </a:rPr>
              <a:t>PDSA cycle- Plan and Do</a:t>
            </a:r>
          </a:p>
          <a:p>
            <a:pPr lvl="2">
              <a:buFont typeface="Arial" panose="020B0604020202020204" pitchFamily="34" charset="0"/>
              <a:buChar char="•"/>
            </a:pPr>
            <a:r>
              <a:rPr lang="en-US" sz="2000" dirty="0">
                <a:solidFill>
                  <a:srgbClr val="162C21"/>
                </a:solidFill>
                <a:ea typeface="Calibri" panose="020F0502020204030204" pitchFamily="34" charset="0"/>
              </a:rPr>
              <a:t>Each facility implemented a PDSA cycle</a:t>
            </a:r>
          </a:p>
          <a:p>
            <a:pPr marL="914400" lvl="2" indent="0">
              <a:buNone/>
            </a:pPr>
            <a:endParaRPr lang="en-US" sz="24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81F8F7B9-B68B-714F-CA3A-11EC1AC6FAA0}"/>
              </a:ext>
            </a:extLst>
          </p:cNvPr>
          <p:cNvSpPr>
            <a:spLocks noGrp="1"/>
          </p:cNvSpPr>
          <p:nvPr>
            <p:ph type="sldNum" sz="quarter" idx="10"/>
          </p:nvPr>
        </p:nvSpPr>
        <p:spPr/>
        <p:txBody>
          <a:bodyPr/>
          <a:lstStyle/>
          <a:p>
            <a:pPr>
              <a:defRPr/>
            </a:pPr>
            <a:fld id="{CF382D1A-45EF-1142-B2B1-C780673C04E5}" type="slidenum">
              <a:rPr lang="en-US" smtClean="0"/>
              <a:pPr>
                <a:defRPr/>
              </a:pPr>
              <a:t>11</a:t>
            </a:fld>
            <a:endParaRPr lang="en-US" dirty="0"/>
          </a:p>
        </p:txBody>
      </p:sp>
    </p:spTree>
    <p:extLst>
      <p:ext uri="{BB962C8B-B14F-4D97-AF65-F5344CB8AC3E}">
        <p14:creationId xmlns:p14="http://schemas.microsoft.com/office/powerpoint/2010/main" val="394583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4024-1B87-6237-2586-E0DCB799706B}"/>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3CDD77D-36F2-548A-223F-18490B10E4AB}"/>
              </a:ext>
            </a:extLst>
          </p:cNvPr>
          <p:cNvSpPr txBox="1">
            <a:spLocks noGrp="1"/>
          </p:cNvSpPr>
          <p:nvPr>
            <p:ph type="title"/>
          </p:nvPr>
        </p:nvSpPr>
        <p:spPr>
          <a:xfrm>
            <a:off x="445629" y="242344"/>
            <a:ext cx="8252741" cy="615553"/>
          </a:xfrm>
          <a:prstGeom prst="rect">
            <a:avLst/>
          </a:prstGeom>
        </p:spPr>
        <p:txBody>
          <a:bodyPr vert="horz" wrap="square" lIns="0" tIns="0" rIns="0" bIns="0" rtlCol="0">
            <a:spAutoFit/>
          </a:bodyPr>
          <a:lstStyle/>
          <a:p>
            <a:pPr marL="12700" marR="5080" algn="ctr">
              <a:lnSpc>
                <a:spcPct val="100000"/>
              </a:lnSpc>
            </a:pPr>
            <a:r>
              <a:rPr lang="en-US" dirty="0">
                <a:solidFill>
                  <a:prstClr val="black"/>
                </a:solidFill>
                <a:latin typeface="Garamond" panose="02020404030301010803" pitchFamily="18" charset="0"/>
              </a:rPr>
              <a:t>Fact Finding Questions</a:t>
            </a:r>
            <a:endParaRPr spc="-5" dirty="0">
              <a:latin typeface="Garamond" panose="02020404030301010803" pitchFamily="18" charset="0"/>
            </a:endParaRPr>
          </a:p>
        </p:txBody>
      </p:sp>
      <p:sp>
        <p:nvSpPr>
          <p:cNvPr id="6" name="object 6">
            <a:extLst>
              <a:ext uri="{FF2B5EF4-FFF2-40B4-BE49-F238E27FC236}">
                <a16:creationId xmlns:a16="http://schemas.microsoft.com/office/drawing/2014/main" id="{62506044-046F-9FDE-3155-3FB30FEA97E6}"/>
              </a:ext>
            </a:extLst>
          </p:cNvPr>
          <p:cNvSpPr txBox="1"/>
          <p:nvPr/>
        </p:nvSpPr>
        <p:spPr>
          <a:xfrm>
            <a:off x="445629" y="993186"/>
            <a:ext cx="7157084" cy="5047536"/>
          </a:xfrm>
          <a:prstGeom prst="rect">
            <a:avLst/>
          </a:prstGeom>
        </p:spPr>
        <p:txBody>
          <a:bodyPr vert="horz" wrap="square" lIns="0" tIns="0" rIns="0" bIns="0" rtlCol="0">
            <a:spAutoFit/>
          </a:bodyPr>
          <a:lstStyle/>
          <a:p>
            <a:pPr marL="469900" marR="5080" indent="-457200">
              <a:lnSpc>
                <a:spcPct val="100000"/>
              </a:lnSpc>
              <a:buFont typeface="+mj-lt"/>
              <a:buAutoNum type="arabicPeriod"/>
            </a:pPr>
            <a:r>
              <a:rPr lang="en-US" sz="2400" dirty="0">
                <a:latin typeface="Calibri"/>
                <a:cs typeface="Calibri"/>
              </a:rPr>
              <a:t>What challenges or barriers are you experiencing that is prohibiting you of achieving 100% in all EDTC elements?</a:t>
            </a:r>
          </a:p>
          <a:p>
            <a:pPr marL="355600" marR="5080" indent="-342900">
              <a:lnSpc>
                <a:spcPct val="100000"/>
              </a:lnSpc>
              <a:buFont typeface="+mj-lt"/>
              <a:buAutoNum type="arabicPeriod"/>
            </a:pPr>
            <a:endParaRPr lang="en-US" sz="1000" dirty="0">
              <a:latin typeface="Calibri"/>
              <a:cs typeface="Calibri"/>
            </a:endParaRPr>
          </a:p>
          <a:p>
            <a:pPr marL="469900" marR="5080" indent="-457200">
              <a:buFont typeface="+mj-lt"/>
              <a:buAutoNum type="arabicPeriod"/>
            </a:pPr>
            <a:r>
              <a:rPr lang="en-US" sz="2400" dirty="0">
                <a:latin typeface="Calibri"/>
                <a:cs typeface="Calibri"/>
              </a:rPr>
              <a:t>Do you have a process in place to ensure all necessary information is collected before transfer?</a:t>
            </a:r>
          </a:p>
          <a:p>
            <a:pPr marL="355600" marR="5080" indent="-342900">
              <a:buFont typeface="+mj-lt"/>
              <a:buAutoNum type="arabicPeriod"/>
            </a:pPr>
            <a:endParaRPr lang="en-US" sz="1000" dirty="0">
              <a:latin typeface="Calibri"/>
              <a:cs typeface="Calibri"/>
            </a:endParaRPr>
          </a:p>
          <a:p>
            <a:pPr marL="469900" marR="5080" indent="-457200">
              <a:buFont typeface="+mj-lt"/>
              <a:buAutoNum type="arabicPeriod"/>
            </a:pPr>
            <a:r>
              <a:rPr lang="en-US" sz="2400" dirty="0">
                <a:latin typeface="Calibri"/>
                <a:cs typeface="Calibri"/>
              </a:rPr>
              <a:t>What is your main form of transferring communication? EMR, Fax, Sent with Patient</a:t>
            </a:r>
          </a:p>
          <a:p>
            <a:pPr marL="355600" marR="5080" indent="-342900">
              <a:buFont typeface="+mj-lt"/>
              <a:buAutoNum type="arabicPeriod"/>
            </a:pPr>
            <a:endParaRPr lang="en-US" sz="1000" dirty="0">
              <a:latin typeface="Calibri"/>
              <a:cs typeface="Calibri"/>
            </a:endParaRPr>
          </a:p>
          <a:p>
            <a:pPr marL="469900" marR="5080" indent="-457200">
              <a:buFont typeface="+mj-lt"/>
              <a:buAutoNum type="arabicPeriod"/>
            </a:pPr>
            <a:r>
              <a:rPr lang="en-US" sz="2400" dirty="0">
                <a:latin typeface="Calibri"/>
                <a:cs typeface="Calibri"/>
              </a:rPr>
              <a:t>What processes do you have currently in place for transferring patient information to receiving facilities?</a:t>
            </a:r>
          </a:p>
          <a:p>
            <a:pPr marL="812800" marR="5080" lvl="1" indent="-342900">
              <a:buFont typeface="+mj-lt"/>
              <a:buAutoNum type="arabicPeriod"/>
            </a:pPr>
            <a:endParaRPr lang="en-US" sz="1000" dirty="0">
              <a:latin typeface="Calibri"/>
              <a:cs typeface="Calibri"/>
            </a:endParaRPr>
          </a:p>
          <a:p>
            <a:pPr marL="469900" marR="5080" indent="-457200">
              <a:buFont typeface="+mj-lt"/>
              <a:buAutoNum type="arabicPeriod"/>
            </a:pPr>
            <a:r>
              <a:rPr lang="en-US" sz="2400" dirty="0">
                <a:latin typeface="Calibri"/>
                <a:cs typeface="Calibri"/>
              </a:rPr>
              <a:t>Do you have any measures in place to monitor and evaluate EDTC performance?</a:t>
            </a:r>
          </a:p>
          <a:p>
            <a:pPr marL="355600" marR="5080" indent="-342900">
              <a:buFont typeface="Arial" panose="020B0604020202020204" pitchFamily="34" charset="0"/>
              <a:buChar char="•"/>
            </a:pPr>
            <a:endParaRPr lang="en-US" sz="2400" dirty="0">
              <a:latin typeface="Calibri"/>
              <a:cs typeface="Calibri"/>
            </a:endParaRPr>
          </a:p>
        </p:txBody>
      </p:sp>
      <p:sp>
        <p:nvSpPr>
          <p:cNvPr id="9" name="Slide Number Placeholder 8">
            <a:extLst>
              <a:ext uri="{FF2B5EF4-FFF2-40B4-BE49-F238E27FC236}">
                <a16:creationId xmlns:a16="http://schemas.microsoft.com/office/drawing/2014/main" id="{D28A4A5A-C865-5868-63CF-4F6030CFF3ED}"/>
              </a:ext>
            </a:extLst>
          </p:cNvPr>
          <p:cNvSpPr>
            <a:spLocks noGrp="1"/>
          </p:cNvSpPr>
          <p:nvPr>
            <p:ph type="sldNum" sz="quarter" idx="7"/>
          </p:nvPr>
        </p:nvSpPr>
        <p:spPr>
          <a:xfrm>
            <a:off x="4569586" y="6270749"/>
            <a:ext cx="206375" cy="269240"/>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8A8A8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769">
              <a:lnSpc>
                <a:spcPct val="100000"/>
              </a:lnSpc>
            </a:pPr>
            <a:fld id="{81D60167-4931-47E6-BA6A-407CBD079E47}" type="slidenum">
              <a:rPr lang="en-US" spc="-10" smtClean="0"/>
              <a:pPr marL="64769">
                <a:lnSpc>
                  <a:spcPct val="100000"/>
                </a:lnSpc>
              </a:pPr>
              <a:t>12</a:t>
            </a:fld>
            <a:endParaRPr lang="en-US" spc="-10" dirty="0"/>
          </a:p>
        </p:txBody>
      </p:sp>
    </p:spTree>
    <p:extLst>
      <p:ext uri="{BB962C8B-B14F-4D97-AF65-F5344CB8AC3E}">
        <p14:creationId xmlns:p14="http://schemas.microsoft.com/office/powerpoint/2010/main" val="15944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9DC3-CD07-894C-E94C-F2FA76179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93402-07BB-DE86-A9F6-8E9345AA322D}"/>
              </a:ext>
            </a:extLst>
          </p:cNvPr>
          <p:cNvSpPr>
            <a:spLocks noGrp="1"/>
          </p:cNvSpPr>
          <p:nvPr>
            <p:ph type="title"/>
          </p:nvPr>
        </p:nvSpPr>
        <p:spPr/>
        <p:txBody>
          <a:bodyPr/>
          <a:lstStyle/>
          <a:p>
            <a:pPr algn="ctr"/>
            <a:r>
              <a:rPr lang="en-US" dirty="0">
                <a:latin typeface="Garamond" panose="02020404030301010803" pitchFamily="18" charset="0"/>
              </a:rPr>
              <a:t>Barriers Identified</a:t>
            </a:r>
          </a:p>
        </p:txBody>
      </p:sp>
      <p:sp>
        <p:nvSpPr>
          <p:cNvPr id="3" name="Content Placeholder 2">
            <a:extLst>
              <a:ext uri="{FF2B5EF4-FFF2-40B4-BE49-F238E27FC236}">
                <a16:creationId xmlns:a16="http://schemas.microsoft.com/office/drawing/2014/main" id="{20E3E7C1-B1ED-8DB7-18FD-5A9C6E8996E6}"/>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Common challenges </a:t>
            </a:r>
            <a:r>
              <a:rPr lang="en-US" sz="2800">
                <a:solidFill>
                  <a:srgbClr val="162C21"/>
                </a:solidFill>
                <a:ea typeface="Calibri" panose="020F0502020204030204" pitchFamily="34" charset="0"/>
              </a:rPr>
              <a:t>included:</a:t>
            </a:r>
            <a:endParaRPr lang="en-US" sz="2800" dirty="0">
              <a:solidFill>
                <a:srgbClr val="FF0000"/>
              </a:solidFill>
              <a:ea typeface="Calibri" panose="020F0502020204030204" pitchFamily="34" charset="0"/>
            </a:endParaRPr>
          </a:p>
          <a:p>
            <a:pPr lvl="1">
              <a:buFont typeface="Arial" panose="020B0604020202020204" pitchFamily="34" charset="0"/>
              <a:buChar char="•"/>
            </a:pPr>
            <a:r>
              <a:rPr lang="en-US" sz="2400" dirty="0">
                <a:solidFill>
                  <a:srgbClr val="162C21"/>
                </a:solidFill>
                <a:ea typeface="Calibri" panose="020F0502020204030204" pitchFamily="34" charset="0"/>
              </a:rPr>
              <a:t>Documentation gaps and inconsistency</a:t>
            </a:r>
          </a:p>
          <a:p>
            <a:pPr lvl="1">
              <a:buFont typeface="Arial" panose="020B0604020202020204" pitchFamily="34" charset="0"/>
              <a:buChar char="•"/>
            </a:pPr>
            <a:r>
              <a:rPr lang="en-US" sz="2400" dirty="0">
                <a:solidFill>
                  <a:srgbClr val="162C21"/>
                </a:solidFill>
                <a:ea typeface="Calibri" panose="020F0502020204030204" pitchFamily="34" charset="0"/>
              </a:rPr>
              <a:t>Reliance on manual processes</a:t>
            </a:r>
          </a:p>
          <a:p>
            <a:pPr lvl="1">
              <a:buFont typeface="Arial" panose="020B0604020202020204" pitchFamily="34" charset="0"/>
              <a:buChar char="•"/>
            </a:pPr>
            <a:r>
              <a:rPr lang="en-US" sz="2400" dirty="0">
                <a:solidFill>
                  <a:srgbClr val="162C21"/>
                </a:solidFill>
                <a:ea typeface="Calibri" panose="020F0502020204030204" pitchFamily="34" charset="0"/>
              </a:rPr>
              <a:t>Communication</a:t>
            </a:r>
          </a:p>
          <a:p>
            <a:pPr lvl="1">
              <a:buFont typeface="Arial" panose="020B0604020202020204" pitchFamily="34" charset="0"/>
              <a:buChar char="•"/>
            </a:pPr>
            <a:r>
              <a:rPr lang="en-US" sz="2400" dirty="0">
                <a:solidFill>
                  <a:srgbClr val="162C21"/>
                </a:solidFill>
                <a:ea typeface="Calibri" panose="020F0502020204030204" pitchFamily="34" charset="0"/>
              </a:rPr>
              <a:t>Lack of standardized workflow</a:t>
            </a:r>
          </a:p>
          <a:p>
            <a:pPr lvl="1">
              <a:buFont typeface="Arial" panose="020B0604020202020204" pitchFamily="34" charset="0"/>
              <a:buChar char="•"/>
            </a:pPr>
            <a:r>
              <a:rPr lang="en-US" sz="2400" dirty="0">
                <a:solidFill>
                  <a:srgbClr val="162C21"/>
                </a:solidFill>
                <a:ea typeface="Calibri" panose="020F0502020204030204" pitchFamily="34" charset="0"/>
              </a:rPr>
              <a:t>Staff training and education</a:t>
            </a:r>
          </a:p>
          <a:p>
            <a:pPr lvl="1">
              <a:buFont typeface="Arial" panose="020B0604020202020204" pitchFamily="34" charset="0"/>
              <a:buChar char="•"/>
            </a:pPr>
            <a:r>
              <a:rPr lang="en-US" sz="2400" dirty="0">
                <a:solidFill>
                  <a:srgbClr val="162C21"/>
                </a:solidFill>
                <a:ea typeface="Calibri" panose="020F0502020204030204" pitchFamily="34" charset="0"/>
              </a:rPr>
              <a:t>Monitoring</a:t>
            </a:r>
          </a:p>
          <a:p>
            <a:pPr lvl="1">
              <a:buFont typeface="Arial" panose="020B0604020202020204" pitchFamily="34" charset="0"/>
              <a:buChar char="•"/>
            </a:pPr>
            <a:r>
              <a:rPr lang="en-US" sz="2400" dirty="0">
                <a:solidFill>
                  <a:srgbClr val="162C21"/>
                </a:solidFill>
                <a:ea typeface="Calibri" panose="020F0502020204030204" pitchFamily="34" charset="0"/>
              </a:rPr>
              <a:t>Staff time constraints</a:t>
            </a:r>
          </a:p>
          <a:p>
            <a:pPr lvl="1">
              <a:buFont typeface="Arial" panose="020B0604020202020204" pitchFamily="34" charset="0"/>
              <a:buChar char="•"/>
            </a:pPr>
            <a:r>
              <a:rPr lang="en-US" sz="2400" dirty="0">
                <a:solidFill>
                  <a:srgbClr val="162C21"/>
                </a:solidFill>
                <a:ea typeface="Calibri" panose="020F0502020204030204" pitchFamily="34" charset="0"/>
              </a:rPr>
              <a:t>EMR limitations</a:t>
            </a:r>
          </a:p>
          <a:p>
            <a:pPr marL="457200" lvl="1" indent="0">
              <a:buNone/>
            </a:pPr>
            <a:endParaRPr lang="en-US" sz="2400" dirty="0">
              <a:solidFill>
                <a:srgbClr val="162C21"/>
              </a:solidFill>
              <a:ea typeface="Calibri" panose="020F0502020204030204" pitchFamily="34" charset="0"/>
            </a:endParaRPr>
          </a:p>
          <a:p>
            <a:pPr lvl="1">
              <a:buFont typeface="Arial" panose="020B0604020202020204" pitchFamily="34" charset="0"/>
              <a:buChar char="•"/>
            </a:pPr>
            <a:endParaRPr lang="en-US" sz="24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CFBA9B0E-7EBA-9DE3-E294-3D6D5BF95A70}"/>
              </a:ext>
            </a:extLst>
          </p:cNvPr>
          <p:cNvSpPr>
            <a:spLocks noGrp="1"/>
          </p:cNvSpPr>
          <p:nvPr>
            <p:ph type="sldNum" sz="quarter" idx="10"/>
          </p:nvPr>
        </p:nvSpPr>
        <p:spPr/>
        <p:txBody>
          <a:bodyPr/>
          <a:lstStyle/>
          <a:p>
            <a:pPr>
              <a:defRPr/>
            </a:pPr>
            <a:fld id="{CF382D1A-45EF-1142-B2B1-C780673C04E5}" type="slidenum">
              <a:rPr lang="en-US" smtClean="0"/>
              <a:pPr>
                <a:defRPr/>
              </a:pPr>
              <a:t>13</a:t>
            </a:fld>
            <a:endParaRPr lang="en-US" dirty="0"/>
          </a:p>
        </p:txBody>
      </p:sp>
    </p:spTree>
    <p:extLst>
      <p:ext uri="{BB962C8B-B14F-4D97-AF65-F5344CB8AC3E}">
        <p14:creationId xmlns:p14="http://schemas.microsoft.com/office/powerpoint/2010/main" val="227550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CA30-9ADA-1AC6-0C52-DEA17FA57D65}"/>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8F424442-5ED2-37F3-4AB9-F2F779FF7C6D}"/>
              </a:ext>
            </a:extLst>
          </p:cNvPr>
          <p:cNvSpPr txBox="1">
            <a:spLocks noGrp="1"/>
          </p:cNvSpPr>
          <p:nvPr>
            <p:ph type="title"/>
          </p:nvPr>
        </p:nvSpPr>
        <p:spPr>
          <a:xfrm>
            <a:off x="445629" y="242344"/>
            <a:ext cx="8252741" cy="615553"/>
          </a:xfrm>
          <a:prstGeom prst="rect">
            <a:avLst/>
          </a:prstGeom>
        </p:spPr>
        <p:txBody>
          <a:bodyPr vert="horz" wrap="square" lIns="0" tIns="0" rIns="0" bIns="0" rtlCol="0">
            <a:spAutoFit/>
          </a:bodyPr>
          <a:lstStyle/>
          <a:p>
            <a:pPr marL="12700" marR="5080" algn="ctr">
              <a:lnSpc>
                <a:spcPct val="100000"/>
              </a:lnSpc>
            </a:pPr>
            <a:r>
              <a:rPr lang="en-US" spc="-5" dirty="0">
                <a:solidFill>
                  <a:prstClr val="black"/>
                </a:solidFill>
              </a:rPr>
              <a:t>PDSA</a:t>
            </a:r>
            <a:r>
              <a:rPr lang="en-US" u="sng" spc="-5" dirty="0">
                <a:solidFill>
                  <a:prstClr val="black"/>
                </a:solidFill>
              </a:rPr>
              <a:t> </a:t>
            </a:r>
            <a:endParaRPr spc="-5" dirty="0">
              <a:solidFill>
                <a:srgbClr val="FF0000"/>
              </a:solidFill>
            </a:endParaRPr>
          </a:p>
        </p:txBody>
      </p:sp>
      <p:sp>
        <p:nvSpPr>
          <p:cNvPr id="6" name="object 6">
            <a:extLst>
              <a:ext uri="{FF2B5EF4-FFF2-40B4-BE49-F238E27FC236}">
                <a16:creationId xmlns:a16="http://schemas.microsoft.com/office/drawing/2014/main" id="{E54A0178-9E7A-AB0C-A3F4-93C2AC275ABB}"/>
              </a:ext>
            </a:extLst>
          </p:cNvPr>
          <p:cNvSpPr txBox="1"/>
          <p:nvPr/>
        </p:nvSpPr>
        <p:spPr>
          <a:xfrm>
            <a:off x="445628" y="993186"/>
            <a:ext cx="7555371" cy="5170646"/>
          </a:xfrm>
          <a:prstGeom prst="rect">
            <a:avLst/>
          </a:prstGeom>
        </p:spPr>
        <p:txBody>
          <a:bodyPr vert="horz" wrap="square" lIns="0" tIns="0" rIns="0" bIns="0" rtlCol="0">
            <a:spAutoFit/>
          </a:bodyPr>
          <a:lstStyle/>
          <a:p>
            <a:pPr marL="12700" marR="5080">
              <a:lnSpc>
                <a:spcPct val="100000"/>
              </a:lnSpc>
            </a:pPr>
            <a:r>
              <a:rPr lang="en-US" sz="2400" b="1" u="sng" dirty="0">
                <a:latin typeface="Calibri"/>
                <a:cs typeface="Calibri"/>
              </a:rPr>
              <a:t>PLAN</a:t>
            </a:r>
          </a:p>
          <a:p>
            <a:pPr marL="355600" marR="5080" indent="-342900">
              <a:lnSpc>
                <a:spcPct val="100000"/>
              </a:lnSpc>
              <a:buFont typeface="Arial" panose="020B0604020202020204" pitchFamily="34" charset="0"/>
              <a:buChar char="•"/>
            </a:pPr>
            <a:r>
              <a:rPr lang="en-US" sz="2400" dirty="0">
                <a:latin typeface="Calibri"/>
                <a:cs typeface="Calibri"/>
              </a:rPr>
              <a:t>What specific element of EDTC would you like to focus on improving on?</a:t>
            </a:r>
          </a:p>
          <a:p>
            <a:pPr marL="355600" marR="5080" indent="-342900">
              <a:lnSpc>
                <a:spcPct val="100000"/>
              </a:lnSpc>
              <a:buFont typeface="Arial" panose="020B0604020202020204" pitchFamily="34" charset="0"/>
              <a:buChar char="•"/>
            </a:pPr>
            <a:r>
              <a:rPr lang="en-US" sz="2400" dirty="0">
                <a:latin typeface="Calibri"/>
                <a:cs typeface="Calibri"/>
              </a:rPr>
              <a:t>Who are the stakeholders that will need to be involved?</a:t>
            </a:r>
          </a:p>
          <a:p>
            <a:pPr marL="355600" marR="5080" indent="-342900">
              <a:lnSpc>
                <a:spcPct val="100000"/>
              </a:lnSpc>
              <a:buFont typeface="Arial" panose="020B0604020202020204" pitchFamily="34" charset="0"/>
              <a:buChar char="•"/>
            </a:pPr>
            <a:r>
              <a:rPr lang="en-US" sz="2400" dirty="0">
                <a:latin typeface="Calibri"/>
                <a:cs typeface="Calibri"/>
              </a:rPr>
              <a:t>What data/information will need to be collected to measure success?</a:t>
            </a:r>
          </a:p>
          <a:p>
            <a:pPr marL="12700" marR="5080">
              <a:lnSpc>
                <a:spcPct val="100000"/>
              </a:lnSpc>
            </a:pPr>
            <a:endParaRPr lang="en-US" sz="2400" dirty="0">
              <a:latin typeface="Calibri"/>
              <a:cs typeface="Calibri"/>
            </a:endParaRPr>
          </a:p>
          <a:p>
            <a:pPr marL="12700" marR="5080">
              <a:lnSpc>
                <a:spcPct val="100000"/>
              </a:lnSpc>
            </a:pPr>
            <a:r>
              <a:rPr lang="en-US" sz="2400" b="1" u="sng" dirty="0">
                <a:latin typeface="Calibri"/>
                <a:cs typeface="Calibri"/>
              </a:rPr>
              <a:t>DO</a:t>
            </a:r>
          </a:p>
          <a:p>
            <a:pPr marL="355600" marR="5080" indent="-342900">
              <a:lnSpc>
                <a:spcPct val="100000"/>
              </a:lnSpc>
              <a:buFont typeface="Arial" panose="020B0604020202020204" pitchFamily="34" charset="0"/>
              <a:buChar char="•"/>
            </a:pPr>
            <a:r>
              <a:rPr lang="en-US" sz="2400" dirty="0">
                <a:latin typeface="Calibri"/>
                <a:cs typeface="Calibri"/>
              </a:rPr>
              <a:t>How will you implement change?</a:t>
            </a:r>
          </a:p>
          <a:p>
            <a:pPr marL="355600" marR="5080" indent="-342900">
              <a:lnSpc>
                <a:spcPct val="100000"/>
              </a:lnSpc>
              <a:buFont typeface="Arial" panose="020B0604020202020204" pitchFamily="34" charset="0"/>
              <a:buChar char="•"/>
            </a:pPr>
            <a:r>
              <a:rPr lang="en-US" sz="2400" dirty="0">
                <a:latin typeface="Calibri"/>
                <a:cs typeface="Calibri"/>
              </a:rPr>
              <a:t>Who is responsible for executing the plan?</a:t>
            </a:r>
          </a:p>
          <a:p>
            <a:pPr marL="355600" marR="5080" indent="-342900">
              <a:lnSpc>
                <a:spcPct val="100000"/>
              </a:lnSpc>
              <a:buFont typeface="Arial" panose="020B0604020202020204" pitchFamily="34" charset="0"/>
              <a:buChar char="•"/>
            </a:pPr>
            <a:r>
              <a:rPr lang="en-US" sz="2400" dirty="0">
                <a:latin typeface="Calibri"/>
                <a:cs typeface="Calibri"/>
              </a:rPr>
              <a:t>What training or support with staff need?</a:t>
            </a:r>
          </a:p>
          <a:p>
            <a:pPr marL="355600" marR="5080" indent="-342900">
              <a:lnSpc>
                <a:spcPct val="100000"/>
              </a:lnSpc>
              <a:buFont typeface="Arial" panose="020B0604020202020204" pitchFamily="34" charset="0"/>
              <a:buChar char="•"/>
            </a:pPr>
            <a:r>
              <a:rPr lang="en-US" sz="2400" dirty="0">
                <a:latin typeface="Calibri"/>
                <a:cs typeface="Calibri"/>
              </a:rPr>
              <a:t>How will the changes be communicated to everyone involved?</a:t>
            </a:r>
          </a:p>
          <a:p>
            <a:pPr marL="355600" marR="5080" indent="-342900">
              <a:buFont typeface="Arial" panose="020B0604020202020204" pitchFamily="34" charset="0"/>
              <a:buChar char="•"/>
            </a:pPr>
            <a:endParaRPr lang="en-US" sz="2400" dirty="0">
              <a:latin typeface="Calibri"/>
              <a:cs typeface="Calibri"/>
            </a:endParaRPr>
          </a:p>
        </p:txBody>
      </p:sp>
      <p:sp>
        <p:nvSpPr>
          <p:cNvPr id="9" name="Slide Number Placeholder 8">
            <a:extLst>
              <a:ext uri="{FF2B5EF4-FFF2-40B4-BE49-F238E27FC236}">
                <a16:creationId xmlns:a16="http://schemas.microsoft.com/office/drawing/2014/main" id="{39F841C2-43DA-F629-B699-57CFF1BA3205}"/>
              </a:ext>
            </a:extLst>
          </p:cNvPr>
          <p:cNvSpPr>
            <a:spLocks noGrp="1"/>
          </p:cNvSpPr>
          <p:nvPr>
            <p:ph type="sldNum" sz="quarter" idx="7"/>
          </p:nvPr>
        </p:nvSpPr>
        <p:spPr>
          <a:xfrm>
            <a:off x="4569586" y="6270749"/>
            <a:ext cx="206375" cy="269240"/>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8A8A8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769">
              <a:lnSpc>
                <a:spcPct val="100000"/>
              </a:lnSpc>
            </a:pPr>
            <a:fld id="{81D60167-4931-47E6-BA6A-407CBD079E47}" type="slidenum">
              <a:rPr lang="en-US" spc="-10" smtClean="0"/>
              <a:pPr marL="64769">
                <a:lnSpc>
                  <a:spcPct val="100000"/>
                </a:lnSpc>
              </a:pPr>
              <a:t>14</a:t>
            </a:fld>
            <a:endParaRPr lang="en-US" spc="-10" dirty="0"/>
          </a:p>
        </p:txBody>
      </p:sp>
    </p:spTree>
    <p:extLst>
      <p:ext uri="{BB962C8B-B14F-4D97-AF65-F5344CB8AC3E}">
        <p14:creationId xmlns:p14="http://schemas.microsoft.com/office/powerpoint/2010/main" val="334800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046A-0ED2-953C-5AC8-83769F100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CC865-B976-ACE2-B121-D3E953CB74B7}"/>
              </a:ext>
            </a:extLst>
          </p:cNvPr>
          <p:cNvSpPr>
            <a:spLocks noGrp="1"/>
          </p:cNvSpPr>
          <p:nvPr>
            <p:ph type="title"/>
          </p:nvPr>
        </p:nvSpPr>
        <p:spPr/>
        <p:txBody>
          <a:bodyPr/>
          <a:lstStyle/>
          <a:p>
            <a:pPr algn="ctr"/>
            <a:r>
              <a:rPr lang="en-US" dirty="0">
                <a:latin typeface="Garamond" panose="02020404030301010803" pitchFamily="18" charset="0"/>
              </a:rPr>
              <a:t>Second Cohort Meeting</a:t>
            </a:r>
          </a:p>
        </p:txBody>
      </p:sp>
      <p:sp>
        <p:nvSpPr>
          <p:cNvPr id="3" name="Content Placeholder 2">
            <a:extLst>
              <a:ext uri="{FF2B5EF4-FFF2-40B4-BE49-F238E27FC236}">
                <a16:creationId xmlns:a16="http://schemas.microsoft.com/office/drawing/2014/main" id="{41794442-B2A5-D518-8158-D4A0CE490EE5}"/>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ea typeface="Calibri" panose="020F0502020204030204" pitchFamily="34" charset="0"/>
              </a:rPr>
              <a:t>February 2025</a:t>
            </a:r>
          </a:p>
          <a:p>
            <a:pPr lvl="1">
              <a:buFont typeface="Arial" panose="020B0604020202020204" pitchFamily="34" charset="0"/>
              <a:buChar char="•"/>
            </a:pPr>
            <a:r>
              <a:rPr lang="en-US" sz="2400" dirty="0">
                <a:ea typeface="Calibri" panose="020F0502020204030204" pitchFamily="34" charset="0"/>
              </a:rPr>
              <a:t>Peer-to-Peer sharing </a:t>
            </a:r>
          </a:p>
          <a:p>
            <a:pPr lvl="2">
              <a:buFont typeface="Arial" panose="020B0604020202020204" pitchFamily="34" charset="0"/>
              <a:buChar char="•"/>
            </a:pPr>
            <a:r>
              <a:rPr lang="en-US" sz="2000" dirty="0">
                <a:ea typeface="Calibri" panose="020F0502020204030204" pitchFamily="34" charset="0"/>
              </a:rPr>
              <a:t>CHI St. Alexius Health Carrington Medical Center</a:t>
            </a:r>
          </a:p>
          <a:p>
            <a:pPr lvl="2">
              <a:buFont typeface="Arial" panose="020B0604020202020204" pitchFamily="34" charset="0"/>
              <a:buChar char="•"/>
            </a:pPr>
            <a:r>
              <a:rPr lang="en-US" sz="2000" dirty="0">
                <a:ea typeface="Calibri" panose="020F0502020204030204" pitchFamily="34" charset="0"/>
              </a:rPr>
              <a:t>Heart of America Medical Center</a:t>
            </a:r>
          </a:p>
          <a:p>
            <a:pPr lvl="1">
              <a:buFont typeface="Arial" panose="020B0604020202020204" pitchFamily="34" charset="0"/>
              <a:buChar char="•"/>
            </a:pPr>
            <a:r>
              <a:rPr lang="en-US" sz="2400" dirty="0">
                <a:ea typeface="Calibri" panose="020F0502020204030204" pitchFamily="34" charset="0"/>
              </a:rPr>
              <a:t>Individual Facility PDSA Updates</a:t>
            </a:r>
          </a:p>
          <a:p>
            <a:pPr lvl="2">
              <a:buFont typeface="Arial" panose="020B0604020202020204" pitchFamily="34" charset="0"/>
              <a:buChar char="•"/>
            </a:pPr>
            <a:r>
              <a:rPr lang="en-US" sz="2000" dirty="0">
                <a:ea typeface="Calibri" panose="020F0502020204030204" pitchFamily="34" charset="0"/>
              </a:rPr>
              <a:t>Study and Act phases</a:t>
            </a:r>
          </a:p>
          <a:p>
            <a:pPr lvl="1">
              <a:buFont typeface="Arial" panose="020B0604020202020204" pitchFamily="34" charset="0"/>
              <a:buChar char="•"/>
            </a:pPr>
            <a:r>
              <a:rPr lang="en-US" sz="2400" dirty="0">
                <a:ea typeface="Calibri" panose="020F0502020204030204" pitchFamily="34" charset="0"/>
              </a:rPr>
              <a:t>Process Mapping Education and Homework</a:t>
            </a:r>
          </a:p>
          <a:p>
            <a:pPr lvl="2">
              <a:buFont typeface="Arial" panose="020B0604020202020204" pitchFamily="34" charset="0"/>
              <a:buChar char="•"/>
            </a:pPr>
            <a:r>
              <a:rPr lang="en-US" sz="2000" dirty="0">
                <a:ea typeface="Calibri" panose="020F0502020204030204" pitchFamily="34" charset="0"/>
              </a:rPr>
              <a:t>Individual Facility to Process map their EDTC process</a:t>
            </a: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C4825776-4F22-06B6-8DED-47B72814938B}"/>
              </a:ext>
            </a:extLst>
          </p:cNvPr>
          <p:cNvSpPr>
            <a:spLocks noGrp="1"/>
          </p:cNvSpPr>
          <p:nvPr>
            <p:ph type="sldNum" sz="quarter" idx="10"/>
          </p:nvPr>
        </p:nvSpPr>
        <p:spPr/>
        <p:txBody>
          <a:bodyPr/>
          <a:lstStyle/>
          <a:p>
            <a:pPr>
              <a:defRPr/>
            </a:pPr>
            <a:fld id="{CF382D1A-45EF-1142-B2B1-C780673C04E5}" type="slidenum">
              <a:rPr lang="en-US" smtClean="0"/>
              <a:pPr>
                <a:defRPr/>
              </a:pPr>
              <a:t>15</a:t>
            </a:fld>
            <a:endParaRPr lang="en-US" dirty="0"/>
          </a:p>
        </p:txBody>
      </p:sp>
    </p:spTree>
    <p:extLst>
      <p:ext uri="{BB962C8B-B14F-4D97-AF65-F5344CB8AC3E}">
        <p14:creationId xmlns:p14="http://schemas.microsoft.com/office/powerpoint/2010/main" val="307953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61B38-459F-9F10-2CFF-DD52A0876F0F}"/>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5047F466-FA89-7CD9-4331-FEB9B71C3890}"/>
              </a:ext>
            </a:extLst>
          </p:cNvPr>
          <p:cNvSpPr txBox="1">
            <a:spLocks noGrp="1"/>
          </p:cNvSpPr>
          <p:nvPr>
            <p:ph type="title"/>
          </p:nvPr>
        </p:nvSpPr>
        <p:spPr>
          <a:xfrm>
            <a:off x="445629" y="242344"/>
            <a:ext cx="8252741" cy="615553"/>
          </a:xfrm>
          <a:prstGeom prst="rect">
            <a:avLst/>
          </a:prstGeom>
        </p:spPr>
        <p:txBody>
          <a:bodyPr vert="horz" wrap="square" lIns="0" tIns="0" rIns="0" bIns="0" rtlCol="0">
            <a:spAutoFit/>
          </a:bodyPr>
          <a:lstStyle/>
          <a:p>
            <a:pPr marL="12700" marR="5080" algn="ctr">
              <a:lnSpc>
                <a:spcPct val="100000"/>
              </a:lnSpc>
            </a:pPr>
            <a:r>
              <a:rPr lang="en-US" spc="-5" dirty="0">
                <a:solidFill>
                  <a:prstClr val="black"/>
                </a:solidFill>
              </a:rPr>
              <a:t>PDSA</a:t>
            </a:r>
            <a:endParaRPr spc="-5" dirty="0"/>
          </a:p>
        </p:txBody>
      </p:sp>
      <p:sp>
        <p:nvSpPr>
          <p:cNvPr id="6" name="object 6">
            <a:extLst>
              <a:ext uri="{FF2B5EF4-FFF2-40B4-BE49-F238E27FC236}">
                <a16:creationId xmlns:a16="http://schemas.microsoft.com/office/drawing/2014/main" id="{AC5E1FAC-68B0-3A79-A31A-E885686E9A38}"/>
              </a:ext>
            </a:extLst>
          </p:cNvPr>
          <p:cNvSpPr txBox="1"/>
          <p:nvPr/>
        </p:nvSpPr>
        <p:spPr>
          <a:xfrm>
            <a:off x="445628" y="993186"/>
            <a:ext cx="7555371" cy="5847755"/>
          </a:xfrm>
          <a:prstGeom prst="rect">
            <a:avLst/>
          </a:prstGeom>
        </p:spPr>
        <p:txBody>
          <a:bodyPr vert="horz" wrap="square" lIns="0" tIns="0" rIns="0" bIns="0" rtlCol="0">
            <a:spAutoFit/>
          </a:bodyPr>
          <a:lstStyle/>
          <a:p>
            <a:pPr marL="12700" marR="5080">
              <a:lnSpc>
                <a:spcPct val="100000"/>
              </a:lnSpc>
            </a:pPr>
            <a:r>
              <a:rPr lang="en-US" sz="2400" b="1" u="sng" dirty="0">
                <a:latin typeface="Calibri"/>
                <a:cs typeface="Calibri"/>
              </a:rPr>
              <a:t>STUDY- collected data from doing the plan</a:t>
            </a:r>
          </a:p>
          <a:p>
            <a:pPr marL="355600" marR="5080" indent="-342900">
              <a:lnSpc>
                <a:spcPct val="100000"/>
              </a:lnSpc>
              <a:buFont typeface="Arial" panose="020B0604020202020204" pitchFamily="34" charset="0"/>
              <a:buChar char="•"/>
            </a:pPr>
            <a:r>
              <a:rPr lang="en-US" sz="2400" dirty="0">
                <a:latin typeface="Calibri"/>
                <a:cs typeface="Calibri"/>
              </a:rPr>
              <a:t>What data was collected and how was it analyzed?</a:t>
            </a:r>
          </a:p>
          <a:p>
            <a:pPr marL="355600" marR="5080" indent="-342900">
              <a:lnSpc>
                <a:spcPct val="100000"/>
              </a:lnSpc>
              <a:buFont typeface="Arial" panose="020B0604020202020204" pitchFamily="34" charset="0"/>
              <a:buChar char="•"/>
            </a:pPr>
            <a:r>
              <a:rPr lang="en-US" sz="2400" dirty="0">
                <a:latin typeface="Calibri"/>
                <a:cs typeface="Calibri"/>
              </a:rPr>
              <a:t>Did the implementation go as planned? What challenges were encountered?</a:t>
            </a:r>
          </a:p>
          <a:p>
            <a:pPr marL="355600" marR="5080" indent="-342900">
              <a:lnSpc>
                <a:spcPct val="100000"/>
              </a:lnSpc>
              <a:buFont typeface="Arial" panose="020B0604020202020204" pitchFamily="34" charset="0"/>
              <a:buChar char="•"/>
            </a:pPr>
            <a:r>
              <a:rPr lang="en-US" sz="2400" dirty="0">
                <a:latin typeface="Calibri"/>
                <a:cs typeface="Calibri"/>
              </a:rPr>
              <a:t>What did we learn from the data about the change?</a:t>
            </a:r>
          </a:p>
          <a:p>
            <a:pPr marL="355600" marR="5080" indent="-342900">
              <a:lnSpc>
                <a:spcPct val="100000"/>
              </a:lnSpc>
              <a:buFont typeface="Arial" panose="020B0604020202020204" pitchFamily="34" charset="0"/>
              <a:buChar char="•"/>
            </a:pPr>
            <a:r>
              <a:rPr lang="en-US" sz="2400" dirty="0">
                <a:latin typeface="Calibri"/>
                <a:cs typeface="Calibri"/>
              </a:rPr>
              <a:t>What unexpected results were observed?</a:t>
            </a:r>
          </a:p>
          <a:p>
            <a:pPr marL="12700" marR="5080">
              <a:lnSpc>
                <a:spcPct val="100000"/>
              </a:lnSpc>
            </a:pPr>
            <a:endParaRPr lang="en-US" sz="2000" dirty="0">
              <a:latin typeface="Calibri"/>
              <a:cs typeface="Calibri"/>
            </a:endParaRPr>
          </a:p>
          <a:p>
            <a:pPr marL="12700" marR="5080">
              <a:lnSpc>
                <a:spcPct val="100000"/>
              </a:lnSpc>
            </a:pPr>
            <a:r>
              <a:rPr lang="en-US" sz="2400" b="1" u="sng" dirty="0">
                <a:latin typeface="Calibri"/>
                <a:cs typeface="Calibri"/>
              </a:rPr>
              <a:t>ACT- on the results after studying data collected from doing the plan</a:t>
            </a:r>
          </a:p>
          <a:p>
            <a:pPr marL="355600" marR="5080" indent="-342900">
              <a:lnSpc>
                <a:spcPct val="100000"/>
              </a:lnSpc>
              <a:buFont typeface="Arial" panose="020B0604020202020204" pitchFamily="34" charset="0"/>
              <a:buChar char="•"/>
            </a:pPr>
            <a:r>
              <a:rPr lang="en-US" sz="2400" dirty="0">
                <a:latin typeface="Calibri"/>
                <a:cs typeface="Calibri"/>
              </a:rPr>
              <a:t>What changes should be made based on our findings?</a:t>
            </a:r>
          </a:p>
          <a:p>
            <a:pPr marL="355600" marR="5080" indent="-342900">
              <a:lnSpc>
                <a:spcPct val="100000"/>
              </a:lnSpc>
              <a:buFont typeface="Arial" panose="020B0604020202020204" pitchFamily="34" charset="0"/>
              <a:buChar char="•"/>
            </a:pPr>
            <a:r>
              <a:rPr lang="en-US" sz="2400" dirty="0">
                <a:latin typeface="Calibri"/>
                <a:cs typeface="Calibri"/>
              </a:rPr>
              <a:t>How can we sustain the successful changes?</a:t>
            </a:r>
          </a:p>
          <a:p>
            <a:pPr marL="355600" marR="5080" indent="-342900">
              <a:lnSpc>
                <a:spcPct val="100000"/>
              </a:lnSpc>
              <a:buFont typeface="Arial" panose="020B0604020202020204" pitchFamily="34" charset="0"/>
              <a:buChar char="•"/>
            </a:pPr>
            <a:r>
              <a:rPr lang="en-US" sz="2400" dirty="0">
                <a:latin typeface="Calibri"/>
                <a:cs typeface="Calibri"/>
              </a:rPr>
              <a:t>What additional tests or cycles might be necessary?</a:t>
            </a:r>
          </a:p>
          <a:p>
            <a:pPr marL="355600" marR="5080" indent="-342900">
              <a:lnSpc>
                <a:spcPct val="100000"/>
              </a:lnSpc>
              <a:buFont typeface="Arial" panose="020B0604020202020204" pitchFamily="34" charset="0"/>
              <a:buChar char="•"/>
            </a:pPr>
            <a:r>
              <a:rPr lang="en-US" sz="2400" dirty="0">
                <a:latin typeface="Calibri"/>
                <a:cs typeface="Calibri"/>
              </a:rPr>
              <a:t>How will we share the results with the team and stakeholders?</a:t>
            </a:r>
          </a:p>
          <a:p>
            <a:pPr marL="355600" marR="5080" indent="-342900">
              <a:lnSpc>
                <a:spcPct val="100000"/>
              </a:lnSpc>
              <a:buFont typeface="Arial" panose="020B0604020202020204" pitchFamily="34" charset="0"/>
              <a:buChar char="•"/>
            </a:pPr>
            <a:r>
              <a:rPr lang="en-US" sz="2400" dirty="0">
                <a:latin typeface="Calibri"/>
                <a:cs typeface="Calibri"/>
              </a:rPr>
              <a:t>What will our next steps moving forward be?</a:t>
            </a:r>
          </a:p>
          <a:p>
            <a:pPr marL="355600" marR="5080" indent="-342900">
              <a:buFont typeface="Arial" panose="020B0604020202020204" pitchFamily="34" charset="0"/>
              <a:buChar char="•"/>
            </a:pPr>
            <a:endParaRPr lang="en-US" sz="2400" dirty="0">
              <a:latin typeface="Calibri"/>
              <a:cs typeface="Calibri"/>
            </a:endParaRPr>
          </a:p>
        </p:txBody>
      </p:sp>
      <p:sp>
        <p:nvSpPr>
          <p:cNvPr id="9" name="Slide Number Placeholder 8">
            <a:extLst>
              <a:ext uri="{FF2B5EF4-FFF2-40B4-BE49-F238E27FC236}">
                <a16:creationId xmlns:a16="http://schemas.microsoft.com/office/drawing/2014/main" id="{819C683D-C292-720D-42FD-331FC82F7D22}"/>
              </a:ext>
            </a:extLst>
          </p:cNvPr>
          <p:cNvSpPr>
            <a:spLocks noGrp="1"/>
          </p:cNvSpPr>
          <p:nvPr>
            <p:ph type="sldNum" sz="quarter" idx="7"/>
          </p:nvPr>
        </p:nvSpPr>
        <p:spPr>
          <a:xfrm>
            <a:off x="4569586" y="6270749"/>
            <a:ext cx="206375" cy="269240"/>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8A8A8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769">
              <a:lnSpc>
                <a:spcPct val="100000"/>
              </a:lnSpc>
            </a:pPr>
            <a:fld id="{81D60167-4931-47E6-BA6A-407CBD079E47}" type="slidenum">
              <a:rPr lang="en-US" spc="-10" smtClean="0"/>
              <a:pPr marL="64769"/>
              <a:t>16</a:t>
            </a:fld>
            <a:endParaRPr lang="en-US" spc="-10" dirty="0"/>
          </a:p>
        </p:txBody>
      </p:sp>
    </p:spTree>
    <p:extLst>
      <p:ext uri="{BB962C8B-B14F-4D97-AF65-F5344CB8AC3E}">
        <p14:creationId xmlns:p14="http://schemas.microsoft.com/office/powerpoint/2010/main" val="355638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4024-1B87-6237-2586-E0DCB799706B}"/>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3CDD77D-36F2-548A-223F-18490B10E4AB}"/>
              </a:ext>
            </a:extLst>
          </p:cNvPr>
          <p:cNvSpPr txBox="1">
            <a:spLocks noGrp="1"/>
          </p:cNvSpPr>
          <p:nvPr>
            <p:ph type="title"/>
          </p:nvPr>
        </p:nvSpPr>
        <p:spPr>
          <a:xfrm>
            <a:off x="426233" y="154853"/>
            <a:ext cx="8252741" cy="615553"/>
          </a:xfrm>
          <a:prstGeom prst="rect">
            <a:avLst/>
          </a:prstGeom>
        </p:spPr>
        <p:txBody>
          <a:bodyPr vert="horz" wrap="square" lIns="0" tIns="0" rIns="0" bIns="0" rtlCol="0">
            <a:spAutoFit/>
          </a:bodyPr>
          <a:lstStyle/>
          <a:p>
            <a:pPr marL="12700" marR="5080" algn="ctr">
              <a:lnSpc>
                <a:spcPct val="100000"/>
              </a:lnSpc>
            </a:pPr>
            <a:r>
              <a:rPr lang="en-US" dirty="0">
                <a:solidFill>
                  <a:prstClr val="black"/>
                </a:solidFill>
                <a:latin typeface="Garamond" panose="02020404030301010803" pitchFamily="18" charset="0"/>
              </a:rPr>
              <a:t>Process Mapping</a:t>
            </a:r>
            <a:endParaRPr spc="-5" dirty="0">
              <a:latin typeface="Garamond" panose="02020404030301010803" pitchFamily="18" charset="0"/>
            </a:endParaRPr>
          </a:p>
        </p:txBody>
      </p:sp>
      <p:sp>
        <p:nvSpPr>
          <p:cNvPr id="6" name="object 6">
            <a:extLst>
              <a:ext uri="{FF2B5EF4-FFF2-40B4-BE49-F238E27FC236}">
                <a16:creationId xmlns:a16="http://schemas.microsoft.com/office/drawing/2014/main" id="{62506044-046F-9FDE-3155-3FB30FEA97E6}"/>
              </a:ext>
            </a:extLst>
          </p:cNvPr>
          <p:cNvSpPr txBox="1"/>
          <p:nvPr/>
        </p:nvSpPr>
        <p:spPr>
          <a:xfrm>
            <a:off x="426107" y="769892"/>
            <a:ext cx="7157084" cy="5786199"/>
          </a:xfrm>
          <a:prstGeom prst="rect">
            <a:avLst/>
          </a:prstGeom>
        </p:spPr>
        <p:txBody>
          <a:bodyPr vert="horz" wrap="square" lIns="0" tIns="0" rIns="0" bIns="0" rtlCol="0">
            <a:spAutoFit/>
          </a:bodyPr>
          <a:lstStyle/>
          <a:p>
            <a:pPr marL="469900" marR="5080" indent="-457200">
              <a:lnSpc>
                <a:spcPct val="100000"/>
              </a:lnSpc>
              <a:buFont typeface="Arial" panose="020B0604020202020204" pitchFamily="34" charset="0"/>
              <a:buChar char="•"/>
            </a:pPr>
            <a:r>
              <a:rPr lang="en-US" sz="2100" u="sng" dirty="0">
                <a:latin typeface="Calibri"/>
                <a:cs typeface="Calibri"/>
              </a:rPr>
              <a:t>What is Process Mapping in healthcare?</a:t>
            </a:r>
          </a:p>
          <a:p>
            <a:pPr marL="927100" marR="5080" lvl="1" indent="-457200">
              <a:buFont typeface="Arial" panose="020B0604020202020204" pitchFamily="34" charset="0"/>
              <a:buChar char="•"/>
            </a:pPr>
            <a:r>
              <a:rPr lang="en-US" sz="2000" dirty="0">
                <a:latin typeface="Calibri"/>
                <a:cs typeface="Calibri"/>
              </a:rPr>
              <a:t>A visual representation and analysis of the sequential steps and interactions involved in delivering healthcare services to patients.</a:t>
            </a:r>
          </a:p>
          <a:p>
            <a:pPr marL="927100" marR="5080" lvl="1" indent="-457200">
              <a:buFont typeface="Arial" panose="020B0604020202020204" pitchFamily="34" charset="0"/>
              <a:buChar char="•"/>
            </a:pPr>
            <a:r>
              <a:rPr lang="en-US" sz="2000" dirty="0">
                <a:latin typeface="Calibri"/>
                <a:cs typeface="Calibri"/>
              </a:rPr>
              <a:t>Helpful for a shared understanding of current process and ideal future state</a:t>
            </a:r>
          </a:p>
          <a:p>
            <a:pPr marL="927100" marR="5080" lvl="1" indent="-457200">
              <a:buFont typeface="Arial" panose="020B0604020202020204" pitchFamily="34" charset="0"/>
              <a:buChar char="•"/>
            </a:pPr>
            <a:r>
              <a:rPr lang="en-US" sz="2000" dirty="0">
                <a:latin typeface="Calibri"/>
                <a:cs typeface="Calibri"/>
              </a:rPr>
              <a:t>Identify: inefficiencies, bottlenecks, &amp; areas of improvement</a:t>
            </a:r>
          </a:p>
          <a:p>
            <a:pPr marL="927100" marR="5080" lvl="1" indent="-457200">
              <a:buFont typeface="Arial" panose="020B0604020202020204" pitchFamily="34" charset="0"/>
              <a:buChar char="•"/>
            </a:pPr>
            <a:r>
              <a:rPr lang="en-US" sz="2000" dirty="0">
                <a:solidFill>
                  <a:srgbClr val="0000FF"/>
                </a:solidFill>
                <a:hlinkClick r:id="rId3">
                  <a:extLst>
                    <a:ext uri="{A12FA001-AC4F-418D-AE19-62706E023703}">
                      <ahyp:hlinkClr xmlns:ahyp="http://schemas.microsoft.com/office/drawing/2018/hyperlinkcolor" val="tx"/>
                    </a:ext>
                  </a:extLst>
                </a:hlinkClick>
              </a:rPr>
              <a:t>Leveraging Process Mapping</a:t>
            </a:r>
            <a:endParaRPr lang="en-US" sz="2000" dirty="0">
              <a:latin typeface="Calibri"/>
              <a:cs typeface="Calibri"/>
            </a:endParaRPr>
          </a:p>
          <a:p>
            <a:pPr marL="355600" marR="5080" indent="-342900">
              <a:lnSpc>
                <a:spcPct val="100000"/>
              </a:lnSpc>
              <a:buFont typeface="Arial" panose="020B0604020202020204" pitchFamily="34" charset="0"/>
              <a:buChar char="•"/>
            </a:pPr>
            <a:endParaRPr lang="en-US" sz="1200" dirty="0">
              <a:latin typeface="Calibri"/>
              <a:cs typeface="Calibri"/>
            </a:endParaRPr>
          </a:p>
          <a:p>
            <a:pPr marL="469900" marR="5080" indent="-457200">
              <a:buFont typeface="Arial" panose="020B0604020202020204" pitchFamily="34" charset="0"/>
              <a:buChar char="•"/>
            </a:pPr>
            <a:r>
              <a:rPr lang="en-US" sz="2100" u="sng" dirty="0">
                <a:latin typeface="Calibri"/>
                <a:cs typeface="Calibri"/>
              </a:rPr>
              <a:t>Resources:</a:t>
            </a:r>
          </a:p>
          <a:p>
            <a:pPr marL="927100" marR="5080" lvl="1" indent="-457200">
              <a:buFont typeface="Arial" panose="020B0604020202020204" pitchFamily="34" charset="0"/>
              <a:buChar char="•"/>
            </a:pPr>
            <a:r>
              <a:rPr lang="en-US" sz="2000" dirty="0">
                <a:latin typeface="Calibri"/>
                <a:cs typeface="Calibri"/>
              </a:rPr>
              <a:t>Process Mapping Template</a:t>
            </a:r>
          </a:p>
          <a:p>
            <a:pPr marL="927100" marR="5080" lvl="1" indent="-457200">
              <a:buFont typeface="Arial" panose="020B0604020202020204" pitchFamily="34" charset="0"/>
              <a:buChar char="•"/>
            </a:pPr>
            <a:r>
              <a:rPr lang="en-US" sz="2000" dirty="0">
                <a:latin typeface="Calibri"/>
                <a:cs typeface="Calibri"/>
              </a:rPr>
              <a:t>EDTC Specs Manual Processing Mapping Document</a:t>
            </a:r>
          </a:p>
          <a:p>
            <a:pPr marL="927100" marR="5080" lvl="1" indent="-457200">
              <a:buFont typeface="Arial" panose="020B0604020202020204" pitchFamily="34" charset="0"/>
              <a:buChar char="•"/>
            </a:pPr>
            <a:r>
              <a:rPr lang="en-US" sz="2000" dirty="0">
                <a:latin typeface="Calibri"/>
                <a:cs typeface="Calibri"/>
              </a:rPr>
              <a:t>Develop Individual Process:</a:t>
            </a:r>
          </a:p>
          <a:p>
            <a:pPr marL="1384300" marR="5080" lvl="2" indent="-457200">
              <a:buFont typeface="Arial" panose="020B0604020202020204" pitchFamily="34" charset="0"/>
              <a:buChar char="•"/>
            </a:pPr>
            <a:r>
              <a:rPr lang="en-US" sz="2000" dirty="0">
                <a:latin typeface="Calibri"/>
                <a:cs typeface="Calibri"/>
              </a:rPr>
              <a:t>Speak with staff or watch the process in ED</a:t>
            </a:r>
          </a:p>
          <a:p>
            <a:pPr marL="1384300" marR="5080" lvl="2" indent="-457200">
              <a:buFont typeface="Arial" panose="020B0604020202020204" pitchFamily="34" charset="0"/>
              <a:buChar char="•"/>
            </a:pPr>
            <a:r>
              <a:rPr lang="en-US" sz="2000" dirty="0">
                <a:latin typeface="Calibri"/>
                <a:cs typeface="Calibri"/>
              </a:rPr>
              <a:t>Utilize visuals- whiteboard, post it notes, </a:t>
            </a:r>
            <a:r>
              <a:rPr lang="en-US" sz="2000" dirty="0" err="1">
                <a:latin typeface="Calibri"/>
                <a:cs typeface="Calibri"/>
              </a:rPr>
              <a:t>etc</a:t>
            </a:r>
            <a:endParaRPr lang="en-US" sz="2000" dirty="0">
              <a:latin typeface="Calibri"/>
              <a:cs typeface="Calibri"/>
            </a:endParaRPr>
          </a:p>
          <a:p>
            <a:pPr marL="1384300" marR="5080" lvl="2" indent="-457200">
              <a:buFont typeface="Arial" panose="020B0604020202020204" pitchFamily="34" charset="0"/>
              <a:buChar char="•"/>
            </a:pPr>
            <a:r>
              <a:rPr lang="en-US" sz="2000" dirty="0">
                <a:latin typeface="Calibri"/>
                <a:cs typeface="Calibri"/>
              </a:rPr>
              <a:t>Discuss current process and identify any areas that differ or for improvement/change.</a:t>
            </a:r>
          </a:p>
          <a:p>
            <a:pPr marL="1384300" marR="5080" lvl="2" indent="-457200">
              <a:buFont typeface="Arial" panose="020B0604020202020204" pitchFamily="34" charset="0"/>
              <a:buChar char="•"/>
            </a:pPr>
            <a:r>
              <a:rPr lang="en-US" sz="2000" dirty="0">
                <a:latin typeface="Calibri"/>
                <a:cs typeface="Calibri"/>
              </a:rPr>
              <a:t>Create a new or ideal process for the future.</a:t>
            </a:r>
          </a:p>
          <a:p>
            <a:pPr marL="1384300" marR="5080" lvl="2" indent="-457200">
              <a:buFont typeface="Arial" panose="020B0604020202020204" pitchFamily="34" charset="0"/>
              <a:buChar char="•"/>
            </a:pPr>
            <a:r>
              <a:rPr lang="en-US" sz="2000" dirty="0">
                <a:latin typeface="Calibri"/>
                <a:cs typeface="Calibri"/>
              </a:rPr>
              <a:t>Train staff if needed</a:t>
            </a:r>
          </a:p>
        </p:txBody>
      </p:sp>
      <p:sp>
        <p:nvSpPr>
          <p:cNvPr id="9" name="Slide Number Placeholder 8">
            <a:extLst>
              <a:ext uri="{FF2B5EF4-FFF2-40B4-BE49-F238E27FC236}">
                <a16:creationId xmlns:a16="http://schemas.microsoft.com/office/drawing/2014/main" id="{D28A4A5A-C865-5868-63CF-4F6030CFF3ED}"/>
              </a:ext>
            </a:extLst>
          </p:cNvPr>
          <p:cNvSpPr>
            <a:spLocks noGrp="1"/>
          </p:cNvSpPr>
          <p:nvPr>
            <p:ph type="sldNum" sz="quarter" idx="7"/>
          </p:nvPr>
        </p:nvSpPr>
        <p:spPr>
          <a:xfrm>
            <a:off x="4569586" y="6270749"/>
            <a:ext cx="206375" cy="269240"/>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8A8A8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769">
              <a:lnSpc>
                <a:spcPct val="100000"/>
              </a:lnSpc>
            </a:pPr>
            <a:fld id="{81D60167-4931-47E6-BA6A-407CBD079E47}" type="slidenum">
              <a:rPr lang="en-US" spc="-10" smtClean="0"/>
              <a:pPr marL="64769">
                <a:lnSpc>
                  <a:spcPct val="100000"/>
                </a:lnSpc>
              </a:pPr>
              <a:t>17</a:t>
            </a:fld>
            <a:endParaRPr lang="en-US" spc="-10" dirty="0"/>
          </a:p>
        </p:txBody>
      </p:sp>
    </p:spTree>
    <p:extLst>
      <p:ext uri="{BB962C8B-B14F-4D97-AF65-F5344CB8AC3E}">
        <p14:creationId xmlns:p14="http://schemas.microsoft.com/office/powerpoint/2010/main" val="408200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9BA0-666D-8BB3-4510-D5ACD2D73E4E}"/>
              </a:ext>
            </a:extLst>
          </p:cNvPr>
          <p:cNvSpPr>
            <a:spLocks noGrp="1"/>
          </p:cNvSpPr>
          <p:nvPr>
            <p:ph type="title"/>
          </p:nvPr>
        </p:nvSpPr>
        <p:spPr>
          <a:xfrm>
            <a:off x="445629" y="303899"/>
            <a:ext cx="8252741" cy="492443"/>
          </a:xfrm>
        </p:spPr>
        <p:txBody>
          <a:bodyPr/>
          <a:lstStyle/>
          <a:p>
            <a:pPr algn="ctr"/>
            <a:r>
              <a:rPr lang="en-US" dirty="0"/>
              <a:t>Process Map Template</a:t>
            </a:r>
          </a:p>
        </p:txBody>
      </p:sp>
      <p:sp>
        <p:nvSpPr>
          <p:cNvPr id="4" name="Slide Number Placeholder 3">
            <a:extLst>
              <a:ext uri="{FF2B5EF4-FFF2-40B4-BE49-F238E27FC236}">
                <a16:creationId xmlns:a16="http://schemas.microsoft.com/office/drawing/2014/main" id="{03677266-667D-186C-EB55-2E4720C9A6CB}"/>
              </a:ext>
            </a:extLst>
          </p:cNvPr>
          <p:cNvSpPr>
            <a:spLocks noGrp="1"/>
          </p:cNvSpPr>
          <p:nvPr>
            <p:ph type="sldNum" sz="quarter" idx="7"/>
          </p:nvPr>
        </p:nvSpPr>
        <p:spPr>
          <a:xfrm>
            <a:off x="4569586" y="6270749"/>
            <a:ext cx="206375" cy="269240"/>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rgbClr val="8A8A8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4769">
              <a:lnSpc>
                <a:spcPct val="100000"/>
              </a:lnSpc>
            </a:pPr>
            <a:fld id="{81D60167-4931-47E6-BA6A-407CBD079E47}" type="slidenum">
              <a:rPr lang="en-US" spc="-10" smtClean="0"/>
              <a:pPr marL="64769">
                <a:lnSpc>
                  <a:spcPct val="100000"/>
                </a:lnSpc>
              </a:pPr>
              <a:t>18</a:t>
            </a:fld>
            <a:endParaRPr lang="en-US" spc="-10" dirty="0"/>
          </a:p>
        </p:txBody>
      </p:sp>
      <p:pic>
        <p:nvPicPr>
          <p:cNvPr id="6" name="Picture 5" descr="A simple flowchart layout with nine rounded blue and teal boxes are connected by lines in a step-by-step sequence. The first box asks, “How does the process begin? Who does it begin with?” followed by boxes labeled “What is next?” and several “And next?” steps, ending with a final box that asks, “What is the last step before transfer/discharge? Who is involved?” A footer reads “Process Map Template” with the logo “Telligen QI Connect” and a note to add or delete boxes as needed.">
            <a:extLst>
              <a:ext uri="{FF2B5EF4-FFF2-40B4-BE49-F238E27FC236}">
                <a16:creationId xmlns:a16="http://schemas.microsoft.com/office/drawing/2014/main" id="{5F5082BC-9F40-654D-02E0-9BA8F27D4EC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10400" y="1371600"/>
            <a:ext cx="8592830" cy="4763417"/>
          </a:xfrm>
          <a:prstGeom prst="rect">
            <a:avLst/>
          </a:prstGeom>
        </p:spPr>
      </p:pic>
    </p:spTree>
    <p:extLst>
      <p:ext uri="{BB962C8B-B14F-4D97-AF65-F5344CB8AC3E}">
        <p14:creationId xmlns:p14="http://schemas.microsoft.com/office/powerpoint/2010/main" val="165076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50817-42FA-E1CE-916F-BC993638C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148AF-9C1A-6F35-DF18-6C545E2B51B5}"/>
              </a:ext>
            </a:extLst>
          </p:cNvPr>
          <p:cNvSpPr>
            <a:spLocks noGrp="1"/>
          </p:cNvSpPr>
          <p:nvPr>
            <p:ph type="title"/>
          </p:nvPr>
        </p:nvSpPr>
        <p:spPr/>
        <p:txBody>
          <a:bodyPr/>
          <a:lstStyle/>
          <a:p>
            <a:pPr algn="ctr"/>
            <a:r>
              <a:rPr lang="en-US" dirty="0">
                <a:latin typeface="Garamond" panose="02020404030301010803" pitchFamily="18" charset="0"/>
              </a:rPr>
              <a:t>Third Cohort Meeting </a:t>
            </a:r>
          </a:p>
        </p:txBody>
      </p:sp>
      <p:sp>
        <p:nvSpPr>
          <p:cNvPr id="3" name="Content Placeholder 2">
            <a:extLst>
              <a:ext uri="{FF2B5EF4-FFF2-40B4-BE49-F238E27FC236}">
                <a16:creationId xmlns:a16="http://schemas.microsoft.com/office/drawing/2014/main" id="{AA936DAC-31BB-7825-B46F-C3E8345223D6}"/>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May 2025</a:t>
            </a:r>
          </a:p>
          <a:p>
            <a:pPr lvl="1">
              <a:buFont typeface="Arial" panose="020B0604020202020204" pitchFamily="34" charset="0"/>
              <a:buChar char="•"/>
            </a:pPr>
            <a:r>
              <a:rPr lang="en-US" sz="2400" dirty="0">
                <a:solidFill>
                  <a:srgbClr val="162C21"/>
                </a:solidFill>
                <a:ea typeface="Calibri" panose="020F0502020204030204" pitchFamily="34" charset="0"/>
              </a:rPr>
              <a:t>Sharing of current EDTC process as identified from process mapping and discuss any changes/discrepancies identified</a:t>
            </a:r>
          </a:p>
          <a:p>
            <a:pPr lvl="1">
              <a:buFont typeface="Arial" panose="020B0604020202020204" pitchFamily="34" charset="0"/>
              <a:buChar char="•"/>
            </a:pPr>
            <a:r>
              <a:rPr lang="en-US" sz="2400" dirty="0">
                <a:solidFill>
                  <a:srgbClr val="162C21"/>
                </a:solidFill>
                <a:ea typeface="Calibri" panose="020F0502020204030204" pitchFamily="34" charset="0"/>
              </a:rPr>
              <a:t>PDSA sharing</a:t>
            </a:r>
          </a:p>
          <a:p>
            <a:pPr lvl="2">
              <a:buFont typeface="Arial" panose="020B0604020202020204" pitchFamily="34" charset="0"/>
              <a:buChar char="•"/>
            </a:pPr>
            <a:r>
              <a:rPr lang="en-US" sz="2000" dirty="0">
                <a:solidFill>
                  <a:srgbClr val="162C21"/>
                </a:solidFill>
                <a:ea typeface="Calibri" panose="020F0502020204030204" pitchFamily="34" charset="0"/>
              </a:rPr>
              <a:t>Began work on Study and Act parts of PDSA cycle</a:t>
            </a:r>
          </a:p>
          <a:p>
            <a:pPr lvl="1">
              <a:buFont typeface="Arial" panose="020B0604020202020204" pitchFamily="34" charset="0"/>
              <a:buChar char="•"/>
            </a:pPr>
            <a:r>
              <a:rPr lang="en-US" sz="2400" dirty="0">
                <a:solidFill>
                  <a:srgbClr val="162C21"/>
                </a:solidFill>
                <a:ea typeface="Calibri" panose="020F0502020204030204" pitchFamily="34" charset="0"/>
              </a:rPr>
              <a:t>Homework</a:t>
            </a:r>
          </a:p>
          <a:p>
            <a:pPr lvl="2">
              <a:buFont typeface="Arial" panose="020B0604020202020204" pitchFamily="34" charset="0"/>
              <a:buChar char="•"/>
            </a:pPr>
            <a:r>
              <a:rPr lang="en-US" sz="2000" dirty="0">
                <a:solidFill>
                  <a:srgbClr val="162C21"/>
                </a:solidFill>
                <a:ea typeface="Calibri" panose="020F0502020204030204" pitchFamily="34" charset="0"/>
              </a:rPr>
              <a:t>Complete Process Mapping project to identify what the new EDTC process will be</a:t>
            </a:r>
          </a:p>
          <a:p>
            <a:pPr marL="914400" lvl="2" indent="0">
              <a:buNone/>
            </a:pPr>
            <a:endParaRPr lang="en-US" sz="2400" dirty="0">
              <a:solidFill>
                <a:srgbClr val="162C21"/>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098E1899-32F7-2AB2-23C2-935B6C4F8517}"/>
              </a:ext>
            </a:extLst>
          </p:cNvPr>
          <p:cNvSpPr>
            <a:spLocks noGrp="1"/>
          </p:cNvSpPr>
          <p:nvPr>
            <p:ph type="sldNum" sz="quarter" idx="10"/>
          </p:nvPr>
        </p:nvSpPr>
        <p:spPr/>
        <p:txBody>
          <a:bodyPr/>
          <a:lstStyle/>
          <a:p>
            <a:pPr>
              <a:defRPr/>
            </a:pPr>
            <a:fld id="{CF382D1A-45EF-1142-B2B1-C780673C04E5}" type="slidenum">
              <a:rPr lang="en-US" smtClean="0"/>
              <a:pPr>
                <a:defRPr/>
              </a:pPr>
              <a:t>19</a:t>
            </a:fld>
            <a:endParaRPr lang="en-US" dirty="0"/>
          </a:p>
        </p:txBody>
      </p:sp>
    </p:spTree>
    <p:extLst>
      <p:ext uri="{BB962C8B-B14F-4D97-AF65-F5344CB8AC3E}">
        <p14:creationId xmlns:p14="http://schemas.microsoft.com/office/powerpoint/2010/main" val="328751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896E1-98D2-C84E-8C89-D7E88D7DE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EA7AC-2073-6AC0-791E-F20A93A6303A}"/>
              </a:ext>
            </a:extLst>
          </p:cNvPr>
          <p:cNvSpPr>
            <a:spLocks noGrp="1"/>
          </p:cNvSpPr>
          <p:nvPr>
            <p:ph type="title"/>
          </p:nvPr>
        </p:nvSpPr>
        <p:spPr/>
        <p:txBody>
          <a:bodyPr/>
          <a:lstStyle/>
          <a:p>
            <a:pPr algn="ctr"/>
            <a:r>
              <a:rPr lang="en-US" dirty="0">
                <a:latin typeface="Garamond" panose="02020404030301010803" pitchFamily="18" charset="0"/>
              </a:rPr>
              <a:t>Objectives</a:t>
            </a:r>
          </a:p>
        </p:txBody>
      </p:sp>
      <p:sp>
        <p:nvSpPr>
          <p:cNvPr id="3" name="Content Placeholder 2">
            <a:extLst>
              <a:ext uri="{FF2B5EF4-FFF2-40B4-BE49-F238E27FC236}">
                <a16:creationId xmlns:a16="http://schemas.microsoft.com/office/drawing/2014/main" id="{56DD3E66-3DF6-FF07-BD08-FE8E22A16707}"/>
              </a:ext>
            </a:extLst>
          </p:cNvPr>
          <p:cNvSpPr>
            <a:spLocks noGrp="1"/>
          </p:cNvSpPr>
          <p:nvPr>
            <p:ph idx="1"/>
          </p:nvPr>
        </p:nvSpPr>
        <p:spPr/>
        <p:txBody>
          <a:bodyPr/>
          <a:lstStyle/>
          <a:p>
            <a:pPr>
              <a:buFont typeface="Arial" panose="020B0604020202020204" pitchFamily="34" charset="0"/>
              <a:buChar char="•"/>
            </a:pPr>
            <a:r>
              <a:rPr lang="en-US" sz="3000" dirty="0">
                <a:ea typeface="Calibri" panose="020F0502020204030204" pitchFamily="34" charset="0"/>
              </a:rPr>
              <a:t>Describe the importance of Emergency Department Transfer Communication (EDTC)</a:t>
            </a:r>
          </a:p>
          <a:p>
            <a:pPr>
              <a:buFont typeface="Arial" panose="020B0604020202020204" pitchFamily="34" charset="0"/>
              <a:buChar char="•"/>
            </a:pPr>
            <a:r>
              <a:rPr lang="en-US" sz="3000" dirty="0">
                <a:ea typeface="Calibri" panose="020F0502020204030204" pitchFamily="34" charset="0"/>
              </a:rPr>
              <a:t>Describe the EDTC cohort model and improvement strategies used by participating CAHs</a:t>
            </a:r>
          </a:p>
          <a:p>
            <a:pPr>
              <a:buFont typeface="Arial" panose="020B0604020202020204" pitchFamily="34" charset="0"/>
              <a:buChar char="•"/>
            </a:pPr>
            <a:r>
              <a:rPr lang="en-US" sz="3000" kern="100" dirty="0">
                <a:ea typeface="Calibri" panose="020F0502020204030204" pitchFamily="34" charset="0"/>
                <a:cs typeface="+mn-lt"/>
              </a:rPr>
              <a:t>Describe measurable outcomes and lessons learned from the first year of implementation</a:t>
            </a:r>
            <a:endParaRPr lang="en-US" dirty="0">
              <a:ea typeface="Calibri" panose="020F0502020204030204" pitchFamily="34" charset="0"/>
            </a:endParaRPr>
          </a:p>
        </p:txBody>
      </p:sp>
      <p:sp>
        <p:nvSpPr>
          <p:cNvPr id="4" name="Slide Number Placeholder 3">
            <a:extLst>
              <a:ext uri="{FF2B5EF4-FFF2-40B4-BE49-F238E27FC236}">
                <a16:creationId xmlns:a16="http://schemas.microsoft.com/office/drawing/2014/main" id="{F15EB653-44EC-CF27-764F-957FD450E522}"/>
              </a:ext>
            </a:extLst>
          </p:cNvPr>
          <p:cNvSpPr>
            <a:spLocks noGrp="1"/>
          </p:cNvSpPr>
          <p:nvPr>
            <p:ph type="sldNum" sz="quarter" idx="10"/>
          </p:nvPr>
        </p:nvSpPr>
        <p:spPr/>
        <p:txBody>
          <a:bodyPr/>
          <a:lstStyle/>
          <a:p>
            <a:pPr>
              <a:defRPr/>
            </a:pPr>
            <a:fld id="{CF382D1A-45EF-1142-B2B1-C780673C04E5}" type="slidenum">
              <a:rPr lang="en-US" smtClean="0"/>
              <a:pPr>
                <a:defRPr/>
              </a:pPr>
              <a:t>2</a:t>
            </a:fld>
            <a:endParaRPr lang="en-US" dirty="0"/>
          </a:p>
        </p:txBody>
      </p:sp>
    </p:spTree>
    <p:extLst>
      <p:ext uri="{BB962C8B-B14F-4D97-AF65-F5344CB8AC3E}">
        <p14:creationId xmlns:p14="http://schemas.microsoft.com/office/powerpoint/2010/main" val="91251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4A85-8DB1-315D-3498-2DC3BD0E1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E033A-72E0-FD72-F1EA-DA38D011E80A}"/>
              </a:ext>
            </a:extLst>
          </p:cNvPr>
          <p:cNvSpPr>
            <a:spLocks noGrp="1"/>
          </p:cNvSpPr>
          <p:nvPr>
            <p:ph type="title"/>
          </p:nvPr>
        </p:nvSpPr>
        <p:spPr/>
        <p:txBody>
          <a:bodyPr/>
          <a:lstStyle/>
          <a:p>
            <a:pPr algn="ctr"/>
            <a:r>
              <a:rPr lang="en-US" dirty="0">
                <a:latin typeface="Garamond" panose="02020404030301010803" pitchFamily="18" charset="0"/>
              </a:rPr>
              <a:t>Final Cohort Meeting</a:t>
            </a:r>
          </a:p>
        </p:txBody>
      </p:sp>
      <p:sp>
        <p:nvSpPr>
          <p:cNvPr id="3" name="Content Placeholder 2">
            <a:extLst>
              <a:ext uri="{FF2B5EF4-FFF2-40B4-BE49-F238E27FC236}">
                <a16:creationId xmlns:a16="http://schemas.microsoft.com/office/drawing/2014/main" id="{DE19CB03-DC36-7EAF-EFBD-7F3F0E738423}"/>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August 2025</a:t>
            </a:r>
          </a:p>
          <a:p>
            <a:pPr lvl="1">
              <a:buFont typeface="Arial" panose="020B0604020202020204" pitchFamily="34" charset="0"/>
              <a:buChar char="•"/>
            </a:pPr>
            <a:r>
              <a:rPr lang="en-US" sz="2400" dirty="0">
                <a:solidFill>
                  <a:srgbClr val="162C21"/>
                </a:solidFill>
                <a:ea typeface="Calibri" panose="020F0502020204030204" pitchFamily="34" charset="0"/>
              </a:rPr>
              <a:t>Sharing of new EDTC process as identified from process mapping</a:t>
            </a:r>
          </a:p>
          <a:p>
            <a:pPr lvl="1">
              <a:buFont typeface="Arial" panose="020B0604020202020204" pitchFamily="34" charset="0"/>
              <a:buChar char="•"/>
            </a:pPr>
            <a:r>
              <a:rPr lang="en-US" sz="2400" dirty="0">
                <a:solidFill>
                  <a:srgbClr val="162C21"/>
                </a:solidFill>
                <a:ea typeface="Calibri" panose="020F0502020204030204" pitchFamily="34" charset="0"/>
              </a:rPr>
              <a:t>Final update on Individual Facility PDSAs</a:t>
            </a:r>
          </a:p>
          <a:p>
            <a:pPr lvl="1">
              <a:buFont typeface="Arial" panose="020B0604020202020204" pitchFamily="34" charset="0"/>
              <a:buChar char="•"/>
            </a:pPr>
            <a:r>
              <a:rPr lang="en-US" sz="2400" dirty="0">
                <a:solidFill>
                  <a:srgbClr val="162C21"/>
                </a:solidFill>
                <a:ea typeface="Calibri" panose="020F0502020204030204" pitchFamily="34" charset="0"/>
              </a:rPr>
              <a:t>Follow up on results</a:t>
            </a:r>
            <a:endParaRPr lang="en-US" sz="2000" dirty="0">
              <a:solidFill>
                <a:srgbClr val="162C21"/>
              </a:solidFill>
              <a:ea typeface="Calibri" panose="020F0502020204030204" pitchFamily="34" charset="0"/>
            </a:endParaRPr>
          </a:p>
          <a:p>
            <a:pPr marL="914400" lvl="2" indent="0">
              <a:buNone/>
            </a:pPr>
            <a:endParaRPr lang="en-US" sz="24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7091C5F8-83EF-F65F-60E9-7619AECCC8AE}"/>
              </a:ext>
            </a:extLst>
          </p:cNvPr>
          <p:cNvSpPr>
            <a:spLocks noGrp="1"/>
          </p:cNvSpPr>
          <p:nvPr>
            <p:ph type="sldNum" sz="quarter" idx="10"/>
          </p:nvPr>
        </p:nvSpPr>
        <p:spPr/>
        <p:txBody>
          <a:bodyPr/>
          <a:lstStyle/>
          <a:p>
            <a:pPr>
              <a:defRPr/>
            </a:pPr>
            <a:fld id="{CF382D1A-45EF-1142-B2B1-C780673C04E5}" type="slidenum">
              <a:rPr lang="en-US" smtClean="0"/>
              <a:pPr>
                <a:defRPr/>
              </a:pPr>
              <a:t>20</a:t>
            </a:fld>
            <a:endParaRPr lang="en-US" dirty="0"/>
          </a:p>
        </p:txBody>
      </p:sp>
    </p:spTree>
    <p:extLst>
      <p:ext uri="{BB962C8B-B14F-4D97-AF65-F5344CB8AC3E}">
        <p14:creationId xmlns:p14="http://schemas.microsoft.com/office/powerpoint/2010/main" val="334275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ABD7-03F2-082D-B113-FC9E92888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E84A-87ED-F06A-B68F-E2992EFF1C2B}"/>
              </a:ext>
            </a:extLst>
          </p:cNvPr>
          <p:cNvSpPr>
            <a:spLocks noGrp="1"/>
          </p:cNvSpPr>
          <p:nvPr>
            <p:ph type="title"/>
          </p:nvPr>
        </p:nvSpPr>
        <p:spPr>
          <a:xfrm>
            <a:off x="366887" y="385647"/>
            <a:ext cx="8319911" cy="762000"/>
          </a:xfrm>
        </p:spPr>
        <p:txBody>
          <a:bodyPr/>
          <a:lstStyle/>
          <a:p>
            <a:pPr algn="ctr"/>
            <a:r>
              <a:rPr lang="en-US" dirty="0">
                <a:latin typeface="Garamond" panose="02020404030301010803" pitchFamily="18" charset="0"/>
              </a:rPr>
              <a:t>PDSA Cycle for Sanford Mayville</a:t>
            </a:r>
          </a:p>
        </p:txBody>
      </p:sp>
      <p:sp>
        <p:nvSpPr>
          <p:cNvPr id="4" name="Slide Number Placeholder 3">
            <a:extLst>
              <a:ext uri="{FF2B5EF4-FFF2-40B4-BE49-F238E27FC236}">
                <a16:creationId xmlns:a16="http://schemas.microsoft.com/office/drawing/2014/main" id="{C2132F2B-EF95-22FE-8B5C-72C28DBD4914}"/>
              </a:ext>
            </a:extLst>
          </p:cNvPr>
          <p:cNvSpPr>
            <a:spLocks noGrp="1"/>
          </p:cNvSpPr>
          <p:nvPr>
            <p:ph type="sldNum" sz="quarter" idx="10"/>
          </p:nvPr>
        </p:nvSpPr>
        <p:spPr/>
        <p:txBody>
          <a:bodyPr/>
          <a:lstStyle/>
          <a:p>
            <a:pPr>
              <a:defRPr/>
            </a:pPr>
            <a:fld id="{CF382D1A-45EF-1142-B2B1-C780673C04E5}" type="slidenum">
              <a:rPr lang="en-US" smtClean="0"/>
              <a:pPr>
                <a:defRPr/>
              </a:pPr>
              <a:t>21</a:t>
            </a:fld>
            <a:endParaRPr lang="en-US" dirty="0"/>
          </a:p>
        </p:txBody>
      </p:sp>
      <p:graphicFrame>
        <p:nvGraphicFramePr>
          <p:cNvPr id="9" name="Diagram 8" descr="A slide titled “PDSA Cycle for Sanford Mayville” featuring a circular diagram divided into four quadrants labeled Plan, Do, Study, and Act, arranged clockwise. Arrows in the center indicate a continuous cycle. Surrounding the circle are four text boxes with key activities:&#10;&#10;Plan: SBAR, Process Mapping, ND Flex Partnership&#10;Do: Signage, Staff Education, Standardization&#10;Study: RedCAP tracking, Run Graphing, Chart Review/Audit&#10;Act: QAPI review quarterly, Individual Staff Feedback, Adaptation and Adoption">
            <a:extLst>
              <a:ext uri="{FF2B5EF4-FFF2-40B4-BE49-F238E27FC236}">
                <a16:creationId xmlns:a16="http://schemas.microsoft.com/office/drawing/2014/main" id="{3AA7F6FF-9CF2-F2C8-AF01-2A1AC0CB5AE6}"/>
              </a:ext>
            </a:extLst>
          </p:cNvPr>
          <p:cNvGraphicFramePr/>
          <p:nvPr>
            <p:extLst>
              <p:ext uri="{D42A27DB-BD31-4B8C-83A1-F6EECF244321}">
                <p14:modId xmlns:p14="http://schemas.microsoft.com/office/powerpoint/2010/main" val="2117580891"/>
              </p:ext>
            </p:extLst>
          </p:nvPr>
        </p:nvGraphicFramePr>
        <p:xfrm>
          <a:off x="927532" y="1265483"/>
          <a:ext cx="7171441" cy="49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057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D5C1-11C8-6EAF-AD99-7E5422CD9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35EEC-43B7-3C69-EC9A-200847651FBC}"/>
              </a:ext>
            </a:extLst>
          </p:cNvPr>
          <p:cNvSpPr>
            <a:spLocks noGrp="1"/>
          </p:cNvSpPr>
          <p:nvPr>
            <p:ph type="title"/>
          </p:nvPr>
        </p:nvSpPr>
        <p:spPr>
          <a:xfrm>
            <a:off x="366887" y="385647"/>
            <a:ext cx="8319911" cy="762000"/>
          </a:xfrm>
        </p:spPr>
        <p:txBody>
          <a:bodyPr/>
          <a:lstStyle/>
          <a:p>
            <a:pPr algn="ctr"/>
            <a:r>
              <a:rPr lang="en-US" dirty="0">
                <a:latin typeface="Garamond" panose="02020404030301010803" pitchFamily="18" charset="0"/>
              </a:rPr>
              <a:t>Sanford Mayville</a:t>
            </a:r>
          </a:p>
        </p:txBody>
      </p:sp>
      <p:pic>
        <p:nvPicPr>
          <p:cNvPr id="1026" name="Picture 2" descr="A line graph labeled “Performance” with monthly data from August 2024 to July 2025. The y-axis ranges from 30% to 100%. Performance starts at 56% in August, rises to 75% in September, fluctuates through the fall and winter (69% in October, 63% in November, 67% in December, 78% in January, 73% in February), drops to 50% in March, then increases again (69% in April, 62% in May), peaks at 100% in June, and ends at 80% in July. A dotted trendline shows an overall upward trend.">
            <a:extLst>
              <a:ext uri="{FF2B5EF4-FFF2-40B4-BE49-F238E27FC236}">
                <a16:creationId xmlns:a16="http://schemas.microsoft.com/office/drawing/2014/main" id="{F5E204F4-688E-A0C5-399D-27F37233FC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42" y="1571562"/>
            <a:ext cx="6884377" cy="37148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A1CBDCD-0843-B622-A0D4-9F8FDE7CFF69}"/>
              </a:ext>
            </a:extLst>
          </p:cNvPr>
          <p:cNvSpPr>
            <a:spLocks noGrp="1"/>
          </p:cNvSpPr>
          <p:nvPr>
            <p:ph type="sldNum" sz="quarter" idx="10"/>
          </p:nvPr>
        </p:nvSpPr>
        <p:spPr/>
        <p:txBody>
          <a:bodyPr/>
          <a:lstStyle/>
          <a:p>
            <a:pPr>
              <a:defRPr/>
            </a:pPr>
            <a:fld id="{CF382D1A-45EF-1142-B2B1-C780673C04E5}" type="slidenum">
              <a:rPr lang="en-US" smtClean="0"/>
              <a:pPr>
                <a:defRPr/>
              </a:pPr>
              <a:t>22</a:t>
            </a:fld>
            <a:endParaRPr lang="en-US" dirty="0"/>
          </a:p>
        </p:txBody>
      </p:sp>
      <p:sp>
        <p:nvSpPr>
          <p:cNvPr id="5" name="TextBox 4">
            <a:extLst>
              <a:ext uri="{FF2B5EF4-FFF2-40B4-BE49-F238E27FC236}">
                <a16:creationId xmlns:a16="http://schemas.microsoft.com/office/drawing/2014/main" id="{2BB0EA1F-E38E-3F02-5E97-291B4D605197}"/>
              </a:ext>
            </a:extLst>
          </p:cNvPr>
          <p:cNvSpPr txBox="1"/>
          <p:nvPr/>
        </p:nvSpPr>
        <p:spPr>
          <a:xfrm>
            <a:off x="6896941" y="1811590"/>
            <a:ext cx="2352561" cy="2985433"/>
          </a:xfrm>
          <a:prstGeom prst="rect">
            <a:avLst/>
          </a:prstGeom>
          <a:noFill/>
        </p:spPr>
        <p:txBody>
          <a:bodyPr wrap="square" rtlCol="0">
            <a:spAutoFit/>
          </a:bodyPr>
          <a:lstStyle/>
          <a:p>
            <a:r>
              <a:rPr lang="en-US" sz="2000" dirty="0">
                <a:latin typeface="Garamond" panose="02020404030301010803" pitchFamily="18" charset="0"/>
              </a:rPr>
              <a:t>Next Steps</a:t>
            </a:r>
          </a:p>
          <a:p>
            <a:endParaRPr lang="en-US" sz="1400" dirty="0">
              <a:latin typeface="Garamond" panose="02020404030301010803" pitchFamily="18" charset="0"/>
            </a:endParaRPr>
          </a:p>
          <a:p>
            <a:pPr marL="342900" indent="-342900">
              <a:buFont typeface="Arial" panose="020B0604020202020204" pitchFamily="34" charset="0"/>
              <a:buChar char="•"/>
            </a:pPr>
            <a:r>
              <a:rPr lang="en-US" sz="1400" dirty="0">
                <a:latin typeface="Garamond" panose="02020404030301010803" pitchFamily="18" charset="0"/>
              </a:rPr>
              <a:t>Initiate expanded staff education through onboarding inclusion</a:t>
            </a:r>
          </a:p>
          <a:p>
            <a:endParaRPr lang="en-US" sz="1400" dirty="0">
              <a:latin typeface="Garamond" panose="02020404030301010803" pitchFamily="18" charset="0"/>
            </a:endParaRPr>
          </a:p>
          <a:p>
            <a:pPr marL="342900" indent="-342900">
              <a:buFont typeface="Arial" panose="020B0604020202020204" pitchFamily="34" charset="0"/>
              <a:buChar char="•"/>
            </a:pPr>
            <a:r>
              <a:rPr lang="en-US" sz="1400" dirty="0">
                <a:latin typeface="Garamond" panose="02020404030301010803" pitchFamily="18" charset="0"/>
              </a:rPr>
              <a:t>Increase frequency of chart reviews and staff feedback to weekly.</a:t>
            </a:r>
          </a:p>
          <a:p>
            <a:endParaRPr lang="en-US" sz="1400" dirty="0">
              <a:latin typeface="Garamond" panose="02020404030301010803" pitchFamily="18" charset="0"/>
            </a:endParaRPr>
          </a:p>
          <a:p>
            <a:pPr marL="342900" indent="-342900">
              <a:buFont typeface="Arial" panose="020B0604020202020204" pitchFamily="34" charset="0"/>
              <a:buChar char="•"/>
            </a:pPr>
            <a:r>
              <a:rPr lang="en-US" sz="1400" dirty="0">
                <a:latin typeface="Garamond" panose="02020404030301010803" pitchFamily="18" charset="0"/>
              </a:rPr>
              <a:t>Refine documentation requirement and      prompts within the EMR  </a:t>
            </a:r>
            <a:endParaRPr lang="en-US" dirty="0">
              <a:latin typeface="Garamond" panose="02020404030301010803" pitchFamily="18" charset="0"/>
            </a:endParaRPr>
          </a:p>
        </p:txBody>
      </p:sp>
    </p:spTree>
    <p:extLst>
      <p:ext uri="{BB962C8B-B14F-4D97-AF65-F5344CB8AC3E}">
        <p14:creationId xmlns:p14="http://schemas.microsoft.com/office/powerpoint/2010/main" val="288822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ABD7-03F2-082D-B113-FC9E92888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E84A-87ED-F06A-B68F-E2992EFF1C2B}"/>
              </a:ext>
            </a:extLst>
          </p:cNvPr>
          <p:cNvSpPr>
            <a:spLocks noGrp="1"/>
          </p:cNvSpPr>
          <p:nvPr>
            <p:ph type="title"/>
          </p:nvPr>
        </p:nvSpPr>
        <p:spPr>
          <a:xfrm>
            <a:off x="366887" y="385647"/>
            <a:ext cx="8319911" cy="762000"/>
          </a:xfrm>
        </p:spPr>
        <p:txBody>
          <a:bodyPr/>
          <a:lstStyle/>
          <a:p>
            <a:pPr algn="ctr"/>
            <a:r>
              <a:rPr lang="en-US" dirty="0">
                <a:latin typeface="Garamond" panose="02020404030301010803" pitchFamily="18" charset="0"/>
              </a:rPr>
              <a:t>PDSA Cycle for </a:t>
            </a:r>
            <a:br>
              <a:rPr lang="en-US" dirty="0">
                <a:latin typeface="Garamond" panose="02020404030301010803" pitchFamily="18" charset="0"/>
              </a:rPr>
            </a:br>
            <a:r>
              <a:rPr lang="en-US" dirty="0">
                <a:latin typeface="Garamond" panose="02020404030301010803" pitchFamily="18" charset="0"/>
              </a:rPr>
              <a:t>West River Health Services</a:t>
            </a:r>
          </a:p>
        </p:txBody>
      </p:sp>
      <p:sp>
        <p:nvSpPr>
          <p:cNvPr id="3" name="Content Placeholder 2">
            <a:extLst>
              <a:ext uri="{FF2B5EF4-FFF2-40B4-BE49-F238E27FC236}">
                <a16:creationId xmlns:a16="http://schemas.microsoft.com/office/drawing/2014/main" id="{383B347C-8128-8D6D-FC26-301E360A5B9F}"/>
              </a:ext>
            </a:extLst>
          </p:cNvPr>
          <p:cNvSpPr>
            <a:spLocks noGrp="1"/>
          </p:cNvSpPr>
          <p:nvPr>
            <p:ph idx="1"/>
          </p:nvPr>
        </p:nvSpPr>
        <p:spPr>
          <a:xfrm>
            <a:off x="366886" y="1328287"/>
            <a:ext cx="8319911" cy="5159140"/>
          </a:xfrm>
        </p:spPr>
        <p:txBody>
          <a:bodyPr/>
          <a:lstStyle/>
          <a:p>
            <a:pPr>
              <a:buFont typeface="Arial" panose="020B0604020202020204" pitchFamily="34" charset="0"/>
              <a:buChar char="•"/>
            </a:pPr>
            <a:r>
              <a:rPr lang="en-US" sz="2400" dirty="0">
                <a:ea typeface="Calibri" panose="020F0502020204030204" pitchFamily="34" charset="0"/>
              </a:rPr>
              <a:t>Topic: </a:t>
            </a:r>
          </a:p>
          <a:p>
            <a:pPr lvl="1">
              <a:buFont typeface="Arial" panose="020B0604020202020204" pitchFamily="34" charset="0"/>
              <a:buChar char="•"/>
            </a:pPr>
            <a:r>
              <a:rPr lang="en-US" sz="2000" dirty="0">
                <a:ea typeface="Calibri" panose="020F0502020204030204" pitchFamily="34" charset="0"/>
              </a:rPr>
              <a:t>Which areas are close to meeting 100%</a:t>
            </a:r>
          </a:p>
          <a:p>
            <a:pPr>
              <a:buFont typeface="Arial" panose="020B0604020202020204" pitchFamily="34" charset="0"/>
              <a:buChar char="•"/>
            </a:pPr>
            <a:r>
              <a:rPr lang="en-US" sz="2400" dirty="0">
                <a:ea typeface="Calibri" panose="020F0502020204030204" pitchFamily="34" charset="0"/>
              </a:rPr>
              <a:t>Improvement Area: </a:t>
            </a:r>
          </a:p>
          <a:p>
            <a:pPr lvl="1">
              <a:buFont typeface="Arial" panose="020B0604020202020204" pitchFamily="34" charset="0"/>
              <a:buChar char="•"/>
            </a:pPr>
            <a:r>
              <a:rPr lang="en-US" sz="1800" dirty="0">
                <a:ea typeface="Calibri" panose="020F0502020204030204" pitchFamily="34" charset="0"/>
              </a:rPr>
              <a:t>Increase compliance with EDTC 2 (Allergies/Reactions and EDTC 5 (Mental Status/Orientation Assessment) to 100% through standardized workflows, targeted education, and ongoing audit/feedback.</a:t>
            </a:r>
            <a:endParaRPr lang="en-US" sz="2400" dirty="0">
              <a:ea typeface="Calibri" panose="020F0502020204030204" pitchFamily="34" charset="0"/>
            </a:endParaRPr>
          </a:p>
          <a:p>
            <a:pPr>
              <a:buFont typeface="Arial" panose="020B0604020202020204" pitchFamily="34" charset="0"/>
              <a:buChar char="•"/>
            </a:pPr>
            <a:r>
              <a:rPr lang="en-US" sz="2400" dirty="0">
                <a:ea typeface="Calibri" panose="020F0502020204030204" pitchFamily="34" charset="0"/>
              </a:rPr>
              <a:t>Implemented actions:</a:t>
            </a:r>
          </a:p>
          <a:p>
            <a:pPr lvl="1">
              <a:buFont typeface="Arial" panose="020B0604020202020204" pitchFamily="34" charset="0"/>
              <a:buChar char="•"/>
            </a:pPr>
            <a:r>
              <a:rPr lang="en-US" sz="1800" dirty="0">
                <a:ea typeface="Calibri" panose="020F0502020204030204" pitchFamily="34" charset="0"/>
              </a:rPr>
              <a:t>Delivered education to nursing staff on EDTC requirements and performance expectations</a:t>
            </a:r>
          </a:p>
          <a:p>
            <a:pPr lvl="1">
              <a:buFont typeface="Arial" panose="020B0604020202020204" pitchFamily="34" charset="0"/>
              <a:buChar char="•"/>
            </a:pPr>
            <a:r>
              <a:rPr lang="en-US" sz="1800" dirty="0">
                <a:ea typeface="Calibri" panose="020F0502020204030204" pitchFamily="34" charset="0"/>
              </a:rPr>
              <a:t>Engaged frontline staff to identify workflow gaps and improvement opportunities.</a:t>
            </a:r>
          </a:p>
          <a:p>
            <a:pPr lvl="1">
              <a:buFont typeface="Arial" panose="020B0604020202020204" pitchFamily="34" charset="0"/>
              <a:buChar char="•"/>
            </a:pPr>
            <a:r>
              <a:rPr lang="en-US" sz="1800" dirty="0">
                <a:ea typeface="Calibri" panose="020F0502020204030204" pitchFamily="34" charset="0"/>
              </a:rPr>
              <a:t>Implemented a monthly audit process for transferred patients to monitor compliance</a:t>
            </a:r>
          </a:p>
          <a:p>
            <a:pPr lvl="1">
              <a:buFont typeface="Arial" panose="020B0604020202020204" pitchFamily="34" charset="0"/>
              <a:buChar char="•"/>
            </a:pPr>
            <a:r>
              <a:rPr lang="en-US" sz="1800" dirty="0">
                <a:ea typeface="Calibri" panose="020F0502020204030204" pitchFamily="34" charset="0"/>
              </a:rPr>
              <a:t>Provided individualized feedback to staff, highlighting missed elements and reinforcing documentation standards</a:t>
            </a:r>
          </a:p>
          <a:p>
            <a:pPr marL="0" indent="0"/>
            <a:endParaRPr lang="en-US" sz="2000" dirty="0">
              <a:ea typeface="Calibri" panose="020F0502020204030204" pitchFamily="34" charset="0"/>
            </a:endParaRPr>
          </a:p>
        </p:txBody>
      </p:sp>
      <p:sp>
        <p:nvSpPr>
          <p:cNvPr id="4" name="Slide Number Placeholder 3">
            <a:extLst>
              <a:ext uri="{FF2B5EF4-FFF2-40B4-BE49-F238E27FC236}">
                <a16:creationId xmlns:a16="http://schemas.microsoft.com/office/drawing/2014/main" id="{C2132F2B-EF95-22FE-8B5C-72C28DBD4914}"/>
              </a:ext>
            </a:extLst>
          </p:cNvPr>
          <p:cNvSpPr>
            <a:spLocks noGrp="1"/>
          </p:cNvSpPr>
          <p:nvPr>
            <p:ph type="sldNum" sz="quarter" idx="10"/>
          </p:nvPr>
        </p:nvSpPr>
        <p:spPr/>
        <p:txBody>
          <a:bodyPr/>
          <a:lstStyle/>
          <a:p>
            <a:pPr>
              <a:defRPr/>
            </a:pPr>
            <a:fld id="{CF382D1A-45EF-1142-B2B1-C780673C04E5}" type="slidenum">
              <a:rPr lang="en-US" smtClean="0"/>
              <a:pPr>
                <a:defRPr/>
              </a:pPr>
              <a:t>23</a:t>
            </a:fld>
            <a:endParaRPr lang="en-US" dirty="0"/>
          </a:p>
        </p:txBody>
      </p:sp>
    </p:spTree>
    <p:extLst>
      <p:ext uri="{BB962C8B-B14F-4D97-AF65-F5344CB8AC3E}">
        <p14:creationId xmlns:p14="http://schemas.microsoft.com/office/powerpoint/2010/main" val="177163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D5C1-11C8-6EAF-AD99-7E5422CD9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35EEC-43B7-3C69-EC9A-200847651FBC}"/>
              </a:ext>
            </a:extLst>
          </p:cNvPr>
          <p:cNvSpPr>
            <a:spLocks noGrp="1"/>
          </p:cNvSpPr>
          <p:nvPr>
            <p:ph type="title"/>
          </p:nvPr>
        </p:nvSpPr>
        <p:spPr>
          <a:xfrm>
            <a:off x="366887" y="385647"/>
            <a:ext cx="8319911" cy="762000"/>
          </a:xfrm>
        </p:spPr>
        <p:txBody>
          <a:bodyPr/>
          <a:lstStyle/>
          <a:p>
            <a:pPr algn="ctr"/>
            <a:r>
              <a:rPr lang="en-US" dirty="0">
                <a:latin typeface="Garamond" panose="02020404030301010803" pitchFamily="18" charset="0"/>
              </a:rPr>
              <a:t>West River Health Services</a:t>
            </a:r>
          </a:p>
        </p:txBody>
      </p:sp>
      <p:sp>
        <p:nvSpPr>
          <p:cNvPr id="3" name="Content Placeholder 2">
            <a:extLst>
              <a:ext uri="{FF2B5EF4-FFF2-40B4-BE49-F238E27FC236}">
                <a16:creationId xmlns:a16="http://schemas.microsoft.com/office/drawing/2014/main" id="{EFCB80CF-53ED-EB1B-1AFB-89EE408D3E7F}"/>
              </a:ext>
            </a:extLst>
          </p:cNvPr>
          <p:cNvSpPr>
            <a:spLocks noGrp="1"/>
          </p:cNvSpPr>
          <p:nvPr>
            <p:ph idx="1"/>
          </p:nvPr>
        </p:nvSpPr>
        <p:spPr>
          <a:xfrm>
            <a:off x="366888" y="1147647"/>
            <a:ext cx="8319911" cy="5224277"/>
          </a:xfrm>
        </p:spPr>
        <p:txBody>
          <a:bodyPr/>
          <a:lstStyle/>
          <a:p>
            <a:pPr>
              <a:buFont typeface="Arial" panose="020B0604020202020204" pitchFamily="34" charset="0"/>
              <a:buChar char="•"/>
            </a:pPr>
            <a:r>
              <a:rPr lang="en-US" sz="2400" dirty="0">
                <a:ea typeface="Calibri" panose="020F0502020204030204" pitchFamily="34" charset="0"/>
              </a:rPr>
              <a:t>Barriers:</a:t>
            </a:r>
          </a:p>
          <a:p>
            <a:pPr lvl="1">
              <a:buFont typeface="Arial" panose="020B0604020202020204" pitchFamily="34" charset="0"/>
              <a:buChar char="•"/>
            </a:pPr>
            <a:r>
              <a:rPr lang="en-US" sz="1800" dirty="0">
                <a:ea typeface="Calibri" panose="020F0502020204030204" pitchFamily="34" charset="0"/>
              </a:rPr>
              <a:t>Variability in documentation practices across staff</a:t>
            </a:r>
          </a:p>
          <a:p>
            <a:pPr lvl="1">
              <a:buFont typeface="Arial" panose="020B0604020202020204" pitchFamily="34" charset="0"/>
              <a:buChar char="•"/>
            </a:pPr>
            <a:r>
              <a:rPr lang="en-US" sz="1800" dirty="0">
                <a:ea typeface="Calibri" panose="020F0502020204030204" pitchFamily="34" charset="0"/>
              </a:rPr>
              <a:t>High utilization of traveler/temporary staff impacting consistency</a:t>
            </a:r>
          </a:p>
          <a:p>
            <a:pPr lvl="1">
              <a:buFont typeface="Arial" panose="020B0604020202020204" pitchFamily="34" charset="0"/>
              <a:buChar char="•"/>
            </a:pPr>
            <a:r>
              <a:rPr lang="en-US" sz="1800" dirty="0">
                <a:ea typeface="Calibri" panose="020F0502020204030204" pitchFamily="34" charset="0"/>
              </a:rPr>
              <a:t>Knowledge gaps related to EDTC requirements and expectations</a:t>
            </a:r>
          </a:p>
          <a:p>
            <a:pPr lvl="1">
              <a:buFont typeface="Arial" panose="020B0604020202020204" pitchFamily="34" charset="0"/>
              <a:buChar char="•"/>
            </a:pPr>
            <a:r>
              <a:rPr lang="en-US" sz="1800" dirty="0">
                <a:ea typeface="Calibri" panose="020F0502020204030204" pitchFamily="34" charset="0"/>
              </a:rPr>
              <a:t>Workflow inefficiencies during high-volume or high-acuity periods</a:t>
            </a:r>
            <a:endParaRPr lang="en-US" sz="2000" dirty="0">
              <a:ea typeface="Calibri" panose="020F0502020204030204" pitchFamily="34" charset="0"/>
            </a:endParaRPr>
          </a:p>
          <a:p>
            <a:pPr>
              <a:buFont typeface="Arial" panose="020B0604020202020204" pitchFamily="34" charset="0"/>
              <a:buChar char="•"/>
            </a:pPr>
            <a:r>
              <a:rPr lang="en-US" sz="2400" dirty="0">
                <a:ea typeface="Calibri" panose="020F0502020204030204" pitchFamily="34" charset="0"/>
              </a:rPr>
              <a:t>Lessons Learned:</a:t>
            </a:r>
          </a:p>
          <a:p>
            <a:pPr lvl="1">
              <a:buFont typeface="Arial" panose="020B0604020202020204" pitchFamily="34" charset="0"/>
              <a:buChar char="•"/>
            </a:pPr>
            <a:r>
              <a:rPr lang="en-US" sz="1800" dirty="0">
                <a:ea typeface="Calibri" panose="020F0502020204030204" pitchFamily="34" charset="0"/>
              </a:rPr>
              <a:t>Ongoing, targeted education is necessary but not sufficient alone</a:t>
            </a:r>
          </a:p>
          <a:p>
            <a:pPr lvl="1">
              <a:buFont typeface="Arial" panose="020B0604020202020204" pitchFamily="34" charset="0"/>
              <a:buChar char="•"/>
            </a:pPr>
            <a:r>
              <a:rPr lang="en-US" sz="1800" dirty="0">
                <a:ea typeface="Calibri" panose="020F0502020204030204" pitchFamily="34" charset="0"/>
              </a:rPr>
              <a:t>Real-time feedback and accountability significantly improves compliance</a:t>
            </a:r>
          </a:p>
          <a:p>
            <a:pPr lvl="1">
              <a:buFont typeface="Arial" panose="020B0604020202020204" pitchFamily="34" charset="0"/>
              <a:buChar char="•"/>
            </a:pPr>
            <a:r>
              <a:rPr lang="en-US" sz="1800" dirty="0">
                <a:ea typeface="Calibri" panose="020F0502020204030204" pitchFamily="34" charset="0"/>
              </a:rPr>
              <a:t>Standardizing workflows reduces variability more effectively than education along</a:t>
            </a:r>
          </a:p>
          <a:p>
            <a:pPr lvl="1">
              <a:buFont typeface="Arial" panose="020B0604020202020204" pitchFamily="34" charset="0"/>
              <a:buChar char="•"/>
            </a:pPr>
            <a:r>
              <a:rPr lang="en-US" sz="1800" dirty="0">
                <a:ea typeface="Calibri" panose="020F0502020204030204" pitchFamily="34" charset="0"/>
              </a:rPr>
              <a:t>Leadership visibility and reinforcement drive sustained improvement.</a:t>
            </a:r>
          </a:p>
          <a:p>
            <a:pPr>
              <a:buFont typeface="Arial" panose="020B0604020202020204" pitchFamily="34" charset="0"/>
              <a:buChar char="•"/>
            </a:pPr>
            <a:r>
              <a:rPr lang="en-US" sz="2400" dirty="0">
                <a:ea typeface="Calibri" panose="020F0502020204030204" pitchFamily="34" charset="0"/>
              </a:rPr>
              <a:t>Next steps: </a:t>
            </a:r>
          </a:p>
          <a:p>
            <a:pPr lvl="1">
              <a:buFont typeface="Arial" panose="020B0604020202020204" pitchFamily="34" charset="0"/>
              <a:buChar char="•"/>
            </a:pPr>
            <a:r>
              <a:rPr lang="en-US" sz="1600" dirty="0">
                <a:ea typeface="Calibri" panose="020F0502020204030204" pitchFamily="34" charset="0"/>
              </a:rPr>
              <a:t>Implement focused re-education, add prompts into the workflow, and initiate routine audits with provider-specific feedback.</a:t>
            </a:r>
          </a:p>
          <a:p>
            <a:pPr marL="0" indent="0"/>
            <a:endParaRPr lang="en-US" sz="2800" dirty="0">
              <a:ea typeface="Calibri" panose="020F0502020204030204" pitchFamily="34" charset="0"/>
            </a:endParaRPr>
          </a:p>
        </p:txBody>
      </p:sp>
      <p:sp>
        <p:nvSpPr>
          <p:cNvPr id="4" name="Slide Number Placeholder 3">
            <a:extLst>
              <a:ext uri="{FF2B5EF4-FFF2-40B4-BE49-F238E27FC236}">
                <a16:creationId xmlns:a16="http://schemas.microsoft.com/office/drawing/2014/main" id="{5A1CBDCD-0843-B622-A0D4-9F8FDE7CFF69}"/>
              </a:ext>
            </a:extLst>
          </p:cNvPr>
          <p:cNvSpPr>
            <a:spLocks noGrp="1"/>
          </p:cNvSpPr>
          <p:nvPr>
            <p:ph type="sldNum" sz="quarter" idx="10"/>
          </p:nvPr>
        </p:nvSpPr>
        <p:spPr/>
        <p:txBody>
          <a:bodyPr/>
          <a:lstStyle/>
          <a:p>
            <a:pPr>
              <a:defRPr/>
            </a:pPr>
            <a:fld id="{CF382D1A-45EF-1142-B2B1-C780673C04E5}" type="slidenum">
              <a:rPr lang="en-US" smtClean="0"/>
              <a:pPr>
                <a:defRPr/>
              </a:pPr>
              <a:t>24</a:t>
            </a:fld>
            <a:endParaRPr lang="en-US" dirty="0"/>
          </a:p>
        </p:txBody>
      </p:sp>
    </p:spTree>
    <p:extLst>
      <p:ext uri="{BB962C8B-B14F-4D97-AF65-F5344CB8AC3E}">
        <p14:creationId xmlns:p14="http://schemas.microsoft.com/office/powerpoint/2010/main" val="179996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ABD7-03F2-082D-B113-FC9E92888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E84A-87ED-F06A-B68F-E2992EFF1C2B}"/>
              </a:ext>
            </a:extLst>
          </p:cNvPr>
          <p:cNvSpPr>
            <a:spLocks noGrp="1"/>
          </p:cNvSpPr>
          <p:nvPr>
            <p:ph type="title"/>
          </p:nvPr>
        </p:nvSpPr>
        <p:spPr>
          <a:xfrm>
            <a:off x="366887" y="385647"/>
            <a:ext cx="8319911" cy="762000"/>
          </a:xfrm>
        </p:spPr>
        <p:txBody>
          <a:bodyPr/>
          <a:lstStyle/>
          <a:p>
            <a:pPr algn="ctr"/>
            <a:r>
              <a:rPr lang="en-US">
                <a:latin typeface="Garamond" panose="02020404030301010803" pitchFamily="18" charset="0"/>
              </a:rPr>
              <a:t>PDSA Cycle for </a:t>
            </a:r>
            <a:br>
              <a:rPr lang="en-US">
                <a:latin typeface="Garamond" panose="02020404030301010803" pitchFamily="18" charset="0"/>
              </a:rPr>
            </a:br>
            <a:r>
              <a:rPr lang="en-US">
                <a:latin typeface="Garamond" panose="02020404030301010803" pitchFamily="18" charset="0"/>
              </a:rPr>
              <a:t>Altru Hospital- Devils Lake</a:t>
            </a:r>
          </a:p>
        </p:txBody>
      </p:sp>
      <p:sp>
        <p:nvSpPr>
          <p:cNvPr id="3" name="Content Placeholder 2">
            <a:extLst>
              <a:ext uri="{FF2B5EF4-FFF2-40B4-BE49-F238E27FC236}">
                <a16:creationId xmlns:a16="http://schemas.microsoft.com/office/drawing/2014/main" id="{383B347C-8128-8D6D-FC26-301E360A5B9F}"/>
              </a:ext>
            </a:extLst>
          </p:cNvPr>
          <p:cNvSpPr>
            <a:spLocks noGrp="1"/>
          </p:cNvSpPr>
          <p:nvPr>
            <p:ph idx="1"/>
          </p:nvPr>
        </p:nvSpPr>
        <p:spPr>
          <a:xfrm>
            <a:off x="366888" y="1427340"/>
            <a:ext cx="8319911" cy="4268024"/>
          </a:xfrm>
        </p:spPr>
        <p:txBody>
          <a:bodyPr lIns="91440" tIns="45720" rIns="91440" bIns="45720" anchor="t"/>
          <a:lstStyle/>
          <a:p>
            <a:pPr>
              <a:buFont typeface="Arial" panose="020B0604020202020204" pitchFamily="34" charset="0"/>
              <a:buChar char="•"/>
            </a:pPr>
            <a:r>
              <a:rPr lang="en-US" sz="2400" dirty="0">
                <a:ea typeface="Calibri"/>
              </a:rPr>
              <a:t>Purpose: To identify trends affecting EDTC compliance and implement education and process improvements to improve performance.</a:t>
            </a:r>
            <a:endParaRPr lang="en-US" sz="2400">
              <a:ea typeface="Calibri" panose="020F0502020204030204" pitchFamily="34" charset="0"/>
            </a:endParaRPr>
          </a:p>
          <a:p>
            <a:pPr>
              <a:buFont typeface="Arial" panose="020B0604020202020204" pitchFamily="34" charset="0"/>
              <a:buChar char="•"/>
            </a:pPr>
            <a:r>
              <a:rPr lang="en-US" sz="2400">
                <a:ea typeface="Calibri"/>
              </a:rPr>
              <a:t>Key Stakeholders: Becca Thomas, RN Case Coordinator and Montana Halberg, ER Supervisor, along with ER staff nurses</a:t>
            </a:r>
            <a:endParaRPr lang="en-US" sz="2400" dirty="0">
              <a:ea typeface="Calibri"/>
            </a:endParaRPr>
          </a:p>
          <a:p>
            <a:pPr>
              <a:buFont typeface="Arial" panose="020B0604020202020204" pitchFamily="34" charset="0"/>
              <a:buChar char="•"/>
            </a:pPr>
            <a:r>
              <a:rPr lang="en-US" sz="2400" dirty="0">
                <a:ea typeface="Calibri"/>
              </a:rPr>
              <a:t>Plan: Review of data from Previous quarters to identify trends, recognition from leadership of educational enhancements, </a:t>
            </a:r>
            <a:r>
              <a:rPr lang="en-US" sz="2400">
                <a:ea typeface="Calibri"/>
              </a:rPr>
              <a:t>collaboration with former RN Case Coordinator for historical </a:t>
            </a:r>
            <a:r>
              <a:rPr lang="en-US" sz="2400" dirty="0">
                <a:ea typeface="Calibri"/>
              </a:rPr>
              <a:t>trends</a:t>
            </a:r>
            <a:endParaRPr lang="en-US" sz="2400" dirty="0">
              <a:ea typeface="Calibri" panose="020F0502020204030204" pitchFamily="34" charset="0"/>
              <a:cs typeface="Calibri"/>
            </a:endParaRPr>
          </a:p>
          <a:p>
            <a:pPr>
              <a:buFont typeface="Arial" panose="020B0604020202020204" pitchFamily="34" charset="0"/>
              <a:buChar char="•"/>
            </a:pPr>
            <a:r>
              <a:rPr lang="en-US" sz="2400" dirty="0">
                <a:ea typeface="Calibri"/>
                <a:cs typeface="Calibri"/>
              </a:rPr>
              <a:t>Opportunities: Increase staff education for travel partners and ER staff to remain within compliance of EDTC regulations and identify and standardize clear documentation within the medical record</a:t>
            </a: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C2132F2B-EF95-22FE-8B5C-72C28DBD4914}"/>
              </a:ext>
            </a:extLst>
          </p:cNvPr>
          <p:cNvSpPr>
            <a:spLocks noGrp="1"/>
          </p:cNvSpPr>
          <p:nvPr>
            <p:ph type="sldNum" sz="quarter" idx="10"/>
          </p:nvPr>
        </p:nvSpPr>
        <p:spPr/>
        <p:txBody>
          <a:bodyPr/>
          <a:lstStyle/>
          <a:p>
            <a:pPr>
              <a:defRPr/>
            </a:pPr>
            <a:fld id="{CF382D1A-45EF-1142-B2B1-C780673C04E5}" type="slidenum">
              <a:rPr lang="en-US" smtClean="0"/>
              <a:pPr>
                <a:defRPr/>
              </a:pPr>
              <a:t>25</a:t>
            </a:fld>
            <a:endParaRPr lang="en-US"/>
          </a:p>
        </p:txBody>
      </p:sp>
    </p:spTree>
    <p:extLst>
      <p:ext uri="{BB962C8B-B14F-4D97-AF65-F5344CB8AC3E}">
        <p14:creationId xmlns:p14="http://schemas.microsoft.com/office/powerpoint/2010/main" val="66099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D5C1-11C8-6EAF-AD99-7E5422CD9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35EEC-43B7-3C69-EC9A-200847651FBC}"/>
              </a:ext>
            </a:extLst>
          </p:cNvPr>
          <p:cNvSpPr>
            <a:spLocks noGrp="1"/>
          </p:cNvSpPr>
          <p:nvPr>
            <p:ph type="title"/>
          </p:nvPr>
        </p:nvSpPr>
        <p:spPr>
          <a:xfrm>
            <a:off x="366887" y="385647"/>
            <a:ext cx="8319911" cy="762000"/>
          </a:xfrm>
        </p:spPr>
        <p:txBody>
          <a:bodyPr/>
          <a:lstStyle/>
          <a:p>
            <a:pPr algn="ctr"/>
            <a:r>
              <a:rPr lang="en-US">
                <a:latin typeface="Garamond" panose="02020404030301010803" pitchFamily="18" charset="0"/>
              </a:rPr>
              <a:t>Altru Hospital- Devils Lake</a:t>
            </a:r>
          </a:p>
        </p:txBody>
      </p:sp>
      <p:sp>
        <p:nvSpPr>
          <p:cNvPr id="3" name="Content Placeholder 2">
            <a:extLst>
              <a:ext uri="{FF2B5EF4-FFF2-40B4-BE49-F238E27FC236}">
                <a16:creationId xmlns:a16="http://schemas.microsoft.com/office/drawing/2014/main" id="{EFCB80CF-53ED-EB1B-1AFB-89EE408D3E7F}"/>
              </a:ext>
            </a:extLst>
          </p:cNvPr>
          <p:cNvSpPr>
            <a:spLocks noGrp="1"/>
          </p:cNvSpPr>
          <p:nvPr>
            <p:ph idx="1"/>
          </p:nvPr>
        </p:nvSpPr>
        <p:spPr>
          <a:xfrm>
            <a:off x="366888" y="1427340"/>
            <a:ext cx="8319911" cy="4268024"/>
          </a:xfrm>
        </p:spPr>
        <p:txBody>
          <a:bodyPr lIns="91440" tIns="45720" rIns="91440" bIns="45720" anchor="t"/>
          <a:lstStyle/>
          <a:p>
            <a:pPr>
              <a:buFont typeface="Arial" panose="020B0604020202020204" pitchFamily="34" charset="0"/>
              <a:buChar char="•"/>
            </a:pPr>
            <a:r>
              <a:rPr lang="en-US" sz="2800" dirty="0">
                <a:ea typeface="Calibri"/>
              </a:rPr>
              <a:t>WIN: Strategic planning in conjunction with historical trends helped achieve a 100% compliance on all additional EDTC auditing!!</a:t>
            </a:r>
          </a:p>
          <a:p>
            <a:pPr>
              <a:buFont typeface="Arial" panose="020B0604020202020204" pitchFamily="34" charset="0"/>
              <a:buChar char="•"/>
            </a:pPr>
            <a:r>
              <a:rPr lang="en-US" sz="2800" dirty="0">
                <a:ea typeface="Calibri"/>
              </a:rPr>
              <a:t>Follow-up Implementation: Focus placed with ongoing nurse education for new hires and travel partners, continued EDTC education for all staff, </a:t>
            </a:r>
            <a:r>
              <a:rPr lang="en-US" sz="2800">
                <a:ea typeface="Calibri"/>
              </a:rPr>
              <a:t>preparation</a:t>
            </a:r>
            <a:r>
              <a:rPr lang="en-US" sz="2800" dirty="0">
                <a:ea typeface="Calibri"/>
              </a:rPr>
              <a:t> for the </a:t>
            </a:r>
            <a:r>
              <a:rPr lang="en-US" sz="2800">
                <a:ea typeface="Calibri"/>
              </a:rPr>
              <a:t>implementation of a new EMR with Altru (Epic from Meditech) and if this changes the process of EDTC charting and compliance.</a:t>
            </a:r>
            <a:endParaRPr lang="en-US" sz="2800" dirty="0">
              <a:ea typeface="Calibri"/>
            </a:endParaRPr>
          </a:p>
          <a:p>
            <a:pPr>
              <a:buFont typeface="Arial" panose="020B0604020202020204" pitchFamily="34" charset="0"/>
              <a:buChar char="•"/>
            </a:pPr>
            <a:endParaRPr lang="en-US" sz="2800" dirty="0">
              <a:ea typeface="Calibri" panose="020F0502020204030204" pitchFamily="34" charset="0"/>
            </a:endParaRPr>
          </a:p>
        </p:txBody>
      </p:sp>
      <p:sp>
        <p:nvSpPr>
          <p:cNvPr id="4" name="Slide Number Placeholder 3">
            <a:extLst>
              <a:ext uri="{FF2B5EF4-FFF2-40B4-BE49-F238E27FC236}">
                <a16:creationId xmlns:a16="http://schemas.microsoft.com/office/drawing/2014/main" id="{5A1CBDCD-0843-B622-A0D4-9F8FDE7CFF69}"/>
              </a:ext>
            </a:extLst>
          </p:cNvPr>
          <p:cNvSpPr>
            <a:spLocks noGrp="1"/>
          </p:cNvSpPr>
          <p:nvPr>
            <p:ph type="sldNum" sz="quarter" idx="10"/>
          </p:nvPr>
        </p:nvSpPr>
        <p:spPr/>
        <p:txBody>
          <a:bodyPr/>
          <a:lstStyle/>
          <a:p>
            <a:pPr>
              <a:defRPr/>
            </a:pPr>
            <a:fld id="{CF382D1A-45EF-1142-B2B1-C780673C04E5}" type="slidenum">
              <a:rPr lang="en-US" smtClean="0"/>
              <a:pPr>
                <a:defRPr/>
              </a:pPr>
              <a:t>26</a:t>
            </a:fld>
            <a:endParaRPr lang="en-US"/>
          </a:p>
        </p:txBody>
      </p:sp>
    </p:spTree>
    <p:extLst>
      <p:ext uri="{BB962C8B-B14F-4D97-AF65-F5344CB8AC3E}">
        <p14:creationId xmlns:p14="http://schemas.microsoft.com/office/powerpoint/2010/main" val="91321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ABD7-03F2-082D-B113-FC9E92888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E84A-87ED-F06A-B68F-E2992EFF1C2B}"/>
              </a:ext>
            </a:extLst>
          </p:cNvPr>
          <p:cNvSpPr>
            <a:spLocks noGrp="1"/>
          </p:cNvSpPr>
          <p:nvPr>
            <p:ph type="title"/>
          </p:nvPr>
        </p:nvSpPr>
        <p:spPr>
          <a:xfrm>
            <a:off x="366887" y="385647"/>
            <a:ext cx="8319911" cy="762000"/>
          </a:xfrm>
        </p:spPr>
        <p:txBody>
          <a:bodyPr/>
          <a:lstStyle/>
          <a:p>
            <a:pPr algn="ctr"/>
            <a:r>
              <a:rPr lang="en-US" dirty="0">
                <a:latin typeface="Garamond" panose="02020404030301010803" pitchFamily="18" charset="0"/>
              </a:rPr>
              <a:t>PDSA Cycle for </a:t>
            </a:r>
            <a:br>
              <a:rPr lang="en-US" dirty="0">
                <a:latin typeface="Garamond" panose="02020404030301010803" pitchFamily="18" charset="0"/>
              </a:rPr>
            </a:br>
            <a:r>
              <a:rPr lang="en-US" dirty="0">
                <a:latin typeface="Garamond" panose="02020404030301010803" pitchFamily="18" charset="0"/>
              </a:rPr>
              <a:t>Sakakawea Medical Center</a:t>
            </a:r>
          </a:p>
        </p:txBody>
      </p:sp>
      <p:sp>
        <p:nvSpPr>
          <p:cNvPr id="4" name="Slide Number Placeholder 3">
            <a:extLst>
              <a:ext uri="{FF2B5EF4-FFF2-40B4-BE49-F238E27FC236}">
                <a16:creationId xmlns:a16="http://schemas.microsoft.com/office/drawing/2014/main" id="{C2132F2B-EF95-22FE-8B5C-72C28DBD4914}"/>
              </a:ext>
            </a:extLst>
          </p:cNvPr>
          <p:cNvSpPr>
            <a:spLocks noGrp="1"/>
          </p:cNvSpPr>
          <p:nvPr>
            <p:ph type="sldNum" sz="quarter" idx="10"/>
          </p:nvPr>
        </p:nvSpPr>
        <p:spPr/>
        <p:txBody>
          <a:bodyPr/>
          <a:lstStyle/>
          <a:p>
            <a:pPr>
              <a:defRPr/>
            </a:pPr>
            <a:fld id="{CF382D1A-45EF-1142-B2B1-C780673C04E5}" type="slidenum">
              <a:rPr lang="en-US" smtClean="0"/>
              <a:pPr>
                <a:defRPr/>
              </a:pPr>
              <a:t>27</a:t>
            </a:fld>
            <a:endParaRPr lang="en-US" dirty="0"/>
          </a:p>
        </p:txBody>
      </p:sp>
      <p:sp>
        <p:nvSpPr>
          <p:cNvPr id="9" name="Content Placeholder 8">
            <a:extLst>
              <a:ext uri="{FF2B5EF4-FFF2-40B4-BE49-F238E27FC236}">
                <a16:creationId xmlns:a16="http://schemas.microsoft.com/office/drawing/2014/main" id="{1938638B-6D33-6168-6AE4-CA71FE321E27}"/>
              </a:ext>
            </a:extLst>
          </p:cNvPr>
          <p:cNvSpPr>
            <a:spLocks noGrp="1"/>
          </p:cNvSpPr>
          <p:nvPr>
            <p:ph idx="1"/>
          </p:nvPr>
        </p:nvSpPr>
        <p:spPr>
          <a:xfrm>
            <a:off x="366889" y="1414481"/>
            <a:ext cx="8319911" cy="5022831"/>
          </a:xfrm>
        </p:spPr>
        <p:txBody>
          <a:bodyPr/>
          <a:lstStyle/>
          <a:p>
            <a:r>
              <a:rPr lang="en-US" sz="1600" b="1" u="sng" dirty="0"/>
              <a:t>Topic / Area of Improvement:</a:t>
            </a:r>
          </a:p>
          <a:p>
            <a:r>
              <a:rPr lang="en-US" sz="1400" dirty="0"/>
              <a:t>• Improving ED-to–Skilled Nursing Home transfer communication (EDTC)</a:t>
            </a:r>
          </a:p>
          <a:p>
            <a:endParaRPr lang="en-US" sz="1400" dirty="0"/>
          </a:p>
          <a:p>
            <a:r>
              <a:rPr lang="en-US" sz="1600" b="1" u="sng" dirty="0"/>
              <a:t>Why We Chose This Topic (Root Cause):</a:t>
            </a:r>
          </a:p>
          <a:p>
            <a:r>
              <a:rPr lang="en-US" sz="1400" dirty="0"/>
              <a:t>• Skilled nursing home residents were often discharged as “home” instead of “transfer”</a:t>
            </a:r>
          </a:p>
          <a:p>
            <a:r>
              <a:rPr lang="en-US" sz="1400" dirty="0"/>
              <a:t>• This workflow failed to trigger EDTC-required documentation</a:t>
            </a:r>
          </a:p>
          <a:p>
            <a:r>
              <a:rPr lang="en-US" sz="1400" dirty="0"/>
              <a:t>• Transition-of-care information was at risk of being missed or incomplete</a:t>
            </a:r>
          </a:p>
          <a:p>
            <a:endParaRPr lang="en-US" sz="1400" dirty="0"/>
          </a:p>
          <a:p>
            <a:r>
              <a:rPr lang="en-US" sz="1600" b="1" u="sng" dirty="0"/>
              <a:t>Barriers Encountered:</a:t>
            </a:r>
          </a:p>
          <a:p>
            <a:r>
              <a:rPr lang="en-US" sz="1400" dirty="0"/>
              <a:t>• Long-standing habit of selecting “discharge home”</a:t>
            </a:r>
          </a:p>
          <a:p>
            <a:r>
              <a:rPr lang="en-US" sz="1400" dirty="0"/>
              <a:t>• EMR workflow limitations early in the project</a:t>
            </a:r>
          </a:p>
          <a:p>
            <a:r>
              <a:rPr lang="en-US" sz="1400" dirty="0"/>
              <a:t>• Limited EMR prompts early in the process</a:t>
            </a:r>
          </a:p>
          <a:p>
            <a:endParaRPr lang="en-US" sz="1400" dirty="0"/>
          </a:p>
          <a:p>
            <a:r>
              <a:rPr lang="en-US" sz="1600" b="1" u="sng" dirty="0"/>
              <a:t>What We Implemented / Tested:</a:t>
            </a:r>
          </a:p>
          <a:p>
            <a:r>
              <a:rPr lang="en-US" sz="1400" dirty="0"/>
              <a:t>• Staff education on EDTC elements and documentation expectations</a:t>
            </a:r>
          </a:p>
          <a:p>
            <a:r>
              <a:rPr lang="en-US" sz="1400" dirty="0"/>
              <a:t>• Updated EMR Dispo tab to specify discharge destination</a:t>
            </a:r>
          </a:p>
          <a:p>
            <a:r>
              <a:rPr lang="en-US" sz="1400" dirty="0"/>
              <a:t>• Added EDTC elements directly into the EMR</a:t>
            </a:r>
          </a:p>
        </p:txBody>
      </p:sp>
    </p:spTree>
    <p:extLst>
      <p:ext uri="{BB962C8B-B14F-4D97-AF65-F5344CB8AC3E}">
        <p14:creationId xmlns:p14="http://schemas.microsoft.com/office/powerpoint/2010/main" val="317135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D5C1-11C8-6EAF-AD99-7E5422CD9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35EEC-43B7-3C69-EC9A-200847651FBC}"/>
              </a:ext>
            </a:extLst>
          </p:cNvPr>
          <p:cNvSpPr>
            <a:spLocks noGrp="1"/>
          </p:cNvSpPr>
          <p:nvPr>
            <p:ph type="title"/>
          </p:nvPr>
        </p:nvSpPr>
        <p:spPr>
          <a:xfrm>
            <a:off x="366887" y="385647"/>
            <a:ext cx="8319911" cy="762000"/>
          </a:xfrm>
        </p:spPr>
        <p:txBody>
          <a:bodyPr/>
          <a:lstStyle/>
          <a:p>
            <a:pPr algn="ctr"/>
            <a:r>
              <a:rPr lang="en-US" dirty="0">
                <a:latin typeface="Garamond" panose="02020404030301010803" pitchFamily="18" charset="0"/>
              </a:rPr>
              <a:t>Sakakawea Medical Center</a:t>
            </a:r>
          </a:p>
        </p:txBody>
      </p:sp>
      <p:sp>
        <p:nvSpPr>
          <p:cNvPr id="4" name="Slide Number Placeholder 3">
            <a:extLst>
              <a:ext uri="{FF2B5EF4-FFF2-40B4-BE49-F238E27FC236}">
                <a16:creationId xmlns:a16="http://schemas.microsoft.com/office/drawing/2014/main" id="{5A1CBDCD-0843-B622-A0D4-9F8FDE7CFF69}"/>
              </a:ext>
            </a:extLst>
          </p:cNvPr>
          <p:cNvSpPr>
            <a:spLocks noGrp="1"/>
          </p:cNvSpPr>
          <p:nvPr>
            <p:ph type="sldNum" sz="quarter" idx="10"/>
          </p:nvPr>
        </p:nvSpPr>
        <p:spPr/>
        <p:txBody>
          <a:bodyPr/>
          <a:lstStyle/>
          <a:p>
            <a:pPr>
              <a:defRPr/>
            </a:pPr>
            <a:fld id="{CF382D1A-45EF-1142-B2B1-C780673C04E5}" type="slidenum">
              <a:rPr lang="en-US" smtClean="0"/>
              <a:pPr>
                <a:defRPr/>
              </a:pPr>
              <a:t>28</a:t>
            </a:fld>
            <a:endParaRPr lang="en-US" dirty="0"/>
          </a:p>
        </p:txBody>
      </p:sp>
      <p:sp>
        <p:nvSpPr>
          <p:cNvPr id="8" name="Content Placeholder 7">
            <a:extLst>
              <a:ext uri="{FF2B5EF4-FFF2-40B4-BE49-F238E27FC236}">
                <a16:creationId xmlns:a16="http://schemas.microsoft.com/office/drawing/2014/main" id="{82429459-F972-BADB-B57D-EFFF060BFD6A}"/>
              </a:ext>
            </a:extLst>
          </p:cNvPr>
          <p:cNvSpPr>
            <a:spLocks noGrp="1"/>
          </p:cNvSpPr>
          <p:nvPr>
            <p:ph idx="1"/>
          </p:nvPr>
        </p:nvSpPr>
        <p:spPr>
          <a:xfrm>
            <a:off x="366889" y="1307631"/>
            <a:ext cx="8319911" cy="5063024"/>
          </a:xfrm>
        </p:spPr>
        <p:txBody>
          <a:bodyPr/>
          <a:lstStyle/>
          <a:p>
            <a:r>
              <a:rPr lang="en-US" sz="1600" b="1" u="sng" dirty="0"/>
              <a:t>Key EMR Change:</a:t>
            </a:r>
          </a:p>
          <a:p>
            <a:r>
              <a:rPr lang="en-US" sz="1400" dirty="0"/>
              <a:t>• Dispo tab now requires selection of where a patient is discharged to</a:t>
            </a:r>
          </a:p>
          <a:p>
            <a:r>
              <a:rPr lang="en-US" sz="1400" dirty="0"/>
              <a:t>• Options include Private Residence, Skilled Nursing Home, Assisted Living, etc.</a:t>
            </a:r>
          </a:p>
          <a:p>
            <a:endParaRPr lang="en-US" sz="1400" dirty="0"/>
          </a:p>
          <a:p>
            <a:r>
              <a:rPr lang="en-US" sz="1600" b="1" u="sng" dirty="0"/>
              <a:t>Safety  Improvement:</a:t>
            </a:r>
          </a:p>
          <a:p>
            <a:r>
              <a:rPr lang="en-US" sz="1400" dirty="0"/>
              <a:t>• Selecting Skilled Nursing Home now fires a Best Practice Advisory (BPA)</a:t>
            </a:r>
          </a:p>
          <a:p>
            <a:r>
              <a:rPr lang="en-US" sz="1400" dirty="0"/>
              <a:t>• BPA prompts completion of required EDTC documentation—same as a transfer</a:t>
            </a:r>
          </a:p>
          <a:p>
            <a:endParaRPr lang="en-US" sz="1400" dirty="0"/>
          </a:p>
          <a:p>
            <a:r>
              <a:rPr lang="en-US" sz="1600" b="1" u="sng" dirty="0"/>
              <a:t>Outcome / What Improved:</a:t>
            </a:r>
          </a:p>
          <a:p>
            <a:r>
              <a:rPr lang="en-US" sz="1400" dirty="0"/>
              <a:t>• EDTC elements are now embedded directly in the EMR</a:t>
            </a:r>
          </a:p>
          <a:p>
            <a:r>
              <a:rPr lang="en-US" sz="1400" dirty="0"/>
              <a:t>• Improved consistency and reliability of transfer documentation</a:t>
            </a:r>
          </a:p>
          <a:p>
            <a:r>
              <a:rPr lang="en-US" sz="1400" dirty="0"/>
              <a:t>• Reduced reliance on memory and manual reminders</a:t>
            </a:r>
          </a:p>
          <a:p>
            <a:endParaRPr lang="en-US" sz="1400" dirty="0"/>
          </a:p>
          <a:p>
            <a:r>
              <a:rPr lang="en-US" sz="1600" b="1" u="sng" dirty="0"/>
              <a:t>Ongoing Work:</a:t>
            </a:r>
          </a:p>
          <a:p>
            <a:r>
              <a:rPr lang="en-US" sz="1400" dirty="0"/>
              <a:t>• Continued staff education and reinforcement</a:t>
            </a:r>
          </a:p>
          <a:p>
            <a:r>
              <a:rPr lang="en-US" sz="1400" dirty="0"/>
              <a:t>• Monitoring EDTC completion and follow-up when missed</a:t>
            </a:r>
          </a:p>
          <a:p>
            <a:r>
              <a:rPr lang="en-US" sz="1400" dirty="0"/>
              <a:t>• Ongoing collaboration with EMR partners for refinement</a:t>
            </a:r>
          </a:p>
        </p:txBody>
      </p:sp>
    </p:spTree>
    <p:extLst>
      <p:ext uri="{BB962C8B-B14F-4D97-AF65-F5344CB8AC3E}">
        <p14:creationId xmlns:p14="http://schemas.microsoft.com/office/powerpoint/2010/main" val="414945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F29F-7E26-DF05-D46F-EBC3FCF71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50F51-BF5D-B86B-952E-68F31468BEB5}"/>
              </a:ext>
            </a:extLst>
          </p:cNvPr>
          <p:cNvSpPr>
            <a:spLocks noGrp="1"/>
          </p:cNvSpPr>
          <p:nvPr>
            <p:ph type="title"/>
          </p:nvPr>
        </p:nvSpPr>
        <p:spPr/>
        <p:txBody>
          <a:bodyPr/>
          <a:lstStyle/>
          <a:p>
            <a:pPr algn="ctr"/>
            <a:r>
              <a:rPr lang="en-US" dirty="0">
                <a:latin typeface="Garamond" panose="02020404030301010803" pitchFamily="18" charset="0"/>
              </a:rPr>
              <a:t>Improvement Process Recap</a:t>
            </a:r>
          </a:p>
        </p:txBody>
      </p:sp>
      <p:sp>
        <p:nvSpPr>
          <p:cNvPr id="3" name="Content Placeholder 2">
            <a:extLst>
              <a:ext uri="{FF2B5EF4-FFF2-40B4-BE49-F238E27FC236}">
                <a16:creationId xmlns:a16="http://schemas.microsoft.com/office/drawing/2014/main" id="{7E27B8E9-F5D0-D8BD-5A04-723FFB2AAB9F}"/>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Participating Hospitals:</a:t>
            </a:r>
          </a:p>
          <a:p>
            <a:pPr lvl="1">
              <a:buFont typeface="Arial" panose="020B0604020202020204" pitchFamily="34" charset="0"/>
              <a:buChar char="•"/>
            </a:pPr>
            <a:r>
              <a:rPr lang="en-US" sz="2400" dirty="0">
                <a:solidFill>
                  <a:srgbClr val="162C21"/>
                </a:solidFill>
                <a:ea typeface="Calibri" panose="020F0502020204030204" pitchFamily="34" charset="0"/>
              </a:rPr>
              <a:t>Reviewed ED transfer process</a:t>
            </a:r>
          </a:p>
          <a:p>
            <a:pPr lvl="1">
              <a:buFont typeface="Arial" panose="020B0604020202020204" pitchFamily="34" charset="0"/>
              <a:buChar char="•"/>
            </a:pPr>
            <a:r>
              <a:rPr lang="en-US" sz="2400" dirty="0">
                <a:solidFill>
                  <a:srgbClr val="162C21"/>
                </a:solidFill>
                <a:ea typeface="Calibri" panose="020F0502020204030204" pitchFamily="34" charset="0"/>
              </a:rPr>
              <a:t>Identified gaps</a:t>
            </a:r>
          </a:p>
          <a:p>
            <a:pPr lvl="1">
              <a:buFont typeface="Arial" panose="020B0604020202020204" pitchFamily="34" charset="0"/>
              <a:buChar char="•"/>
            </a:pPr>
            <a:r>
              <a:rPr lang="en-US" sz="2400" dirty="0">
                <a:solidFill>
                  <a:srgbClr val="162C21"/>
                </a:solidFill>
                <a:ea typeface="Calibri" panose="020F0502020204030204" pitchFamily="34" charset="0"/>
              </a:rPr>
              <a:t>Implemented improvement strategies</a:t>
            </a:r>
          </a:p>
          <a:p>
            <a:pPr lvl="1">
              <a:buFont typeface="Arial" panose="020B0604020202020204" pitchFamily="34" charset="0"/>
              <a:buChar char="•"/>
            </a:pPr>
            <a:r>
              <a:rPr lang="en-US" sz="2400" dirty="0">
                <a:solidFill>
                  <a:srgbClr val="162C21"/>
                </a:solidFill>
                <a:ea typeface="Calibri" panose="020F0502020204030204" pitchFamily="34" charset="0"/>
              </a:rPr>
              <a:t>Measures results</a:t>
            </a:r>
          </a:p>
          <a:p>
            <a:pPr lvl="1">
              <a:buFont typeface="Arial" panose="020B0604020202020204" pitchFamily="34" charset="0"/>
              <a:buChar char="•"/>
            </a:pPr>
            <a:endParaRPr lang="en-US" sz="2400" dirty="0">
              <a:solidFill>
                <a:srgbClr val="162C21"/>
              </a:solidFill>
              <a:ea typeface="Calibri" panose="020F0502020204030204" pitchFamily="34" charset="0"/>
            </a:endParaRPr>
          </a:p>
          <a:p>
            <a:pPr>
              <a:buFont typeface="Arial" panose="020B0604020202020204" pitchFamily="34" charset="0"/>
              <a:buChar char="•"/>
            </a:pPr>
            <a:r>
              <a:rPr lang="en-US" sz="2800" dirty="0">
                <a:ea typeface="Calibri" panose="020F0502020204030204" pitchFamily="34" charset="0"/>
              </a:rPr>
              <a:t>Quality Improvement Methods used:</a:t>
            </a:r>
          </a:p>
          <a:p>
            <a:pPr lvl="1">
              <a:buFont typeface="Arial" panose="020B0604020202020204" pitchFamily="34" charset="0"/>
              <a:buChar char="•"/>
            </a:pPr>
            <a:r>
              <a:rPr lang="en-US" sz="2400" dirty="0">
                <a:ea typeface="Calibri" panose="020F0502020204030204" pitchFamily="34" charset="0"/>
              </a:rPr>
              <a:t>Plan Do Study Act (PDSA) cycles</a:t>
            </a:r>
          </a:p>
          <a:p>
            <a:pPr lvl="1">
              <a:buFont typeface="Arial" panose="020B0604020202020204" pitchFamily="34" charset="0"/>
              <a:buChar char="•"/>
            </a:pPr>
            <a:r>
              <a:rPr lang="en-US" sz="2400" dirty="0">
                <a:ea typeface="Calibri" panose="020F0502020204030204" pitchFamily="34" charset="0"/>
              </a:rPr>
              <a:t>Process Mapping</a:t>
            </a:r>
          </a:p>
          <a:p>
            <a:pPr lvl="1">
              <a:buFont typeface="Arial" panose="020B0604020202020204" pitchFamily="34" charset="0"/>
              <a:buChar char="•"/>
            </a:pPr>
            <a:r>
              <a:rPr lang="en-US" sz="2400" dirty="0">
                <a:ea typeface="Calibri" panose="020F0502020204030204" pitchFamily="34" charset="0"/>
              </a:rPr>
              <a:t>Peer to Peer Learning</a:t>
            </a: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DE0D71A9-1103-7CA3-FDA8-AD980D8FBA52}"/>
              </a:ext>
            </a:extLst>
          </p:cNvPr>
          <p:cNvSpPr>
            <a:spLocks noGrp="1"/>
          </p:cNvSpPr>
          <p:nvPr>
            <p:ph type="sldNum" sz="quarter" idx="10"/>
          </p:nvPr>
        </p:nvSpPr>
        <p:spPr/>
        <p:txBody>
          <a:bodyPr/>
          <a:lstStyle/>
          <a:p>
            <a:pPr>
              <a:defRPr/>
            </a:pPr>
            <a:fld id="{CF382D1A-45EF-1142-B2B1-C780673C04E5}" type="slidenum">
              <a:rPr lang="en-US" smtClean="0"/>
              <a:pPr>
                <a:defRPr/>
              </a:pPr>
              <a:t>29</a:t>
            </a:fld>
            <a:endParaRPr lang="en-US" dirty="0"/>
          </a:p>
        </p:txBody>
      </p:sp>
    </p:spTree>
    <p:extLst>
      <p:ext uri="{BB962C8B-B14F-4D97-AF65-F5344CB8AC3E}">
        <p14:creationId xmlns:p14="http://schemas.microsoft.com/office/powerpoint/2010/main" val="218345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BDC-3249-13A9-2296-4661EB8D848D}"/>
              </a:ext>
            </a:extLst>
          </p:cNvPr>
          <p:cNvSpPr>
            <a:spLocks noGrp="1"/>
          </p:cNvSpPr>
          <p:nvPr>
            <p:ph type="title"/>
          </p:nvPr>
        </p:nvSpPr>
        <p:spPr/>
        <p:txBody>
          <a:bodyPr/>
          <a:lstStyle/>
          <a:p>
            <a:pPr algn="ctr"/>
            <a:r>
              <a:rPr lang="en-US" dirty="0">
                <a:latin typeface="Garamond" panose="02020404030301010803" pitchFamily="18" charset="0"/>
              </a:rPr>
              <a:t>Why is EDTC important?</a:t>
            </a:r>
            <a:endParaRPr lang="en-US"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3433765A-A4BB-44AA-0C7C-14387E3F80B7}"/>
              </a:ext>
            </a:extLst>
          </p:cNvPr>
          <p:cNvSpPr>
            <a:spLocks noGrp="1"/>
          </p:cNvSpPr>
          <p:nvPr>
            <p:ph idx="1"/>
          </p:nvPr>
        </p:nvSpPr>
        <p:spPr/>
        <p:txBody>
          <a:bodyPr/>
          <a:lstStyle/>
          <a:p>
            <a:pPr>
              <a:buFont typeface="Arial" panose="020B0604020202020204" pitchFamily="34" charset="0"/>
              <a:buChar char="•"/>
            </a:pPr>
            <a:r>
              <a:rPr lang="en-US" sz="3000" dirty="0">
                <a:ea typeface="Calibri" panose="020F0502020204030204" pitchFamily="34" charset="0"/>
              </a:rPr>
              <a:t>Communication is critical during emergency department (ED) patient transfers</a:t>
            </a:r>
          </a:p>
          <a:p>
            <a:pPr>
              <a:buFont typeface="Arial" panose="020B0604020202020204" pitchFamily="34" charset="0"/>
              <a:buChar char="•"/>
            </a:pPr>
            <a:r>
              <a:rPr lang="en-US" sz="3000" dirty="0">
                <a:ea typeface="Calibri" panose="020F0502020204030204" pitchFamily="34" charset="0"/>
              </a:rPr>
              <a:t>Transfers require accurate and timely information</a:t>
            </a:r>
          </a:p>
          <a:p>
            <a:pPr>
              <a:buFont typeface="Arial" panose="020B0604020202020204" pitchFamily="34" charset="0"/>
              <a:buChar char="•"/>
            </a:pPr>
            <a:r>
              <a:rPr lang="en-US" sz="3000" kern="100" dirty="0">
                <a:ea typeface="Calibri" panose="020F0502020204030204" pitchFamily="34" charset="0"/>
                <a:cs typeface="+mn-lt"/>
              </a:rPr>
              <a:t>Poor communication can impact patient safety and outcomes</a:t>
            </a:r>
          </a:p>
          <a:p>
            <a:pPr>
              <a:buFont typeface="Arial" panose="020B0604020202020204" pitchFamily="34" charset="0"/>
              <a:buChar char="•"/>
            </a:pPr>
            <a:r>
              <a:rPr lang="en-US" sz="3000" kern="100" dirty="0">
                <a:ea typeface="Calibri" panose="020F0502020204030204" pitchFamily="34" charset="0"/>
                <a:cs typeface="+mn-lt"/>
              </a:rPr>
              <a:t>Critical Access Hospitals (CAHs) frequently transfer patients to a higher level of care</a:t>
            </a:r>
            <a:endParaRPr lang="en-US" sz="3000" kern="100" dirty="0">
              <a:solidFill>
                <a:srgbClr val="FF0000"/>
              </a:solidFill>
              <a:ea typeface="+mn-lt"/>
              <a:cs typeface="+mn-lt"/>
            </a:endParaRPr>
          </a:p>
          <a:p>
            <a:pPr>
              <a:buFont typeface="Arial" panose="020B0604020202020204" pitchFamily="34" charset="0"/>
              <a:buChar char="•"/>
            </a:pPr>
            <a:endParaRPr lang="en-US" dirty="0">
              <a:ea typeface="Calibri" panose="020F0502020204030204" pitchFamily="34" charset="0"/>
            </a:endParaRPr>
          </a:p>
        </p:txBody>
      </p:sp>
      <p:sp>
        <p:nvSpPr>
          <p:cNvPr id="4" name="Slide Number Placeholder 3">
            <a:extLst>
              <a:ext uri="{FF2B5EF4-FFF2-40B4-BE49-F238E27FC236}">
                <a16:creationId xmlns:a16="http://schemas.microsoft.com/office/drawing/2014/main" id="{FDD97806-AC35-72DD-C458-9B954E5897C6}"/>
              </a:ext>
            </a:extLst>
          </p:cNvPr>
          <p:cNvSpPr>
            <a:spLocks noGrp="1"/>
          </p:cNvSpPr>
          <p:nvPr>
            <p:ph type="sldNum" sz="quarter" idx="10"/>
          </p:nvPr>
        </p:nvSpPr>
        <p:spPr/>
        <p:txBody>
          <a:bodyPr/>
          <a:lstStyle/>
          <a:p>
            <a:pPr>
              <a:defRPr/>
            </a:pPr>
            <a:fld id="{CF382D1A-45EF-1142-B2B1-C780673C04E5}" type="slidenum">
              <a:rPr lang="en-US" smtClean="0"/>
              <a:pPr>
                <a:defRPr/>
              </a:pPr>
              <a:t>3</a:t>
            </a:fld>
            <a:endParaRPr lang="en-US" dirty="0"/>
          </a:p>
        </p:txBody>
      </p:sp>
    </p:spTree>
    <p:extLst>
      <p:ext uri="{BB962C8B-B14F-4D97-AF65-F5344CB8AC3E}">
        <p14:creationId xmlns:p14="http://schemas.microsoft.com/office/powerpoint/2010/main" val="2143943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E8F26-0861-C62B-5147-BBADE0A62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7782-FAEB-7FBE-5143-43BF3749AF2D}"/>
              </a:ext>
            </a:extLst>
          </p:cNvPr>
          <p:cNvSpPr>
            <a:spLocks noGrp="1"/>
          </p:cNvSpPr>
          <p:nvPr>
            <p:ph type="title"/>
          </p:nvPr>
        </p:nvSpPr>
        <p:spPr/>
        <p:txBody>
          <a:bodyPr/>
          <a:lstStyle/>
          <a:p>
            <a:pPr algn="ctr"/>
            <a:r>
              <a:rPr lang="en-US" dirty="0">
                <a:latin typeface="Garamond" panose="02020404030301010803" pitchFamily="18" charset="0"/>
              </a:rPr>
              <a:t>Cohort Successes</a:t>
            </a:r>
          </a:p>
        </p:txBody>
      </p:sp>
      <p:sp>
        <p:nvSpPr>
          <p:cNvPr id="3" name="Content Placeholder 2">
            <a:extLst>
              <a:ext uri="{FF2B5EF4-FFF2-40B4-BE49-F238E27FC236}">
                <a16:creationId xmlns:a16="http://schemas.microsoft.com/office/drawing/2014/main" id="{35E1ED06-9E7B-C8E5-C29E-7E19A29802A1}"/>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Improved EDTC documentation</a:t>
            </a:r>
          </a:p>
          <a:p>
            <a:pPr>
              <a:buFont typeface="Arial" panose="020B0604020202020204" pitchFamily="34" charset="0"/>
              <a:buChar char="•"/>
            </a:pPr>
            <a:r>
              <a:rPr lang="en-US" sz="2800" dirty="0">
                <a:solidFill>
                  <a:srgbClr val="162C21"/>
                </a:solidFill>
                <a:ea typeface="Calibri" panose="020F0502020204030204" pitchFamily="34" charset="0"/>
              </a:rPr>
              <a:t>More consistent transfer communication</a:t>
            </a:r>
          </a:p>
          <a:p>
            <a:pPr>
              <a:buFont typeface="Arial" panose="020B0604020202020204" pitchFamily="34" charset="0"/>
              <a:buChar char="•"/>
            </a:pPr>
            <a:r>
              <a:rPr lang="en-US" sz="2800" dirty="0">
                <a:solidFill>
                  <a:srgbClr val="162C21"/>
                </a:solidFill>
                <a:ea typeface="Calibri" panose="020F0502020204030204" pitchFamily="34" charset="0"/>
              </a:rPr>
              <a:t>Increased staff awareness</a:t>
            </a:r>
          </a:p>
          <a:p>
            <a:pPr>
              <a:buFont typeface="Arial" panose="020B0604020202020204" pitchFamily="34" charset="0"/>
              <a:buChar char="•"/>
            </a:pPr>
            <a:r>
              <a:rPr lang="en-US" sz="2800" dirty="0">
                <a:solidFill>
                  <a:srgbClr val="162C21"/>
                </a:solidFill>
                <a:ea typeface="Calibri" panose="020F0502020204030204" pitchFamily="34" charset="0"/>
              </a:rPr>
              <a:t>Stronger transfer processes</a:t>
            </a:r>
            <a:endParaRPr lang="en-US" sz="2400" dirty="0">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4B30D4B3-C5E4-C798-18F4-F6080FF41645}"/>
              </a:ext>
            </a:extLst>
          </p:cNvPr>
          <p:cNvSpPr>
            <a:spLocks noGrp="1"/>
          </p:cNvSpPr>
          <p:nvPr>
            <p:ph type="sldNum" sz="quarter" idx="10"/>
          </p:nvPr>
        </p:nvSpPr>
        <p:spPr/>
        <p:txBody>
          <a:bodyPr/>
          <a:lstStyle/>
          <a:p>
            <a:pPr>
              <a:defRPr/>
            </a:pPr>
            <a:fld id="{CF382D1A-45EF-1142-B2B1-C780673C04E5}" type="slidenum">
              <a:rPr lang="en-US" smtClean="0"/>
              <a:pPr>
                <a:defRPr/>
              </a:pPr>
              <a:t>30</a:t>
            </a:fld>
            <a:endParaRPr lang="en-US" dirty="0"/>
          </a:p>
        </p:txBody>
      </p:sp>
    </p:spTree>
    <p:extLst>
      <p:ext uri="{BB962C8B-B14F-4D97-AF65-F5344CB8AC3E}">
        <p14:creationId xmlns:p14="http://schemas.microsoft.com/office/powerpoint/2010/main" val="1640023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0F797-5315-2BF7-FE9A-364D7C3E5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D5133-7BA6-F760-9B4E-39C32661DF37}"/>
              </a:ext>
            </a:extLst>
          </p:cNvPr>
          <p:cNvSpPr>
            <a:spLocks noGrp="1"/>
          </p:cNvSpPr>
          <p:nvPr>
            <p:ph type="title"/>
          </p:nvPr>
        </p:nvSpPr>
        <p:spPr/>
        <p:txBody>
          <a:bodyPr/>
          <a:lstStyle/>
          <a:p>
            <a:pPr algn="ctr"/>
            <a:r>
              <a:rPr lang="en-US" dirty="0">
                <a:latin typeface="Garamond" panose="02020404030301010803" pitchFamily="18" charset="0"/>
              </a:rPr>
              <a:t>Cohort Impact</a:t>
            </a:r>
          </a:p>
        </p:txBody>
      </p:sp>
      <p:sp>
        <p:nvSpPr>
          <p:cNvPr id="3" name="Content Placeholder 2">
            <a:extLst>
              <a:ext uri="{FF2B5EF4-FFF2-40B4-BE49-F238E27FC236}">
                <a16:creationId xmlns:a16="http://schemas.microsoft.com/office/drawing/2014/main" id="{D75DD0F8-15F2-E46C-1E06-9547F34593D5}"/>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All five CAHs showed progress with improved EDTC scores.</a:t>
            </a:r>
          </a:p>
          <a:p>
            <a:pPr lvl="1">
              <a:buFont typeface="Arial" panose="020B0604020202020204" pitchFamily="34" charset="0"/>
              <a:buChar char="•"/>
            </a:pPr>
            <a:r>
              <a:rPr lang="en-US" sz="2400" dirty="0">
                <a:solidFill>
                  <a:srgbClr val="162C21"/>
                </a:solidFill>
                <a:ea typeface="Calibri" panose="020F0502020204030204" pitchFamily="34" charset="0"/>
              </a:rPr>
              <a:t>5 of 5 CAHs reached 100% in at least one EDTC element they weren’t currently</a:t>
            </a:r>
          </a:p>
          <a:p>
            <a:pPr lvl="1">
              <a:buFont typeface="Arial" panose="020B0604020202020204" pitchFamily="34" charset="0"/>
              <a:buChar char="•"/>
            </a:pPr>
            <a:r>
              <a:rPr lang="en-US" sz="2400" dirty="0">
                <a:solidFill>
                  <a:srgbClr val="162C21"/>
                </a:solidFill>
                <a:ea typeface="Calibri" panose="020F0502020204030204" pitchFamily="34" charset="0"/>
              </a:rPr>
              <a:t>2 of 5 CAHs reached 100% in all eight elements!</a:t>
            </a:r>
          </a:p>
          <a:p>
            <a:pPr>
              <a:buFont typeface="Arial" panose="020B0604020202020204" pitchFamily="34" charset="0"/>
              <a:buChar char="•"/>
            </a:pPr>
            <a:r>
              <a:rPr lang="en-US" sz="2800" dirty="0">
                <a:solidFill>
                  <a:srgbClr val="162C21"/>
                </a:solidFill>
                <a:ea typeface="Calibri" panose="020F0502020204030204" pitchFamily="34" charset="0"/>
              </a:rPr>
              <a:t>Participants reported satisfaction with all aspect of cohort, especially one-on-one support and the peer-to-peer sharing</a:t>
            </a:r>
          </a:p>
          <a:p>
            <a:pPr>
              <a:buFont typeface="Arial" panose="020B0604020202020204" pitchFamily="34" charset="0"/>
              <a:buChar char="•"/>
            </a:pPr>
            <a:r>
              <a:rPr lang="en-US" sz="2800" dirty="0">
                <a:solidFill>
                  <a:srgbClr val="162C21"/>
                </a:solidFill>
                <a:ea typeface="Calibri" panose="020F0502020204030204" pitchFamily="34" charset="0"/>
              </a:rPr>
              <a:t>Increased education for CAH staff on importance of EDTC</a:t>
            </a:r>
            <a:endParaRPr lang="en-US" sz="2400" dirty="0">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A6FE6ED1-A52F-0B11-03F9-E3C88564D60A}"/>
              </a:ext>
            </a:extLst>
          </p:cNvPr>
          <p:cNvSpPr>
            <a:spLocks noGrp="1"/>
          </p:cNvSpPr>
          <p:nvPr>
            <p:ph type="sldNum" sz="quarter" idx="10"/>
          </p:nvPr>
        </p:nvSpPr>
        <p:spPr/>
        <p:txBody>
          <a:bodyPr/>
          <a:lstStyle/>
          <a:p>
            <a:pPr>
              <a:defRPr/>
            </a:pPr>
            <a:fld id="{CF382D1A-45EF-1142-B2B1-C780673C04E5}" type="slidenum">
              <a:rPr lang="en-US" smtClean="0"/>
              <a:pPr>
                <a:defRPr/>
              </a:pPr>
              <a:t>31</a:t>
            </a:fld>
            <a:endParaRPr lang="en-US" dirty="0"/>
          </a:p>
        </p:txBody>
      </p:sp>
    </p:spTree>
    <p:extLst>
      <p:ext uri="{BB962C8B-B14F-4D97-AF65-F5344CB8AC3E}">
        <p14:creationId xmlns:p14="http://schemas.microsoft.com/office/powerpoint/2010/main" val="356578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68E57-7629-4459-ED47-0AF1F4ADF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DAE1C-8870-03A4-7743-1F16488CEFCD}"/>
              </a:ext>
            </a:extLst>
          </p:cNvPr>
          <p:cNvSpPr>
            <a:spLocks noGrp="1"/>
          </p:cNvSpPr>
          <p:nvPr>
            <p:ph type="title"/>
          </p:nvPr>
        </p:nvSpPr>
        <p:spPr/>
        <p:txBody>
          <a:bodyPr/>
          <a:lstStyle/>
          <a:p>
            <a:pPr algn="ctr"/>
            <a:r>
              <a:rPr lang="en-US" dirty="0">
                <a:latin typeface="Garamond" panose="02020404030301010803" pitchFamily="18" charset="0"/>
              </a:rPr>
              <a:t>Impact on Patient Care</a:t>
            </a:r>
          </a:p>
        </p:txBody>
      </p:sp>
      <p:sp>
        <p:nvSpPr>
          <p:cNvPr id="3" name="Content Placeholder 2">
            <a:extLst>
              <a:ext uri="{FF2B5EF4-FFF2-40B4-BE49-F238E27FC236}">
                <a16:creationId xmlns:a16="http://schemas.microsoft.com/office/drawing/2014/main" id="{FBECEB94-3223-F0DC-DE44-E7DAEC70E6CC}"/>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Improved EDTC helps:</a:t>
            </a:r>
          </a:p>
          <a:p>
            <a:pPr lvl="1">
              <a:buFont typeface="Arial" panose="020B0604020202020204" pitchFamily="34" charset="0"/>
              <a:buChar char="•"/>
            </a:pPr>
            <a:r>
              <a:rPr lang="en-US" sz="2400" dirty="0">
                <a:solidFill>
                  <a:srgbClr val="162C21"/>
                </a:solidFill>
                <a:ea typeface="Calibri" panose="020F0502020204030204" pitchFamily="34" charset="0"/>
              </a:rPr>
              <a:t>Improve patient safety</a:t>
            </a:r>
          </a:p>
          <a:p>
            <a:pPr lvl="1">
              <a:buFont typeface="Arial" panose="020B0604020202020204" pitchFamily="34" charset="0"/>
              <a:buChar char="•"/>
            </a:pPr>
            <a:r>
              <a:rPr lang="en-US" sz="2400" dirty="0">
                <a:solidFill>
                  <a:srgbClr val="162C21"/>
                </a:solidFill>
                <a:ea typeface="Calibri" panose="020F0502020204030204" pitchFamily="34" charset="0"/>
              </a:rPr>
              <a:t>Reduces errors</a:t>
            </a:r>
          </a:p>
          <a:p>
            <a:pPr lvl="1">
              <a:buFont typeface="Arial" panose="020B0604020202020204" pitchFamily="34" charset="0"/>
              <a:buChar char="•"/>
            </a:pPr>
            <a:r>
              <a:rPr lang="en-US" sz="2400" dirty="0">
                <a:solidFill>
                  <a:srgbClr val="162C21"/>
                </a:solidFill>
                <a:ea typeface="Calibri" panose="020F0502020204030204" pitchFamily="34" charset="0"/>
              </a:rPr>
              <a:t>Improve continuity of care</a:t>
            </a:r>
          </a:p>
          <a:p>
            <a:pPr lvl="1">
              <a:buFont typeface="Arial" panose="020B0604020202020204" pitchFamily="34" charset="0"/>
              <a:buChar char="•"/>
            </a:pPr>
            <a:r>
              <a:rPr lang="en-US" sz="2400" dirty="0">
                <a:solidFill>
                  <a:srgbClr val="162C21"/>
                </a:solidFill>
                <a:ea typeface="Calibri" panose="020F0502020204030204" pitchFamily="34" charset="0"/>
              </a:rPr>
              <a:t>Support receiving facilities</a:t>
            </a:r>
          </a:p>
          <a:p>
            <a:pPr marL="0" indent="0"/>
            <a:endParaRPr lang="en-US" sz="28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37DCF55F-0087-BEF2-73C2-95169E786584}"/>
              </a:ext>
            </a:extLst>
          </p:cNvPr>
          <p:cNvSpPr>
            <a:spLocks noGrp="1"/>
          </p:cNvSpPr>
          <p:nvPr>
            <p:ph type="sldNum" sz="quarter" idx="10"/>
          </p:nvPr>
        </p:nvSpPr>
        <p:spPr/>
        <p:txBody>
          <a:bodyPr/>
          <a:lstStyle/>
          <a:p>
            <a:pPr>
              <a:defRPr/>
            </a:pPr>
            <a:fld id="{CF382D1A-45EF-1142-B2B1-C780673C04E5}" type="slidenum">
              <a:rPr lang="en-US" smtClean="0"/>
              <a:pPr>
                <a:defRPr/>
              </a:pPr>
              <a:t>32</a:t>
            </a:fld>
            <a:endParaRPr lang="en-US" dirty="0"/>
          </a:p>
        </p:txBody>
      </p:sp>
    </p:spTree>
    <p:extLst>
      <p:ext uri="{BB962C8B-B14F-4D97-AF65-F5344CB8AC3E}">
        <p14:creationId xmlns:p14="http://schemas.microsoft.com/office/powerpoint/2010/main" val="301181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5043-AE9C-AC30-7EB9-F713BC212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34124-73EF-E3AD-776F-F048FF45525D}"/>
              </a:ext>
            </a:extLst>
          </p:cNvPr>
          <p:cNvSpPr>
            <a:spLocks noGrp="1"/>
          </p:cNvSpPr>
          <p:nvPr>
            <p:ph type="title"/>
          </p:nvPr>
        </p:nvSpPr>
        <p:spPr/>
        <p:txBody>
          <a:bodyPr/>
          <a:lstStyle/>
          <a:p>
            <a:pPr algn="ctr"/>
            <a:r>
              <a:rPr lang="en-US" dirty="0">
                <a:latin typeface="Garamond" panose="02020404030301010803" pitchFamily="18" charset="0"/>
              </a:rPr>
              <a:t>Lessons Learned</a:t>
            </a:r>
          </a:p>
        </p:txBody>
      </p:sp>
      <p:sp>
        <p:nvSpPr>
          <p:cNvPr id="3" name="Content Placeholder 2">
            <a:extLst>
              <a:ext uri="{FF2B5EF4-FFF2-40B4-BE49-F238E27FC236}">
                <a16:creationId xmlns:a16="http://schemas.microsoft.com/office/drawing/2014/main" id="{9DFC0E57-19A9-1493-CC31-0F29C4D9DD91}"/>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Each CAH has their own unique EDTC process, however they tend to have similar challenges and barriers</a:t>
            </a:r>
          </a:p>
          <a:p>
            <a:pPr>
              <a:buFont typeface="Arial" panose="020B0604020202020204" pitchFamily="34" charset="0"/>
              <a:buChar char="•"/>
            </a:pPr>
            <a:r>
              <a:rPr lang="en-US" sz="2800" dirty="0">
                <a:solidFill>
                  <a:srgbClr val="162C21"/>
                </a:solidFill>
                <a:ea typeface="Calibri" panose="020F0502020204030204" pitchFamily="34" charset="0"/>
              </a:rPr>
              <a:t>Staff engagement is critical</a:t>
            </a:r>
          </a:p>
          <a:p>
            <a:pPr>
              <a:buFont typeface="Arial" panose="020B0604020202020204" pitchFamily="34" charset="0"/>
              <a:buChar char="•"/>
            </a:pPr>
            <a:r>
              <a:rPr lang="en-US" sz="2800" dirty="0">
                <a:solidFill>
                  <a:srgbClr val="162C21"/>
                </a:solidFill>
                <a:ea typeface="Calibri" panose="020F0502020204030204" pitchFamily="34" charset="0"/>
              </a:rPr>
              <a:t>Small changes make big improvements</a:t>
            </a:r>
          </a:p>
          <a:p>
            <a:pPr>
              <a:buFont typeface="Arial" panose="020B0604020202020204" pitchFamily="34" charset="0"/>
              <a:buChar char="•"/>
            </a:pPr>
            <a:r>
              <a:rPr lang="en-US" sz="2800" dirty="0">
                <a:solidFill>
                  <a:srgbClr val="162C21"/>
                </a:solidFill>
                <a:ea typeface="Calibri" panose="020F0502020204030204" pitchFamily="34" charset="0"/>
              </a:rPr>
              <a:t>Standardization improve compliance</a:t>
            </a:r>
          </a:p>
          <a:p>
            <a:pPr>
              <a:buFont typeface="Arial" panose="020B0604020202020204" pitchFamily="34" charset="0"/>
              <a:buChar char="•"/>
            </a:pPr>
            <a:r>
              <a:rPr lang="en-US" sz="2800" dirty="0">
                <a:solidFill>
                  <a:srgbClr val="162C21"/>
                </a:solidFill>
                <a:ea typeface="Calibri" panose="020F0502020204030204" pitchFamily="34" charset="0"/>
              </a:rPr>
              <a:t>Ongoing monitoring is important</a:t>
            </a:r>
          </a:p>
          <a:p>
            <a:pPr>
              <a:buFont typeface="Arial" panose="020B0604020202020204" pitchFamily="34" charset="0"/>
              <a:buChar char="•"/>
            </a:pPr>
            <a:r>
              <a:rPr lang="en-US" sz="2800" dirty="0">
                <a:solidFill>
                  <a:srgbClr val="162C21"/>
                </a:solidFill>
                <a:ea typeface="Calibri" panose="020F0502020204030204" pitchFamily="34" charset="0"/>
              </a:rPr>
              <a:t>Ongoing EDTC education for staff is necessary</a:t>
            </a:r>
          </a:p>
          <a:p>
            <a:pPr marL="0" indent="0"/>
            <a:endParaRPr lang="en-US" sz="28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A5D92F81-A0E2-A908-5965-B2775134ABC1}"/>
              </a:ext>
            </a:extLst>
          </p:cNvPr>
          <p:cNvSpPr>
            <a:spLocks noGrp="1"/>
          </p:cNvSpPr>
          <p:nvPr>
            <p:ph type="sldNum" sz="quarter" idx="10"/>
          </p:nvPr>
        </p:nvSpPr>
        <p:spPr/>
        <p:txBody>
          <a:bodyPr/>
          <a:lstStyle/>
          <a:p>
            <a:pPr>
              <a:defRPr/>
            </a:pPr>
            <a:fld id="{CF382D1A-45EF-1142-B2B1-C780673C04E5}" type="slidenum">
              <a:rPr lang="en-US" smtClean="0"/>
              <a:pPr>
                <a:defRPr/>
              </a:pPr>
              <a:t>33</a:t>
            </a:fld>
            <a:endParaRPr lang="en-US" dirty="0"/>
          </a:p>
        </p:txBody>
      </p:sp>
    </p:spTree>
    <p:extLst>
      <p:ext uri="{BB962C8B-B14F-4D97-AF65-F5344CB8AC3E}">
        <p14:creationId xmlns:p14="http://schemas.microsoft.com/office/powerpoint/2010/main" val="2188929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978A-9B0F-B6A4-C885-1D1F1DA8B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DD1B6-6FD0-52E4-B339-EF6AA78BB64B}"/>
              </a:ext>
            </a:extLst>
          </p:cNvPr>
          <p:cNvSpPr>
            <a:spLocks noGrp="1"/>
          </p:cNvSpPr>
          <p:nvPr>
            <p:ph type="title"/>
          </p:nvPr>
        </p:nvSpPr>
        <p:spPr/>
        <p:txBody>
          <a:bodyPr/>
          <a:lstStyle/>
          <a:p>
            <a:pPr algn="ctr"/>
            <a:r>
              <a:rPr lang="en-US" dirty="0">
                <a:latin typeface="Garamond" panose="02020404030301010803" pitchFamily="18" charset="0"/>
              </a:rPr>
              <a:t>Sustainability</a:t>
            </a:r>
          </a:p>
        </p:txBody>
      </p:sp>
      <p:sp>
        <p:nvSpPr>
          <p:cNvPr id="3" name="Content Placeholder 2">
            <a:extLst>
              <a:ext uri="{FF2B5EF4-FFF2-40B4-BE49-F238E27FC236}">
                <a16:creationId xmlns:a16="http://schemas.microsoft.com/office/drawing/2014/main" id="{EF12F55F-DF1A-21C7-2096-E71CE7652332}"/>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Hospitals can sustain improvements by:</a:t>
            </a:r>
          </a:p>
          <a:p>
            <a:pPr lvl="1">
              <a:buFont typeface="Arial" panose="020B0604020202020204" pitchFamily="34" charset="0"/>
              <a:buChar char="•"/>
            </a:pPr>
            <a:r>
              <a:rPr lang="en-US" sz="2400" dirty="0">
                <a:solidFill>
                  <a:srgbClr val="162C21"/>
                </a:solidFill>
                <a:ea typeface="Calibri" panose="020F0502020204030204" pitchFamily="34" charset="0"/>
              </a:rPr>
              <a:t>Continuing monitoring EDTC data</a:t>
            </a:r>
          </a:p>
          <a:p>
            <a:pPr lvl="1">
              <a:buFont typeface="Arial" panose="020B0604020202020204" pitchFamily="34" charset="0"/>
              <a:buChar char="•"/>
            </a:pPr>
            <a:r>
              <a:rPr lang="en-US" sz="2400" dirty="0">
                <a:solidFill>
                  <a:srgbClr val="162C21"/>
                </a:solidFill>
                <a:ea typeface="Calibri" panose="020F0502020204030204" pitchFamily="34" charset="0"/>
              </a:rPr>
              <a:t>Training new staff on EDTC and its importance</a:t>
            </a:r>
          </a:p>
          <a:p>
            <a:pPr lvl="1">
              <a:buFont typeface="Arial" panose="020B0604020202020204" pitchFamily="34" charset="0"/>
              <a:buChar char="•"/>
            </a:pPr>
            <a:r>
              <a:rPr lang="en-US" sz="2400" dirty="0">
                <a:solidFill>
                  <a:srgbClr val="162C21"/>
                </a:solidFill>
                <a:ea typeface="Calibri" panose="020F0502020204030204" pitchFamily="34" charset="0"/>
              </a:rPr>
              <a:t>Updating procedures as needed</a:t>
            </a:r>
          </a:p>
          <a:p>
            <a:pPr lvl="1">
              <a:buFont typeface="Arial" panose="020B0604020202020204" pitchFamily="34" charset="0"/>
              <a:buChar char="•"/>
            </a:pPr>
            <a:r>
              <a:rPr lang="en-US" sz="2400" dirty="0">
                <a:solidFill>
                  <a:srgbClr val="162C21"/>
                </a:solidFill>
                <a:ea typeface="Calibri" panose="020F0502020204030204" pitchFamily="34" charset="0"/>
              </a:rPr>
              <a:t>Maintaining leadership support</a:t>
            </a:r>
          </a:p>
          <a:p>
            <a:pPr marL="0" indent="0"/>
            <a:endParaRPr lang="en-US" sz="28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955773C6-AFDD-80C4-669F-8EDE98DBFB2F}"/>
              </a:ext>
            </a:extLst>
          </p:cNvPr>
          <p:cNvSpPr>
            <a:spLocks noGrp="1"/>
          </p:cNvSpPr>
          <p:nvPr>
            <p:ph type="sldNum" sz="quarter" idx="10"/>
          </p:nvPr>
        </p:nvSpPr>
        <p:spPr/>
        <p:txBody>
          <a:bodyPr/>
          <a:lstStyle/>
          <a:p>
            <a:pPr>
              <a:defRPr/>
            </a:pPr>
            <a:fld id="{CF382D1A-45EF-1142-B2B1-C780673C04E5}" type="slidenum">
              <a:rPr lang="en-US" smtClean="0"/>
              <a:pPr>
                <a:defRPr/>
              </a:pPr>
              <a:t>34</a:t>
            </a:fld>
            <a:endParaRPr lang="en-US" dirty="0"/>
          </a:p>
        </p:txBody>
      </p:sp>
    </p:spTree>
    <p:extLst>
      <p:ext uri="{BB962C8B-B14F-4D97-AF65-F5344CB8AC3E}">
        <p14:creationId xmlns:p14="http://schemas.microsoft.com/office/powerpoint/2010/main" val="339408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AAF1-814E-7579-6E04-AC482425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F4654-3557-348A-EF1B-6CDADB6C46D9}"/>
              </a:ext>
            </a:extLst>
          </p:cNvPr>
          <p:cNvSpPr>
            <a:spLocks noGrp="1"/>
          </p:cNvSpPr>
          <p:nvPr>
            <p:ph type="title"/>
          </p:nvPr>
        </p:nvSpPr>
        <p:spPr/>
        <p:txBody>
          <a:bodyPr/>
          <a:lstStyle/>
          <a:p>
            <a:pPr algn="ctr"/>
            <a:r>
              <a:rPr lang="en-US" dirty="0">
                <a:latin typeface="Garamond" panose="02020404030301010803" pitchFamily="18" charset="0"/>
              </a:rPr>
              <a:t>Future Directions</a:t>
            </a:r>
          </a:p>
        </p:txBody>
      </p:sp>
      <p:sp>
        <p:nvSpPr>
          <p:cNvPr id="3" name="Content Placeholder 2">
            <a:extLst>
              <a:ext uri="{FF2B5EF4-FFF2-40B4-BE49-F238E27FC236}">
                <a16:creationId xmlns:a16="http://schemas.microsoft.com/office/drawing/2014/main" id="{D5D2C65E-A19F-1686-89C6-9CE0C05390AD}"/>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EDTC data of participating CAHs will be monitored over the next four years.</a:t>
            </a:r>
          </a:p>
          <a:p>
            <a:pPr>
              <a:buFont typeface="Arial" panose="020B0604020202020204" pitchFamily="34" charset="0"/>
              <a:buChar char="•"/>
            </a:pPr>
            <a:r>
              <a:rPr lang="en-US" sz="2800" dirty="0">
                <a:solidFill>
                  <a:srgbClr val="162C21"/>
                </a:solidFill>
                <a:ea typeface="Calibri" panose="020F0502020204030204" pitchFamily="34" charset="0"/>
              </a:rPr>
              <a:t>Individual outreach and support will be provided as needed.</a:t>
            </a:r>
          </a:p>
          <a:p>
            <a:pPr lvl="1">
              <a:buFont typeface="Arial" panose="020B0604020202020204" pitchFamily="34" charset="0"/>
              <a:buChar char="•"/>
            </a:pPr>
            <a:r>
              <a:rPr lang="en-US" sz="2400" dirty="0">
                <a:solidFill>
                  <a:srgbClr val="162C21"/>
                </a:solidFill>
                <a:ea typeface="Calibri" panose="020F0502020204030204" pitchFamily="34" charset="0"/>
              </a:rPr>
              <a:t>Additional PDSA cycles as needed</a:t>
            </a:r>
          </a:p>
          <a:p>
            <a:pPr>
              <a:buFont typeface="Arial" panose="020B0604020202020204" pitchFamily="34" charset="0"/>
              <a:buChar char="•"/>
            </a:pPr>
            <a:r>
              <a:rPr lang="en-US" sz="2400" dirty="0">
                <a:solidFill>
                  <a:srgbClr val="162C21"/>
                </a:solidFill>
                <a:ea typeface="Calibri" panose="020F0502020204030204" pitchFamily="34" charset="0"/>
              </a:rPr>
              <a:t>Long Term Goal: </a:t>
            </a:r>
            <a:r>
              <a:rPr lang="en-US" sz="2400" dirty="0">
                <a:ea typeface="Calibri" panose="020F0502020204030204" pitchFamily="34" charset="0"/>
              </a:rPr>
              <a:t>Reach 100% in all eight EDTC elements (Aug 2029)</a:t>
            </a:r>
          </a:p>
          <a:p>
            <a:pPr>
              <a:buFont typeface="Arial" panose="020B0604020202020204" pitchFamily="34" charset="0"/>
              <a:buChar char="•"/>
            </a:pPr>
            <a:endParaRPr lang="en-US" sz="2400" dirty="0">
              <a:solidFill>
                <a:srgbClr val="162C21"/>
              </a:solidFill>
              <a:ea typeface="Calibri" panose="020F0502020204030204" pitchFamily="34" charset="0"/>
            </a:endParaRPr>
          </a:p>
          <a:p>
            <a:pPr marL="0" indent="0"/>
            <a:endParaRPr lang="en-US" sz="2800" dirty="0">
              <a:solidFill>
                <a:srgbClr val="162C21"/>
              </a:solidFill>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BCB157D3-6E28-3CF8-E0FA-4E01BE83BF61}"/>
              </a:ext>
            </a:extLst>
          </p:cNvPr>
          <p:cNvSpPr>
            <a:spLocks noGrp="1"/>
          </p:cNvSpPr>
          <p:nvPr>
            <p:ph type="sldNum" sz="quarter" idx="10"/>
          </p:nvPr>
        </p:nvSpPr>
        <p:spPr/>
        <p:txBody>
          <a:bodyPr/>
          <a:lstStyle/>
          <a:p>
            <a:pPr>
              <a:defRPr/>
            </a:pPr>
            <a:fld id="{CF382D1A-45EF-1142-B2B1-C780673C04E5}" type="slidenum">
              <a:rPr lang="en-US" smtClean="0"/>
              <a:pPr>
                <a:defRPr/>
              </a:pPr>
              <a:t>35</a:t>
            </a:fld>
            <a:endParaRPr lang="en-US" dirty="0"/>
          </a:p>
        </p:txBody>
      </p:sp>
    </p:spTree>
    <p:extLst>
      <p:ext uri="{BB962C8B-B14F-4D97-AF65-F5344CB8AC3E}">
        <p14:creationId xmlns:p14="http://schemas.microsoft.com/office/powerpoint/2010/main" val="223140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7307-BB0C-2545-82D7-65D8D4F89A53}"/>
              </a:ext>
            </a:extLst>
          </p:cNvPr>
          <p:cNvSpPr>
            <a:spLocks noGrp="1"/>
          </p:cNvSpPr>
          <p:nvPr>
            <p:ph type="title"/>
          </p:nvPr>
        </p:nvSpPr>
        <p:spPr/>
        <p:txBody>
          <a:bodyPr/>
          <a:lstStyle/>
          <a:p>
            <a:pPr algn="ctr"/>
            <a:r>
              <a:rPr lang="en-US" dirty="0"/>
              <a:t>Questions? </a:t>
            </a:r>
          </a:p>
        </p:txBody>
      </p:sp>
      <p:sp>
        <p:nvSpPr>
          <p:cNvPr id="3" name="Content Placeholder 2">
            <a:extLst>
              <a:ext uri="{FF2B5EF4-FFF2-40B4-BE49-F238E27FC236}">
                <a16:creationId xmlns:a16="http://schemas.microsoft.com/office/drawing/2014/main" id="{E0EA1618-C758-4BDE-B508-CE73EBF11162}"/>
              </a:ext>
            </a:extLst>
          </p:cNvPr>
          <p:cNvSpPr>
            <a:spLocks noGrp="1"/>
          </p:cNvSpPr>
          <p:nvPr>
            <p:ph idx="1"/>
          </p:nvPr>
        </p:nvSpPr>
        <p:spPr>
          <a:xfrm>
            <a:off x="107004" y="1355547"/>
            <a:ext cx="9824935" cy="4559655"/>
          </a:xfrm>
        </p:spPr>
        <p:txBody>
          <a:bodyPr/>
          <a:lstStyle/>
          <a:p>
            <a:r>
              <a:rPr lang="en-US" sz="2400" dirty="0"/>
              <a:t>Anna Walter - </a:t>
            </a:r>
            <a:r>
              <a:rPr lang="en-US" sz="2400" dirty="0">
                <a:hlinkClick r:id="rId3"/>
              </a:rPr>
              <a:t>Anna.Walter@und.edu</a:t>
            </a:r>
            <a:endParaRPr lang="en-US" sz="2400" dirty="0"/>
          </a:p>
          <a:p>
            <a:endParaRPr lang="en-US" sz="2400" dirty="0"/>
          </a:p>
          <a:p>
            <a:r>
              <a:rPr lang="en-US" sz="2400" dirty="0"/>
              <a:t>Stephanie Fugleberg - </a:t>
            </a:r>
            <a:r>
              <a:rPr lang="en-US" sz="2400" dirty="0">
                <a:hlinkClick r:id="rId4"/>
              </a:rPr>
              <a:t>Stephanie.Fugleberg@sanfordhealth.org</a:t>
            </a:r>
            <a:endParaRPr lang="en-US" sz="2400" dirty="0"/>
          </a:p>
          <a:p>
            <a:endParaRPr lang="en-US" sz="2400" dirty="0"/>
          </a:p>
          <a:p>
            <a:r>
              <a:rPr lang="en-US" sz="2400" dirty="0"/>
              <a:t>Kristen Jung - </a:t>
            </a:r>
            <a:r>
              <a:rPr lang="en-US" sz="2400">
                <a:hlinkClick r:id="rId5"/>
              </a:rPr>
              <a:t>Kristen.Jung</a:t>
            </a:r>
            <a:r>
              <a:rPr lang="en-US" sz="2400" dirty="0">
                <a:hlinkClick r:id="rId5"/>
              </a:rPr>
              <a:t>@wrhs.com</a:t>
            </a:r>
            <a:endParaRPr lang="en-US" sz="2400" dirty="0"/>
          </a:p>
          <a:p>
            <a:endParaRPr lang="en-US" sz="2400" dirty="0"/>
          </a:p>
          <a:p>
            <a:r>
              <a:rPr lang="en-US" sz="2400" dirty="0"/>
              <a:t>Megan Sylling – </a:t>
            </a:r>
            <a:r>
              <a:rPr lang="en-US" sz="2400" dirty="0">
                <a:hlinkClick r:id="rId6"/>
              </a:rPr>
              <a:t>Megan.Sylling@altru.org</a:t>
            </a:r>
            <a:endParaRPr lang="en-US" sz="2400" dirty="0"/>
          </a:p>
          <a:p>
            <a:endParaRPr lang="en-US" sz="2400" dirty="0"/>
          </a:p>
          <a:p>
            <a:r>
              <a:rPr lang="en-US" sz="2400" dirty="0"/>
              <a:t>Montana Halberg – </a:t>
            </a:r>
            <a:r>
              <a:rPr lang="en-US" sz="2400" dirty="0">
                <a:hlinkClick r:id="rId7"/>
              </a:rPr>
              <a:t>Montana.Halberg@altru.org</a:t>
            </a:r>
            <a:endParaRPr lang="en-US" sz="2400" dirty="0"/>
          </a:p>
          <a:p>
            <a:endParaRPr lang="en-US" sz="2400" dirty="0"/>
          </a:p>
        </p:txBody>
      </p:sp>
      <p:sp>
        <p:nvSpPr>
          <p:cNvPr id="4" name="Slide Number Placeholder 3">
            <a:extLst>
              <a:ext uri="{FF2B5EF4-FFF2-40B4-BE49-F238E27FC236}">
                <a16:creationId xmlns:a16="http://schemas.microsoft.com/office/drawing/2014/main" id="{A215D92F-029C-499E-87FC-F5CC12F1035E}"/>
              </a:ext>
            </a:extLst>
          </p:cNvPr>
          <p:cNvSpPr>
            <a:spLocks noGrp="1"/>
          </p:cNvSpPr>
          <p:nvPr>
            <p:ph type="sldNum" sz="quarter" idx="10"/>
          </p:nvPr>
        </p:nvSpPr>
        <p:spPr/>
        <p:txBody>
          <a:bodyPr/>
          <a:lstStyle/>
          <a:p>
            <a:pPr>
              <a:defRPr/>
            </a:pPr>
            <a:fld id="{CF382D1A-45EF-1142-B2B1-C780673C04E5}" type="slidenum">
              <a:rPr lang="en-US" smtClean="0"/>
              <a:pPr>
                <a:defRPr/>
              </a:pPr>
              <a:t>36</a:t>
            </a:fld>
            <a:endParaRPr lang="en-US" dirty="0"/>
          </a:p>
        </p:txBody>
      </p:sp>
    </p:spTree>
    <p:extLst>
      <p:ext uri="{BB962C8B-B14F-4D97-AF65-F5344CB8AC3E}">
        <p14:creationId xmlns:p14="http://schemas.microsoft.com/office/powerpoint/2010/main" val="169438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00718-8C8F-0FF5-7232-13A5DF833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431B5-F298-8507-C4F7-D437782CE74B}"/>
              </a:ext>
            </a:extLst>
          </p:cNvPr>
          <p:cNvSpPr>
            <a:spLocks noGrp="1"/>
          </p:cNvSpPr>
          <p:nvPr>
            <p:ph type="title"/>
          </p:nvPr>
        </p:nvSpPr>
        <p:spPr/>
        <p:txBody>
          <a:bodyPr/>
          <a:lstStyle/>
          <a:p>
            <a:pPr algn="ctr"/>
            <a:r>
              <a:rPr lang="en-US" dirty="0">
                <a:latin typeface="Garamond" panose="02020404030301010803" pitchFamily="18" charset="0"/>
              </a:rPr>
              <a:t>North Dakota Flex Program </a:t>
            </a:r>
            <a:endParaRPr lang="en-US" dirty="0">
              <a:solidFill>
                <a:srgbClr val="FF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10FAB7CB-77D9-320C-1387-B7454150A691}"/>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ea typeface="Calibri" panose="020F0502020204030204" pitchFamily="34" charset="0"/>
              </a:rPr>
              <a:t>Located at the UND Center for Rural Health</a:t>
            </a:r>
          </a:p>
          <a:p>
            <a:pPr>
              <a:buFont typeface="Arial" panose="020B0604020202020204" pitchFamily="34" charset="0"/>
              <a:buChar char="•"/>
            </a:pPr>
            <a:r>
              <a:rPr lang="en-US" sz="2800" dirty="0">
                <a:ea typeface="Calibri" panose="020F0502020204030204" pitchFamily="34" charset="0"/>
              </a:rPr>
              <a:t>Grant funded by Health Resources Services Administration (HRSA)</a:t>
            </a:r>
          </a:p>
          <a:p>
            <a:pPr>
              <a:buFont typeface="Arial" panose="020B0604020202020204" pitchFamily="34" charset="0"/>
              <a:buChar char="•"/>
            </a:pPr>
            <a:r>
              <a:rPr lang="en-US" sz="2800" dirty="0">
                <a:ea typeface="Calibri" panose="020F0502020204030204" pitchFamily="34" charset="0"/>
              </a:rPr>
              <a:t>Supports Critical Access Hospitals and their owned/operated Rural Health Clinics in North Dakota</a:t>
            </a:r>
          </a:p>
          <a:p>
            <a:pPr>
              <a:buFont typeface="Arial" panose="020B0604020202020204" pitchFamily="34" charset="0"/>
              <a:buChar char="•"/>
            </a:pPr>
            <a:r>
              <a:rPr lang="en-US" sz="2800" dirty="0">
                <a:ea typeface="Calibri" panose="020F0502020204030204" pitchFamily="34" charset="0"/>
              </a:rPr>
              <a:t>Oversees CAH Quality Network and ND RHC Network</a:t>
            </a:r>
          </a:p>
          <a:p>
            <a:pPr>
              <a:buFont typeface="Arial" panose="020B0604020202020204" pitchFamily="34" charset="0"/>
              <a:buChar char="•"/>
            </a:pPr>
            <a:r>
              <a:rPr lang="en-US" sz="2800" dirty="0">
                <a:ea typeface="Calibri" panose="020F0502020204030204" pitchFamily="34" charset="0"/>
              </a:rPr>
              <a:t>One focus area of the grant is to provide quality improvement</a:t>
            </a:r>
          </a:p>
          <a:p>
            <a:pPr>
              <a:buFont typeface="Arial" panose="020B0604020202020204" pitchFamily="34" charset="0"/>
              <a:buChar char="•"/>
            </a:pPr>
            <a:endParaRPr lang="en-US" sz="2800" dirty="0">
              <a:ea typeface="Calibri" panose="020F0502020204030204" pitchFamily="34" charset="0"/>
            </a:endParaRPr>
          </a:p>
        </p:txBody>
      </p:sp>
      <p:sp>
        <p:nvSpPr>
          <p:cNvPr id="4" name="Slide Number Placeholder 3">
            <a:extLst>
              <a:ext uri="{FF2B5EF4-FFF2-40B4-BE49-F238E27FC236}">
                <a16:creationId xmlns:a16="http://schemas.microsoft.com/office/drawing/2014/main" id="{B700136B-DA7F-60D4-7530-62F8EC041E10}"/>
              </a:ext>
            </a:extLst>
          </p:cNvPr>
          <p:cNvSpPr>
            <a:spLocks noGrp="1"/>
          </p:cNvSpPr>
          <p:nvPr>
            <p:ph type="sldNum" sz="quarter" idx="10"/>
          </p:nvPr>
        </p:nvSpPr>
        <p:spPr/>
        <p:txBody>
          <a:bodyPr/>
          <a:lstStyle/>
          <a:p>
            <a:pPr>
              <a:defRPr/>
            </a:pPr>
            <a:fld id="{CF382D1A-45EF-1142-B2B1-C780673C04E5}" type="slidenum">
              <a:rPr lang="en-US" smtClean="0"/>
              <a:pPr>
                <a:defRPr/>
              </a:pPr>
              <a:t>4</a:t>
            </a:fld>
            <a:endParaRPr lang="en-US" dirty="0"/>
          </a:p>
        </p:txBody>
      </p:sp>
    </p:spTree>
    <p:extLst>
      <p:ext uri="{BB962C8B-B14F-4D97-AF65-F5344CB8AC3E}">
        <p14:creationId xmlns:p14="http://schemas.microsoft.com/office/powerpoint/2010/main" val="239098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FDA41-D21F-C993-D221-FF9487AD9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8F864-1A2E-5D1A-D01F-DCC78535EEC7}"/>
              </a:ext>
            </a:extLst>
          </p:cNvPr>
          <p:cNvSpPr>
            <a:spLocks noGrp="1"/>
          </p:cNvSpPr>
          <p:nvPr>
            <p:ph type="title"/>
          </p:nvPr>
        </p:nvSpPr>
        <p:spPr>
          <a:xfrm>
            <a:off x="366889" y="635000"/>
            <a:ext cx="8319911" cy="762000"/>
          </a:xfrm>
        </p:spPr>
        <p:txBody>
          <a:bodyPr/>
          <a:lstStyle/>
          <a:p>
            <a:pPr algn="ctr"/>
            <a:r>
              <a:rPr lang="en-US" dirty="0">
                <a:latin typeface="Garamond" panose="02020404030301010803" pitchFamily="18" charset="0"/>
              </a:rPr>
              <a:t>Medicare Beneficiary Quality Improvement Program (MBQIP)</a:t>
            </a:r>
          </a:p>
        </p:txBody>
      </p:sp>
      <p:sp>
        <p:nvSpPr>
          <p:cNvPr id="3" name="Content Placeholder 2">
            <a:extLst>
              <a:ext uri="{FF2B5EF4-FFF2-40B4-BE49-F238E27FC236}">
                <a16:creationId xmlns:a16="http://schemas.microsoft.com/office/drawing/2014/main" id="{902D4413-2C42-AC45-617E-AA66823FE09D}"/>
              </a:ext>
            </a:extLst>
          </p:cNvPr>
          <p:cNvSpPr>
            <a:spLocks noGrp="1"/>
          </p:cNvSpPr>
          <p:nvPr>
            <p:ph idx="1"/>
          </p:nvPr>
        </p:nvSpPr>
        <p:spPr>
          <a:xfrm>
            <a:off x="314422" y="1850153"/>
            <a:ext cx="8319911" cy="4268024"/>
          </a:xfrm>
        </p:spPr>
        <p:txBody>
          <a:bodyPr/>
          <a:lstStyle/>
          <a:p>
            <a:pPr>
              <a:buFont typeface="Arial" panose="020B0604020202020204" pitchFamily="34" charset="0"/>
              <a:buChar char="•"/>
            </a:pPr>
            <a:r>
              <a:rPr lang="en-US" sz="3000" dirty="0">
                <a:ea typeface="Calibri" panose="020F0502020204030204" pitchFamily="34" charset="0"/>
              </a:rPr>
              <a:t>National Quality Improvement Initiative </a:t>
            </a:r>
          </a:p>
          <a:p>
            <a:pPr>
              <a:buFont typeface="Arial" panose="020B0604020202020204" pitchFamily="34" charset="0"/>
              <a:buChar char="•"/>
            </a:pPr>
            <a:r>
              <a:rPr lang="en-US" sz="3000" kern="100" dirty="0">
                <a:ea typeface="Calibri" panose="020F0502020204030204" pitchFamily="34" charset="0"/>
                <a:cs typeface="+mn-lt"/>
              </a:rPr>
              <a:t>Focuses on improving patient care in Critical Access Hospitals</a:t>
            </a:r>
          </a:p>
          <a:p>
            <a:pPr>
              <a:buFont typeface="Arial" panose="020B0604020202020204" pitchFamily="34" charset="0"/>
              <a:buChar char="•"/>
            </a:pPr>
            <a:r>
              <a:rPr lang="en-US" sz="3000" kern="100" dirty="0">
                <a:ea typeface="Calibri" panose="020F0502020204030204" pitchFamily="34" charset="0"/>
                <a:cs typeface="+mn-lt"/>
              </a:rPr>
              <a:t>Five Domains: Global Measures, Patient Safety, Care Coordination, Patient Experience, and Emergency Department</a:t>
            </a:r>
          </a:p>
          <a:p>
            <a:pPr marL="0" indent="0"/>
            <a:endParaRPr lang="en-US" dirty="0">
              <a:ea typeface="Calibri" panose="020F0502020204030204" pitchFamily="34" charset="0"/>
            </a:endParaRPr>
          </a:p>
        </p:txBody>
      </p:sp>
      <p:sp>
        <p:nvSpPr>
          <p:cNvPr id="4" name="Slide Number Placeholder 3">
            <a:extLst>
              <a:ext uri="{FF2B5EF4-FFF2-40B4-BE49-F238E27FC236}">
                <a16:creationId xmlns:a16="http://schemas.microsoft.com/office/drawing/2014/main" id="{34EF6657-06C4-ADB1-ED6C-63D998F0D95B}"/>
              </a:ext>
            </a:extLst>
          </p:cNvPr>
          <p:cNvSpPr>
            <a:spLocks noGrp="1"/>
          </p:cNvSpPr>
          <p:nvPr>
            <p:ph type="sldNum" sz="quarter" idx="10"/>
          </p:nvPr>
        </p:nvSpPr>
        <p:spPr/>
        <p:txBody>
          <a:bodyPr/>
          <a:lstStyle/>
          <a:p>
            <a:pPr>
              <a:defRPr/>
            </a:pPr>
            <a:fld id="{CF382D1A-45EF-1142-B2B1-C780673C04E5}" type="slidenum">
              <a:rPr lang="en-US" smtClean="0"/>
              <a:pPr>
                <a:defRPr/>
              </a:pPr>
              <a:t>5</a:t>
            </a:fld>
            <a:endParaRPr lang="en-US" dirty="0"/>
          </a:p>
        </p:txBody>
      </p:sp>
    </p:spTree>
    <p:extLst>
      <p:ext uri="{BB962C8B-B14F-4D97-AF65-F5344CB8AC3E}">
        <p14:creationId xmlns:p14="http://schemas.microsoft.com/office/powerpoint/2010/main" val="204684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ABD7-03F2-082D-B113-FC9E92888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E84A-87ED-F06A-B68F-E2992EFF1C2B}"/>
              </a:ext>
            </a:extLst>
          </p:cNvPr>
          <p:cNvSpPr>
            <a:spLocks noGrp="1"/>
          </p:cNvSpPr>
          <p:nvPr>
            <p:ph type="title"/>
          </p:nvPr>
        </p:nvSpPr>
        <p:spPr/>
        <p:txBody>
          <a:bodyPr/>
          <a:lstStyle/>
          <a:p>
            <a:pPr algn="ctr"/>
            <a:r>
              <a:rPr lang="en-US" dirty="0">
                <a:latin typeface="Garamond" panose="02020404030301010803" pitchFamily="18" charset="0"/>
              </a:rPr>
              <a:t>EDTC Elements</a:t>
            </a:r>
          </a:p>
        </p:txBody>
      </p:sp>
      <p:sp>
        <p:nvSpPr>
          <p:cNvPr id="3" name="Content Placeholder 2">
            <a:extLst>
              <a:ext uri="{FF2B5EF4-FFF2-40B4-BE49-F238E27FC236}">
                <a16:creationId xmlns:a16="http://schemas.microsoft.com/office/drawing/2014/main" id="{383B347C-8128-8D6D-FC26-301E360A5B9F}"/>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ea typeface="Calibri" panose="020F0502020204030204" pitchFamily="34" charset="0"/>
              </a:rPr>
              <a:t>Improve the transitions of care from the CAH to other healthcare settings to improve patient outcomes.</a:t>
            </a:r>
          </a:p>
          <a:p>
            <a:pPr>
              <a:buFont typeface="Arial" panose="020B0604020202020204" pitchFamily="34" charset="0"/>
              <a:buChar char="•"/>
            </a:pPr>
            <a:r>
              <a:rPr lang="en-US" sz="2800" u="sng" dirty="0">
                <a:ea typeface="Calibri" panose="020F0502020204030204" pitchFamily="34" charset="0"/>
              </a:rPr>
              <a:t>Eight Elements- Goal to meet all 8</a:t>
            </a:r>
          </a:p>
          <a:p>
            <a:pPr lvl="1">
              <a:buFont typeface="Arial" panose="020B0604020202020204" pitchFamily="34" charset="0"/>
              <a:buChar char="•"/>
            </a:pPr>
            <a:r>
              <a:rPr lang="en-US" sz="2600" dirty="0">
                <a:ea typeface="Calibri" panose="020F0502020204030204" pitchFamily="34" charset="0"/>
              </a:rPr>
              <a:t>Home Medications</a:t>
            </a:r>
          </a:p>
          <a:p>
            <a:pPr lvl="1">
              <a:buFont typeface="Arial" panose="020B0604020202020204" pitchFamily="34" charset="0"/>
              <a:buChar char="•"/>
            </a:pPr>
            <a:r>
              <a:rPr lang="en-US" sz="2600" dirty="0">
                <a:ea typeface="Calibri" panose="020F0502020204030204" pitchFamily="34" charset="0"/>
              </a:rPr>
              <a:t>Allergies and/or Reactions</a:t>
            </a:r>
          </a:p>
          <a:p>
            <a:pPr lvl="1">
              <a:buFont typeface="Arial" panose="020B0604020202020204" pitchFamily="34" charset="0"/>
              <a:buChar char="•"/>
            </a:pPr>
            <a:r>
              <a:rPr lang="en-US" sz="2600" dirty="0">
                <a:ea typeface="Calibri" panose="020F0502020204030204" pitchFamily="34" charset="0"/>
              </a:rPr>
              <a:t>Medication Administered in ED</a:t>
            </a:r>
          </a:p>
          <a:p>
            <a:pPr lvl="1">
              <a:buFont typeface="Arial" panose="020B0604020202020204" pitchFamily="34" charset="0"/>
              <a:buChar char="•"/>
            </a:pPr>
            <a:r>
              <a:rPr lang="en-US" sz="2600" dirty="0">
                <a:ea typeface="Calibri" panose="020F0502020204030204" pitchFamily="34" charset="0"/>
              </a:rPr>
              <a:t>ED Provider Note</a:t>
            </a:r>
          </a:p>
          <a:p>
            <a:pPr lvl="1">
              <a:buFont typeface="Arial" panose="020B0604020202020204" pitchFamily="34" charset="0"/>
              <a:buChar char="•"/>
            </a:pPr>
            <a:r>
              <a:rPr lang="en-US" sz="2600" dirty="0">
                <a:ea typeface="Calibri" panose="020F0502020204030204" pitchFamily="34" charset="0"/>
              </a:rPr>
              <a:t>Mental Status/Orientation Assessment</a:t>
            </a:r>
          </a:p>
          <a:p>
            <a:pPr lvl="1">
              <a:buFont typeface="Arial" panose="020B0604020202020204" pitchFamily="34" charset="0"/>
              <a:buChar char="•"/>
            </a:pPr>
            <a:r>
              <a:rPr lang="en-US" sz="2600" dirty="0">
                <a:ea typeface="Calibri" panose="020F0502020204030204" pitchFamily="34" charset="0"/>
              </a:rPr>
              <a:t>Reason for Transfer and/or Plan of Care</a:t>
            </a:r>
          </a:p>
          <a:p>
            <a:pPr lvl="1">
              <a:buFont typeface="Arial" panose="020B0604020202020204" pitchFamily="34" charset="0"/>
              <a:buChar char="•"/>
            </a:pPr>
            <a:r>
              <a:rPr lang="en-US" sz="2600" dirty="0">
                <a:ea typeface="Calibri" panose="020F0502020204030204" pitchFamily="34" charset="0"/>
              </a:rPr>
              <a:t>Tests and/or Procedures Performed</a:t>
            </a:r>
          </a:p>
          <a:p>
            <a:pPr lvl="1">
              <a:buFont typeface="Arial" panose="020B0604020202020204" pitchFamily="34" charset="0"/>
              <a:buChar char="•"/>
            </a:pPr>
            <a:r>
              <a:rPr lang="en-US" sz="2600" dirty="0">
                <a:ea typeface="Calibri" panose="020F0502020204030204" pitchFamily="34" charset="0"/>
              </a:rPr>
              <a:t>Tests and/or Procedure Results</a:t>
            </a:r>
          </a:p>
        </p:txBody>
      </p:sp>
      <p:sp>
        <p:nvSpPr>
          <p:cNvPr id="4" name="Slide Number Placeholder 3">
            <a:extLst>
              <a:ext uri="{FF2B5EF4-FFF2-40B4-BE49-F238E27FC236}">
                <a16:creationId xmlns:a16="http://schemas.microsoft.com/office/drawing/2014/main" id="{C2132F2B-EF95-22FE-8B5C-72C28DBD4914}"/>
              </a:ext>
            </a:extLst>
          </p:cNvPr>
          <p:cNvSpPr>
            <a:spLocks noGrp="1"/>
          </p:cNvSpPr>
          <p:nvPr>
            <p:ph type="sldNum" sz="quarter" idx="10"/>
          </p:nvPr>
        </p:nvSpPr>
        <p:spPr/>
        <p:txBody>
          <a:bodyPr/>
          <a:lstStyle/>
          <a:p>
            <a:pPr>
              <a:defRPr/>
            </a:pPr>
            <a:fld id="{CF382D1A-45EF-1142-B2B1-C780673C04E5}" type="slidenum">
              <a:rPr lang="en-US" smtClean="0"/>
              <a:pPr>
                <a:defRPr/>
              </a:pPr>
              <a:t>6</a:t>
            </a:fld>
            <a:endParaRPr lang="en-US" dirty="0"/>
          </a:p>
        </p:txBody>
      </p:sp>
    </p:spTree>
    <p:extLst>
      <p:ext uri="{BB962C8B-B14F-4D97-AF65-F5344CB8AC3E}">
        <p14:creationId xmlns:p14="http://schemas.microsoft.com/office/powerpoint/2010/main" val="392383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CC7E-5013-DB7C-0769-C7B114A2D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9BD20-3521-C36B-ED34-B67FB99C4398}"/>
              </a:ext>
            </a:extLst>
          </p:cNvPr>
          <p:cNvSpPr>
            <a:spLocks noGrp="1"/>
          </p:cNvSpPr>
          <p:nvPr>
            <p:ph type="title"/>
          </p:nvPr>
        </p:nvSpPr>
        <p:spPr/>
        <p:txBody>
          <a:bodyPr/>
          <a:lstStyle/>
          <a:p>
            <a:pPr algn="ctr"/>
            <a:r>
              <a:rPr lang="en-US" dirty="0">
                <a:latin typeface="Garamond" panose="02020404030301010803" pitchFamily="18" charset="0"/>
              </a:rPr>
              <a:t>ND EDTC Cohort Project</a:t>
            </a:r>
          </a:p>
        </p:txBody>
      </p:sp>
      <p:sp>
        <p:nvSpPr>
          <p:cNvPr id="3" name="Content Placeholder 2">
            <a:extLst>
              <a:ext uri="{FF2B5EF4-FFF2-40B4-BE49-F238E27FC236}">
                <a16:creationId xmlns:a16="http://schemas.microsoft.com/office/drawing/2014/main" id="{EF605F98-EA1C-7019-E6E1-D2CA5170A4B1}"/>
              </a:ext>
            </a:extLst>
          </p:cNvPr>
          <p:cNvSpPr>
            <a:spLocks noGrp="1"/>
          </p:cNvSpPr>
          <p:nvPr>
            <p:ph idx="1"/>
          </p:nvPr>
        </p:nvSpPr>
        <p:spPr>
          <a:xfrm>
            <a:off x="366889" y="1115106"/>
            <a:ext cx="8319911" cy="4595030"/>
          </a:xfrm>
        </p:spPr>
        <p:txBody>
          <a:bodyPr/>
          <a:lstStyle/>
          <a:p>
            <a:pPr>
              <a:buFont typeface="Arial" panose="020B0604020202020204" pitchFamily="34" charset="0"/>
              <a:buChar char="•"/>
            </a:pPr>
            <a:r>
              <a:rPr lang="en-US" sz="2800" b="1" dirty="0">
                <a:ea typeface="Calibri" panose="020F0502020204030204" pitchFamily="34" charset="0"/>
              </a:rPr>
              <a:t>Project Timeframe: </a:t>
            </a:r>
            <a:r>
              <a:rPr lang="en-US" sz="2800" dirty="0">
                <a:ea typeface="Calibri" panose="020F0502020204030204" pitchFamily="34" charset="0"/>
              </a:rPr>
              <a:t>November 2024- August 2025</a:t>
            </a:r>
          </a:p>
          <a:p>
            <a:pPr>
              <a:buFont typeface="Arial" panose="020B0604020202020204" pitchFamily="34" charset="0"/>
              <a:buChar char="•"/>
            </a:pPr>
            <a:r>
              <a:rPr lang="en-US" sz="2800" b="1" dirty="0">
                <a:ea typeface="Calibri" panose="020F0502020204030204" pitchFamily="34" charset="0"/>
              </a:rPr>
              <a:t>Project Purpose: </a:t>
            </a:r>
            <a:r>
              <a:rPr lang="en-US" sz="2800" dirty="0">
                <a:ea typeface="Calibri" panose="020F0502020204030204" pitchFamily="34" charset="0"/>
              </a:rPr>
              <a:t>Improve EDTC scores for CAHs not performing at 100% in all 8 elements</a:t>
            </a:r>
          </a:p>
          <a:p>
            <a:pPr>
              <a:buFont typeface="Arial" panose="020B0604020202020204" pitchFamily="34" charset="0"/>
              <a:buChar char="•"/>
            </a:pPr>
            <a:r>
              <a:rPr lang="en-US" sz="2800" b="1" dirty="0">
                <a:ea typeface="Calibri" panose="020F0502020204030204" pitchFamily="34" charset="0"/>
              </a:rPr>
              <a:t>Short Term Goal: </a:t>
            </a:r>
            <a:r>
              <a:rPr lang="en-US" sz="2800" dirty="0">
                <a:ea typeface="Calibri" panose="020F0502020204030204" pitchFamily="34" charset="0"/>
              </a:rPr>
              <a:t>All cohort CAHs reach 100% in one EDTC element not currently meeting by </a:t>
            </a:r>
            <a:r>
              <a:rPr lang="en-US" sz="2800" dirty="0" err="1">
                <a:ea typeface="Calibri" panose="020F0502020204030204" pitchFamily="34" charset="0"/>
              </a:rPr>
              <a:t>Qtr</a:t>
            </a:r>
            <a:r>
              <a:rPr lang="en-US" sz="2800" dirty="0">
                <a:ea typeface="Calibri" panose="020F0502020204030204" pitchFamily="34" charset="0"/>
              </a:rPr>
              <a:t> 2, 2025.</a:t>
            </a:r>
          </a:p>
          <a:p>
            <a:pPr>
              <a:buFont typeface="Arial" panose="020B0604020202020204" pitchFamily="34" charset="0"/>
              <a:buChar char="•"/>
            </a:pPr>
            <a:r>
              <a:rPr lang="en-US" sz="2800" b="1" dirty="0">
                <a:ea typeface="Calibri" panose="020F0502020204030204" pitchFamily="34" charset="0"/>
              </a:rPr>
              <a:t>Long Term Goal: </a:t>
            </a:r>
            <a:r>
              <a:rPr lang="en-US" sz="2800" dirty="0">
                <a:ea typeface="Calibri" panose="020F0502020204030204" pitchFamily="34" charset="0"/>
              </a:rPr>
              <a:t>Reach 100% in all eight EDTC elements (Aug 2029)</a:t>
            </a:r>
          </a:p>
          <a:p>
            <a:pPr marL="457200" lvl="1" indent="0">
              <a:buNone/>
            </a:pPr>
            <a:endParaRPr lang="en-US" sz="2400" dirty="0">
              <a:ea typeface="Calibri" panose="020F0502020204030204" pitchFamily="34" charset="0"/>
            </a:endParaRPr>
          </a:p>
          <a:p>
            <a:pPr lvl="1">
              <a:buFont typeface="Arial" panose="020B0604020202020204" pitchFamily="34" charset="0"/>
              <a:buChar char="•"/>
            </a:pPr>
            <a:endParaRPr lang="en-US" sz="2400" dirty="0">
              <a:ea typeface="Calibri" panose="020F0502020204030204" pitchFamily="34" charset="0"/>
            </a:endParaRPr>
          </a:p>
        </p:txBody>
      </p:sp>
      <p:sp>
        <p:nvSpPr>
          <p:cNvPr id="4" name="Slide Number Placeholder 3">
            <a:extLst>
              <a:ext uri="{FF2B5EF4-FFF2-40B4-BE49-F238E27FC236}">
                <a16:creationId xmlns:a16="http://schemas.microsoft.com/office/drawing/2014/main" id="{AEC00C99-B104-40C3-66D6-6808CC2F1987}"/>
              </a:ext>
            </a:extLst>
          </p:cNvPr>
          <p:cNvSpPr>
            <a:spLocks noGrp="1"/>
          </p:cNvSpPr>
          <p:nvPr>
            <p:ph type="sldNum" sz="quarter" idx="10"/>
          </p:nvPr>
        </p:nvSpPr>
        <p:spPr/>
        <p:txBody>
          <a:bodyPr/>
          <a:lstStyle/>
          <a:p>
            <a:pPr>
              <a:defRPr/>
            </a:pPr>
            <a:fld id="{CF382D1A-45EF-1142-B2B1-C780673C04E5}" type="slidenum">
              <a:rPr lang="en-US" smtClean="0"/>
              <a:pPr>
                <a:defRPr/>
              </a:pPr>
              <a:t>7</a:t>
            </a:fld>
            <a:endParaRPr lang="en-US" dirty="0"/>
          </a:p>
        </p:txBody>
      </p:sp>
    </p:spTree>
    <p:extLst>
      <p:ext uri="{BB962C8B-B14F-4D97-AF65-F5344CB8AC3E}">
        <p14:creationId xmlns:p14="http://schemas.microsoft.com/office/powerpoint/2010/main" val="319711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3C2B-124C-4FC6-1CEC-ED3E92B54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6C3BA-337F-8DBD-81A3-AA642D9DD0C2}"/>
              </a:ext>
            </a:extLst>
          </p:cNvPr>
          <p:cNvSpPr>
            <a:spLocks noGrp="1"/>
          </p:cNvSpPr>
          <p:nvPr>
            <p:ph type="title"/>
          </p:nvPr>
        </p:nvSpPr>
        <p:spPr/>
        <p:txBody>
          <a:bodyPr/>
          <a:lstStyle/>
          <a:p>
            <a:pPr algn="ctr"/>
            <a:r>
              <a:rPr lang="en-US" dirty="0">
                <a:latin typeface="Garamond" panose="02020404030301010803" pitchFamily="18" charset="0"/>
              </a:rPr>
              <a:t>EDTC Cohort Selection Process  </a:t>
            </a:r>
          </a:p>
        </p:txBody>
      </p:sp>
      <p:sp>
        <p:nvSpPr>
          <p:cNvPr id="3" name="Content Placeholder 2">
            <a:extLst>
              <a:ext uri="{FF2B5EF4-FFF2-40B4-BE49-F238E27FC236}">
                <a16:creationId xmlns:a16="http://schemas.microsoft.com/office/drawing/2014/main" id="{67BA52DC-E156-40EF-873A-08E2849F3E35}"/>
              </a:ext>
            </a:extLst>
          </p:cNvPr>
          <p:cNvSpPr>
            <a:spLocks noGrp="1"/>
          </p:cNvSpPr>
          <p:nvPr>
            <p:ph idx="1"/>
          </p:nvPr>
        </p:nvSpPr>
        <p:spPr>
          <a:xfrm>
            <a:off x="366889" y="1115106"/>
            <a:ext cx="8319911" cy="4268024"/>
          </a:xfrm>
        </p:spPr>
        <p:txBody>
          <a:bodyPr/>
          <a:lstStyle/>
          <a:p>
            <a:pPr>
              <a:buFont typeface="Arial" panose="020B0604020202020204" pitchFamily="34" charset="0"/>
              <a:buChar char="•"/>
            </a:pPr>
            <a:r>
              <a:rPr lang="en-US" sz="2800" dirty="0">
                <a:solidFill>
                  <a:srgbClr val="162C21"/>
                </a:solidFill>
                <a:ea typeface="Calibri" panose="020F0502020204030204" pitchFamily="34" charset="0"/>
              </a:rPr>
              <a:t>Used data from EDTC quarterly submissions provided by the Flex Monitoring Team</a:t>
            </a:r>
          </a:p>
          <a:p>
            <a:pPr>
              <a:buFont typeface="Arial" panose="020B0604020202020204" pitchFamily="34" charset="0"/>
              <a:buChar char="•"/>
            </a:pPr>
            <a:r>
              <a:rPr lang="en-US" sz="2800" dirty="0">
                <a:solidFill>
                  <a:srgbClr val="162C21"/>
                </a:solidFill>
                <a:ea typeface="Calibri" panose="020F0502020204030204" pitchFamily="34" charset="0"/>
              </a:rPr>
              <a:t>Identify which CAHs not meeting 100% in all elements</a:t>
            </a:r>
          </a:p>
          <a:p>
            <a:pPr>
              <a:buFont typeface="Arial" panose="020B0604020202020204" pitchFamily="34" charset="0"/>
              <a:buChar char="•"/>
            </a:pPr>
            <a:r>
              <a:rPr lang="en-US" sz="2800" dirty="0">
                <a:solidFill>
                  <a:srgbClr val="162C21"/>
                </a:solidFill>
                <a:ea typeface="Calibri" panose="020F0502020204030204" pitchFamily="34" charset="0"/>
              </a:rPr>
              <a:t>Invitation to CAHs to participate in cohort</a:t>
            </a:r>
          </a:p>
          <a:p>
            <a:pPr marL="0" indent="0"/>
            <a:endParaRPr lang="en-US" sz="2800" dirty="0">
              <a:solidFill>
                <a:srgbClr val="162C21"/>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9201F0FB-816F-0C68-D32F-F22AC9CD22FF}"/>
              </a:ext>
            </a:extLst>
          </p:cNvPr>
          <p:cNvSpPr>
            <a:spLocks noGrp="1"/>
          </p:cNvSpPr>
          <p:nvPr>
            <p:ph type="sldNum" sz="quarter" idx="10"/>
          </p:nvPr>
        </p:nvSpPr>
        <p:spPr/>
        <p:txBody>
          <a:bodyPr/>
          <a:lstStyle/>
          <a:p>
            <a:pPr>
              <a:defRPr/>
            </a:pPr>
            <a:fld id="{CF382D1A-45EF-1142-B2B1-C780673C04E5}" type="slidenum">
              <a:rPr lang="en-US" smtClean="0"/>
              <a:pPr>
                <a:defRPr/>
              </a:pPr>
              <a:t>8</a:t>
            </a:fld>
            <a:endParaRPr lang="en-US" dirty="0"/>
          </a:p>
        </p:txBody>
      </p:sp>
    </p:spTree>
    <p:extLst>
      <p:ext uri="{BB962C8B-B14F-4D97-AF65-F5344CB8AC3E}">
        <p14:creationId xmlns:p14="http://schemas.microsoft.com/office/powerpoint/2010/main" val="220160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0D28-61B2-8CAD-430D-DFC8BAB4EF4C}"/>
              </a:ext>
            </a:extLst>
          </p:cNvPr>
          <p:cNvSpPr>
            <a:spLocks noGrp="1"/>
          </p:cNvSpPr>
          <p:nvPr>
            <p:ph type="title"/>
          </p:nvPr>
        </p:nvSpPr>
        <p:spPr/>
        <p:txBody>
          <a:bodyPr/>
          <a:lstStyle/>
          <a:p>
            <a:pPr algn="ctr"/>
            <a:r>
              <a:rPr lang="en-US" dirty="0"/>
              <a:t>EDTC Cohort Participants </a:t>
            </a:r>
          </a:p>
        </p:txBody>
      </p:sp>
      <p:sp>
        <p:nvSpPr>
          <p:cNvPr id="3" name="Content Placeholder 2">
            <a:extLst>
              <a:ext uri="{FF2B5EF4-FFF2-40B4-BE49-F238E27FC236}">
                <a16:creationId xmlns:a16="http://schemas.microsoft.com/office/drawing/2014/main" id="{944069C2-6F8C-0F05-6527-84515DD3C489}"/>
              </a:ext>
            </a:extLst>
          </p:cNvPr>
          <p:cNvSpPr>
            <a:spLocks noGrp="1"/>
          </p:cNvSpPr>
          <p:nvPr>
            <p:ph idx="1"/>
          </p:nvPr>
        </p:nvSpPr>
        <p:spPr/>
        <p:txBody>
          <a:bodyPr/>
          <a:lstStyle/>
          <a:p>
            <a:pPr>
              <a:buFont typeface="Arial" panose="020B0604020202020204" pitchFamily="34" charset="0"/>
              <a:buChar char="•"/>
            </a:pPr>
            <a:r>
              <a:rPr lang="en-US" sz="2800" dirty="0">
                <a:ea typeface="Calibri" panose="020F0502020204030204" pitchFamily="34" charset="0"/>
              </a:rPr>
              <a:t>West River Health Services</a:t>
            </a:r>
          </a:p>
          <a:p>
            <a:pPr>
              <a:buFont typeface="Arial" panose="020B0604020202020204" pitchFamily="34" charset="0"/>
              <a:buChar char="•"/>
            </a:pPr>
            <a:r>
              <a:rPr lang="en-US" sz="2800" dirty="0">
                <a:ea typeface="Calibri" panose="020F0502020204030204" pitchFamily="34" charset="0"/>
              </a:rPr>
              <a:t>CHI St. Alexius Health Dickinson</a:t>
            </a:r>
          </a:p>
          <a:p>
            <a:pPr>
              <a:buFont typeface="Arial" panose="020B0604020202020204" pitchFamily="34" charset="0"/>
              <a:buChar char="•"/>
            </a:pPr>
            <a:r>
              <a:rPr lang="en-US" sz="2800" dirty="0">
                <a:ea typeface="Calibri" panose="020F0502020204030204" pitchFamily="34" charset="0"/>
              </a:rPr>
              <a:t>Sakakawea Medical Center</a:t>
            </a:r>
          </a:p>
          <a:p>
            <a:pPr>
              <a:buFont typeface="Arial" panose="020B0604020202020204" pitchFamily="34" charset="0"/>
              <a:buChar char="•"/>
            </a:pPr>
            <a:r>
              <a:rPr lang="en-US" sz="2800" dirty="0">
                <a:ea typeface="Calibri" panose="020F0502020204030204" pitchFamily="34" charset="0"/>
              </a:rPr>
              <a:t>CHI St. Alexius Health Devils Lake (now Altru Hospital- Devils Lake)</a:t>
            </a:r>
          </a:p>
          <a:p>
            <a:pPr>
              <a:buFont typeface="Arial" panose="020B0604020202020204" pitchFamily="34" charset="0"/>
              <a:buChar char="•"/>
            </a:pPr>
            <a:r>
              <a:rPr lang="en-US" sz="2800" dirty="0">
                <a:ea typeface="Calibri" panose="020F0502020204030204" pitchFamily="34" charset="0"/>
              </a:rPr>
              <a:t>Sanford Health Mayville</a:t>
            </a:r>
          </a:p>
          <a:p>
            <a:endParaRPr lang="en-US" dirty="0"/>
          </a:p>
        </p:txBody>
      </p:sp>
      <p:sp>
        <p:nvSpPr>
          <p:cNvPr id="4" name="Slide Number Placeholder 3">
            <a:extLst>
              <a:ext uri="{FF2B5EF4-FFF2-40B4-BE49-F238E27FC236}">
                <a16:creationId xmlns:a16="http://schemas.microsoft.com/office/drawing/2014/main" id="{023F1479-7E53-1B9C-F7D1-AF4DA4CAB6C1}"/>
              </a:ext>
            </a:extLst>
          </p:cNvPr>
          <p:cNvSpPr>
            <a:spLocks noGrp="1"/>
          </p:cNvSpPr>
          <p:nvPr>
            <p:ph type="sldNum" sz="quarter" idx="10"/>
          </p:nvPr>
        </p:nvSpPr>
        <p:spPr/>
        <p:txBody>
          <a:bodyPr/>
          <a:lstStyle/>
          <a:p>
            <a:pPr>
              <a:defRPr/>
            </a:pPr>
            <a:fld id="{CF382D1A-45EF-1142-B2B1-C780673C04E5}" type="slidenum">
              <a:rPr lang="en-US" smtClean="0"/>
              <a:pPr>
                <a:defRPr/>
              </a:pPr>
              <a:t>9</a:t>
            </a:fld>
            <a:endParaRPr lang="en-US" dirty="0"/>
          </a:p>
        </p:txBody>
      </p:sp>
    </p:spTree>
    <p:extLst>
      <p:ext uri="{BB962C8B-B14F-4D97-AF65-F5344CB8AC3E}">
        <p14:creationId xmlns:p14="http://schemas.microsoft.com/office/powerpoint/2010/main" val="804885239"/>
      </p:ext>
    </p:extLst>
  </p:cSld>
  <p:clrMapOvr>
    <a:masterClrMapping/>
  </p:clrMapOvr>
</p:sld>
</file>

<file path=ppt/theme/theme1.xml><?xml version="1.0" encoding="utf-8"?>
<a:theme xmlns:a="http://schemas.openxmlformats.org/drawingml/2006/main" name="CRH_ppt_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H_ppt_new-temp.potx" id="{80656762-2098-4B40-B94E-0DFC1F41B2BD}" vid="{9A75D06F-7D5C-42B4-B8E3-EBF1129DB5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080ca090-da8c-4360-a3bc-148c3bd51ef5}" enabled="1" method="Standard" siteId="{ec37a091-b9a6-47e5-98d0-903d4a419203}" contentBits="0" removed="0"/>
</clbl:labelList>
</file>

<file path=docProps/app.xml><?xml version="1.0" encoding="utf-8"?>
<Properties xmlns="http://schemas.openxmlformats.org/officeDocument/2006/extended-properties" xmlns:vt="http://schemas.openxmlformats.org/officeDocument/2006/docPropsVTypes">
  <Template>CRH_ppt_temp</Template>
  <TotalTime>2063</TotalTime>
  <Words>5034</Words>
  <Application>Microsoft Macintosh PowerPoint</Application>
  <PresentationFormat>On-screen Show (4:3)</PresentationFormat>
  <Paragraphs>487</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Garamond</vt:lpstr>
      <vt:lpstr>Times New Roman</vt:lpstr>
      <vt:lpstr>CRH_ppt_temp</vt:lpstr>
      <vt:lpstr>Improving Emergency Department Transfer Communication in Critical Access Hospitals  June 4th, 2026  Presenters: Anna Walter, Stephanie Fugleberg, Kristen Jung, Megan Sylling, and Montana Halberg</vt:lpstr>
      <vt:lpstr>Objectives</vt:lpstr>
      <vt:lpstr>Why is EDTC important?</vt:lpstr>
      <vt:lpstr>North Dakota Flex Program </vt:lpstr>
      <vt:lpstr>Medicare Beneficiary Quality Improvement Program (MBQIP)</vt:lpstr>
      <vt:lpstr>EDTC Elements</vt:lpstr>
      <vt:lpstr>ND EDTC Cohort Project</vt:lpstr>
      <vt:lpstr>EDTC Cohort Selection Process  </vt:lpstr>
      <vt:lpstr>EDTC Cohort Participants </vt:lpstr>
      <vt:lpstr>Cohort Structure </vt:lpstr>
      <vt:lpstr>Cohort Kickoff </vt:lpstr>
      <vt:lpstr>Fact Finding Questions</vt:lpstr>
      <vt:lpstr>Barriers Identified</vt:lpstr>
      <vt:lpstr>PDSA </vt:lpstr>
      <vt:lpstr>Second Cohort Meeting</vt:lpstr>
      <vt:lpstr>PDSA</vt:lpstr>
      <vt:lpstr>Process Mapping</vt:lpstr>
      <vt:lpstr>Process Map Template</vt:lpstr>
      <vt:lpstr>Third Cohort Meeting </vt:lpstr>
      <vt:lpstr>Final Cohort Meeting</vt:lpstr>
      <vt:lpstr>PDSA Cycle for Sanford Mayville</vt:lpstr>
      <vt:lpstr>Sanford Mayville</vt:lpstr>
      <vt:lpstr>PDSA Cycle for  West River Health Services</vt:lpstr>
      <vt:lpstr>West River Health Services</vt:lpstr>
      <vt:lpstr>PDSA Cycle for  Altru Hospital- Devils Lake</vt:lpstr>
      <vt:lpstr>Altru Hospital- Devils Lake</vt:lpstr>
      <vt:lpstr>PDSA Cycle for  Sakakawea Medical Center</vt:lpstr>
      <vt:lpstr>Sakakawea Medical Center</vt:lpstr>
      <vt:lpstr>Improvement Process Recap</vt:lpstr>
      <vt:lpstr>Cohort Successes</vt:lpstr>
      <vt:lpstr>Cohort Impact</vt:lpstr>
      <vt:lpstr>Impact on Patient Care</vt:lpstr>
      <vt:lpstr>Lessons Learned</vt:lpstr>
      <vt:lpstr>Sustainability</vt:lpstr>
      <vt:lpstr>Future Directions</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Emergency Department Transfer Communication in CAHs</dc:title>
  <dc:subject/>
  <dc:creator>Anna Walter, Stephanie Fugleberg, Kristen Jung, Megan Sylling, Montana Halberg</dc:creator>
  <cp:keywords/>
  <dc:description/>
  <cp:lastModifiedBy>Lang, Jennifer</cp:lastModifiedBy>
  <cp:revision>64</cp:revision>
  <cp:lastPrinted>2026-05-29T19:21:30Z</cp:lastPrinted>
  <dcterms:created xsi:type="dcterms:W3CDTF">2025-01-27T19:10:00Z</dcterms:created>
  <dcterms:modified xsi:type="dcterms:W3CDTF">2026-06-09T18:21:50Z</dcterms:modified>
  <cp:category/>
</cp:coreProperties>
</file>