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handoutMasterIdLst>
    <p:handoutMasterId r:id="rId36"/>
  </p:handoutMasterIdLst>
  <p:sldIdLst>
    <p:sldId id="543" r:id="rId2"/>
    <p:sldId id="568" r:id="rId3"/>
    <p:sldId id="596" r:id="rId4"/>
    <p:sldId id="748" r:id="rId5"/>
    <p:sldId id="731" r:id="rId6"/>
    <p:sldId id="732" r:id="rId7"/>
    <p:sldId id="733" r:id="rId8"/>
    <p:sldId id="734" r:id="rId9"/>
    <p:sldId id="735" r:id="rId10"/>
    <p:sldId id="736" r:id="rId11"/>
    <p:sldId id="749" r:id="rId12"/>
    <p:sldId id="737" r:id="rId13"/>
    <p:sldId id="738" r:id="rId14"/>
    <p:sldId id="739" r:id="rId15"/>
    <p:sldId id="740" r:id="rId16"/>
    <p:sldId id="741" r:id="rId17"/>
    <p:sldId id="742" r:id="rId18"/>
    <p:sldId id="743" r:id="rId19"/>
    <p:sldId id="651" r:id="rId20"/>
    <p:sldId id="652" r:id="rId21"/>
    <p:sldId id="653" r:id="rId22"/>
    <p:sldId id="658" r:id="rId23"/>
    <p:sldId id="636" r:id="rId24"/>
    <p:sldId id="637" r:id="rId25"/>
    <p:sldId id="750" r:id="rId26"/>
    <p:sldId id="751" r:id="rId27"/>
    <p:sldId id="752" r:id="rId28"/>
    <p:sldId id="753" r:id="rId29"/>
    <p:sldId id="744" r:id="rId30"/>
    <p:sldId id="649" r:id="rId31"/>
    <p:sldId id="745" r:id="rId32"/>
    <p:sldId id="746" r:id="rId33"/>
    <p:sldId id="747"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409"/>
    <a:srgbClr val="B00C11"/>
    <a:srgbClr val="C55311"/>
    <a:srgbClr val="7F3E00"/>
    <a:srgbClr val="BA2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409" autoAdjust="0"/>
  </p:normalViewPr>
  <p:slideViewPr>
    <p:cSldViewPr snapToGrid="0">
      <p:cViewPr varScale="1">
        <p:scale>
          <a:sx n="104" d="100"/>
          <a:sy n="104" d="100"/>
        </p:scale>
        <p:origin x="432" y="200"/>
      </p:cViewPr>
      <p:guideLst/>
    </p:cSldViewPr>
  </p:slideViewPr>
  <p:outlineViewPr>
    <p:cViewPr>
      <p:scale>
        <a:sx n="33" d="100"/>
        <a:sy n="33" d="100"/>
      </p:scale>
      <p:origin x="0" y="-152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0B6ABF-87D7-764F-08E3-0347007FF2F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7BD52A-ADEE-F503-1FCE-9C7F8A3E9EC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4C61FF0-718A-8E48-A446-3AE4C137009C}" type="datetimeFigureOut">
              <a:rPr lang="en-US" smtClean="0"/>
              <a:t>6/10/26</a:t>
            </a:fld>
            <a:endParaRPr lang="en-US"/>
          </a:p>
        </p:txBody>
      </p:sp>
      <p:sp>
        <p:nvSpPr>
          <p:cNvPr id="4" name="Footer Placeholder 3">
            <a:extLst>
              <a:ext uri="{FF2B5EF4-FFF2-40B4-BE49-F238E27FC236}">
                <a16:creationId xmlns:a16="http://schemas.microsoft.com/office/drawing/2014/main" id="{0F0D1055-5473-EA4E-B477-986FFF695BE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F05F74-F312-7082-FDD6-2D46739DD26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07DA2EB-3172-9D4C-94F8-59251099B246}" type="slidenum">
              <a:rPr lang="en-US" smtClean="0"/>
              <a:t>‹#›</a:t>
            </a:fld>
            <a:endParaRPr lang="en-US"/>
          </a:p>
        </p:txBody>
      </p:sp>
    </p:spTree>
    <p:extLst>
      <p:ext uri="{BB962C8B-B14F-4D97-AF65-F5344CB8AC3E}">
        <p14:creationId xmlns:p14="http://schemas.microsoft.com/office/powerpoint/2010/main" val="1695797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465DCDAE-0E26-467F-823C-1274B9C6764C}" type="datetimeFigureOut">
              <a:rPr lang="en-US" smtClean="0"/>
              <a:t>6/10/26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A54AAB-C0CB-43BB-A121-FBFFD834852A}" type="slidenum">
              <a:rPr lang="en-US" smtClean="0"/>
              <a:t>‹#›</a:t>
            </a:fld>
            <a:endParaRPr lang="en-US"/>
          </a:p>
        </p:txBody>
      </p:sp>
    </p:spTree>
    <p:extLst>
      <p:ext uri="{BB962C8B-B14F-4D97-AF65-F5344CB8AC3E}">
        <p14:creationId xmlns:p14="http://schemas.microsoft.com/office/powerpoint/2010/main" val="2372048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Carly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Abstract: Youth in rural communities experience significant risk for concussion due to participation in high-impact sports, agricultural work, ATV use, and limited access to specialty care. Rural environments face additional barriers including fewer certified athletic trainers, longer travel distances to medical services, constrained school health resources, and persistent cultural norms encouraging youth to “push through” injury. This presentation explores how structured monitoring systems can function as both prevention and early intervention, improving safety and outcomes for rural North Dakota youth.</a:t>
            </a:r>
          </a:p>
          <a:p>
            <a:r>
              <a:rPr lang="en-US" sz="1200" kern="1200" dirty="0">
                <a:solidFill>
                  <a:schemeClr val="tx1"/>
                </a:solidFill>
                <a:effectLst/>
                <a:latin typeface="+mn-lt"/>
                <a:ea typeface="+mn-ea"/>
                <a:cs typeface="+mn-cs"/>
              </a:rPr>
              <a:t>The session reviews current youth concussion prevalence with emphasis on North Dakota data, outlines evidence-based monitoring approaches, and examines how pre-injury baseline assessments, recognition-phase monitoring, and post-injury recovery tracking collectively reduce repeat injury and support safer return-to-learn and return-to-play decisions. Special attention is given to the role of coaches, educators, primary care providers, EMS, and families, as rural communities often rely on non-specialist gatekeepers. North Dakota concussion legislation, school policy expectations, and statewide supports—such as the North Dakota Brain Injury Network—are highlighted to demonstrate existing infrastructure that communities can leverage.</a:t>
            </a:r>
          </a:p>
          <a:p>
            <a:r>
              <a:rPr lang="en-US" sz="1200" kern="1200" dirty="0">
                <a:solidFill>
                  <a:schemeClr val="tx1"/>
                </a:solidFill>
                <a:effectLst/>
                <a:latin typeface="+mn-lt"/>
                <a:ea typeface="+mn-ea"/>
                <a:cs typeface="+mn-cs"/>
              </a:rPr>
              <a:t>A practical implementation framework will be presented, including partnership development, monitoring tool selection, training strategies, telehealth integration, and evaluation metrics. Realistic rural challenges such as staffing limitations, stigma, and resource inequity are addressed alongside feasible solutions including local champion development, standardized protocols, and virtual care models.</a:t>
            </a:r>
          </a:p>
          <a:p>
            <a:r>
              <a:rPr lang="en-US" sz="1200" kern="1200" dirty="0">
                <a:solidFill>
                  <a:schemeClr val="tx1"/>
                </a:solidFill>
                <a:effectLst/>
                <a:latin typeface="+mn-lt"/>
                <a:ea typeface="+mn-ea"/>
                <a:cs typeface="+mn-cs"/>
              </a:rPr>
              <a:t>Participants will leave with applicable strategies to strengthen concussion monitoring systems in their communities, enhance early recognition, reduce secondary injury risk, and promote healthier developmental, academic, and athletic outcomes for rural North Dakota youth.</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Introduce selves-explain backgrounds and previous work experiences prior to NDBIN. Today’s overall goal is to educate you on why concussions matter in rural youth and how monitoring can prevent injury and improve recovery. </a:t>
            </a:r>
          </a:p>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1</a:t>
            </a:fld>
            <a:endParaRPr lang="en-US"/>
          </a:p>
        </p:txBody>
      </p:sp>
    </p:spTree>
    <p:extLst>
      <p:ext uri="{BB962C8B-B14F-4D97-AF65-F5344CB8AC3E}">
        <p14:creationId xmlns:p14="http://schemas.microsoft.com/office/powerpoint/2010/main" val="2888266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a:p>
            <a:r>
              <a:rPr lang="en-US" dirty="0"/>
              <a:t>After a brain injury, monitoring doesn’t stop once the athlete leaves the field—this is where recovery really begins.</a:t>
            </a:r>
          </a:p>
          <a:p>
            <a:r>
              <a:rPr lang="en-US" dirty="0"/>
              <a:t>First, it’s important to have </a:t>
            </a:r>
            <a:r>
              <a:rPr lang="en-US" b="1" dirty="0"/>
              <a:t>structured follow-up</a:t>
            </a:r>
            <a:r>
              <a:rPr lang="en-US" dirty="0"/>
              <a:t>. This means regularly checking in on symptoms—ideally </a:t>
            </a:r>
            <a:r>
              <a:rPr lang="en-US" b="1" dirty="0"/>
              <a:t>daily in the early stages</a:t>
            </a:r>
            <a:r>
              <a:rPr lang="en-US" dirty="0"/>
              <a:t>—to track changes over time. Symptoms can evolve, improve, or sometimes worsen, so consistent monitoring helps guide next steps.</a:t>
            </a:r>
          </a:p>
          <a:p>
            <a:r>
              <a:rPr lang="en-US" dirty="0"/>
              <a:t>We also want to emphasize </a:t>
            </a:r>
            <a:r>
              <a:rPr lang="en-US" b="1" dirty="0"/>
              <a:t>return to learn before return to play</a:t>
            </a:r>
            <a:r>
              <a:rPr lang="en-US" dirty="0"/>
              <a:t>. Cognitive recovery comes first. Students should gradually return to school and academic activities with appropriate supports before resuming sports or physical exertion.</a:t>
            </a:r>
          </a:p>
          <a:p>
            <a:r>
              <a:rPr lang="en-US" dirty="0"/>
              <a:t>In addition to symptoms, we need to </a:t>
            </a:r>
            <a:r>
              <a:rPr lang="en-US" b="1" dirty="0"/>
              <a:t>track key areas of functioning</a:t>
            </a:r>
            <a:r>
              <a:rPr lang="en-US" dirty="0"/>
              <a:t>, including:</a:t>
            </a:r>
          </a:p>
          <a:p>
            <a:r>
              <a:rPr lang="en-US" dirty="0"/>
              <a:t>Cognitive function—things like attention, memory, and processing speed</a:t>
            </a:r>
          </a:p>
          <a:p>
            <a:r>
              <a:rPr lang="en-US" dirty="0"/>
              <a:t>Sleep patterns—difficulty falling or staying asleep is common</a:t>
            </a:r>
          </a:p>
          <a:p>
            <a:r>
              <a:rPr lang="en-US" dirty="0"/>
              <a:t>Mood—watch for irritability, anxiety, or depression</a:t>
            </a:r>
          </a:p>
          <a:p>
            <a:r>
              <a:rPr lang="en-US" dirty="0"/>
              <a:t>Appetite—changes can signal ongoing issues</a:t>
            </a:r>
          </a:p>
          <a:p>
            <a:r>
              <a:rPr lang="en-US" dirty="0"/>
              <a:t>All of these give us a fuller picture of how the brain is recovering.</a:t>
            </a:r>
          </a:p>
          <a:p>
            <a:r>
              <a:rPr lang="en-US" dirty="0"/>
              <a:t>It’s also critical to recognize </a:t>
            </a:r>
            <a:r>
              <a:rPr lang="en-US" b="1" dirty="0"/>
              <a:t>when recovery stalls</a:t>
            </a:r>
            <a:r>
              <a:rPr lang="en-US" dirty="0"/>
              <a:t>. If symptoms are not improving as expected, or new concerns arise, that’s a signal to </a:t>
            </a:r>
            <a:r>
              <a:rPr lang="en-US" b="1" dirty="0"/>
              <a:t>escalate care</a:t>
            </a:r>
            <a:r>
              <a:rPr lang="en-US" dirty="0"/>
              <a:t>—which may include referral to specialists such as neurology, neuropsychology, or rehabilitation providers.</a:t>
            </a:r>
          </a:p>
          <a:p>
            <a:r>
              <a:rPr lang="en-US" dirty="0"/>
              <a:t>For those in rural areas, access can be a barrier. This is where </a:t>
            </a:r>
            <a:r>
              <a:rPr lang="en-US" b="1" dirty="0"/>
              <a:t>telehealth</a:t>
            </a:r>
            <a:r>
              <a:rPr lang="en-US" dirty="0"/>
              <a:t> becomes a valuable tool, allowing individuals to connect with specialists without needing to travel long distances.</a:t>
            </a:r>
          </a:p>
          <a:p>
            <a:r>
              <a:rPr lang="en-US" dirty="0"/>
              <a:t>The key takeaway is that recovery is not one-size-fits-all. Ongoing, structured monitoring helps ensure that each individual gets the support they need for a safe and successful recovery.</a:t>
            </a:r>
          </a:p>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10</a:t>
            </a:fld>
            <a:endParaRPr lang="en-US"/>
          </a:p>
        </p:txBody>
      </p:sp>
    </p:spTree>
    <p:extLst>
      <p:ext uri="{BB962C8B-B14F-4D97-AF65-F5344CB8AC3E}">
        <p14:creationId xmlns:p14="http://schemas.microsoft.com/office/powerpoint/2010/main" val="677076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Carly</a:t>
            </a:r>
          </a:p>
          <a:p>
            <a:r>
              <a:rPr lang="en-US" dirty="0"/>
              <a:t>I utilize this page out of our REAP manual frequently and recommend this be completed every few hours at first, then 24, then 48 as you see across the top. There is also a parent and teacher version. </a:t>
            </a:r>
          </a:p>
        </p:txBody>
      </p:sp>
      <p:sp>
        <p:nvSpPr>
          <p:cNvPr id="4" name="Slide Number Placeholder 3"/>
          <p:cNvSpPr>
            <a:spLocks noGrp="1"/>
          </p:cNvSpPr>
          <p:nvPr>
            <p:ph type="sldNum" sz="quarter" idx="5"/>
          </p:nvPr>
        </p:nvSpPr>
        <p:spPr/>
        <p:txBody>
          <a:bodyPr/>
          <a:lstStyle/>
          <a:p>
            <a:fld id="{99A54AAB-C0CB-43BB-A121-FBFFD834852A}" type="slidenum">
              <a:rPr lang="en-US" smtClean="0"/>
              <a:t>11</a:t>
            </a:fld>
            <a:endParaRPr lang="en-US"/>
          </a:p>
        </p:txBody>
      </p:sp>
    </p:spTree>
    <p:extLst>
      <p:ext uri="{BB962C8B-B14F-4D97-AF65-F5344CB8AC3E}">
        <p14:creationId xmlns:p14="http://schemas.microsoft.com/office/powerpoint/2010/main" val="219785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a:p>
            <a:r>
              <a:rPr lang="en-US" dirty="0"/>
              <a:t>In North Dakota, concussion management in school athletics is governed by state law, specifically requiring every school to have a </a:t>
            </a:r>
            <a:r>
              <a:rPr lang="en-US" b="1" dirty="0"/>
              <a:t>concussion management program</a:t>
            </a:r>
            <a:r>
              <a:rPr lang="en-US" dirty="0"/>
              <a:t> in place.</a:t>
            </a:r>
          </a:p>
          <a:p>
            <a:r>
              <a:rPr lang="en-US" dirty="0"/>
              <a:t>There are three key components to understand:</a:t>
            </a:r>
          </a:p>
          <a:p>
            <a:r>
              <a:rPr lang="en-US" b="1" dirty="0"/>
              <a:t>First, education.</a:t>
            </a:r>
            <a:br>
              <a:rPr lang="en-US" dirty="0"/>
            </a:br>
            <a:r>
              <a:rPr lang="en-US" dirty="0"/>
              <a:t>Schools must provide information to students and parents about the </a:t>
            </a:r>
            <a:r>
              <a:rPr lang="en-US" b="1" dirty="0"/>
              <a:t>signs, symptoms, and risks of concussion</a:t>
            </a:r>
            <a:r>
              <a:rPr lang="en-US" dirty="0"/>
              <a:t> before participation. This ensures everyone starts the season informed and aware.</a:t>
            </a:r>
          </a:p>
          <a:p>
            <a:r>
              <a:rPr lang="en-US" b="1" dirty="0"/>
              <a:t>Second, removal from play.</a:t>
            </a:r>
            <a:br>
              <a:rPr lang="en-US" dirty="0"/>
            </a:br>
            <a:r>
              <a:rPr lang="en-US" dirty="0"/>
              <a:t>If a student </a:t>
            </a:r>
            <a:r>
              <a:rPr lang="en-US" b="1" dirty="0"/>
              <a:t>reports or shows any signs or symptoms of a concussion</a:t>
            </a:r>
            <a:r>
              <a:rPr lang="en-US" dirty="0"/>
              <a:t>, they must be </a:t>
            </a:r>
            <a:r>
              <a:rPr lang="en-US" b="1" dirty="0"/>
              <a:t>immediately removed from play</a:t>
            </a:r>
            <a:r>
              <a:rPr lang="en-US" dirty="0"/>
              <a:t>. This responsibility applies not just to coaches, but also to officials and any designated personnel involved in the activity. </a:t>
            </a:r>
          </a:p>
          <a:p>
            <a:r>
              <a:rPr lang="en-US" b="1" dirty="0"/>
              <a:t>Third, medical evaluation and return to play.</a:t>
            </a:r>
            <a:br>
              <a:rPr lang="en-US" dirty="0"/>
            </a:br>
            <a:r>
              <a:rPr lang="en-US" dirty="0"/>
              <a:t>Once removed, the student must be </a:t>
            </a:r>
            <a:r>
              <a:rPr lang="en-US" b="1" dirty="0"/>
              <a:t>evaluated by a licensed healthcare provider trained in concussion management</a:t>
            </a:r>
            <a:r>
              <a:rPr lang="en-US" dirty="0"/>
              <a:t> as soon as possible. They </a:t>
            </a:r>
            <a:r>
              <a:rPr lang="en-US" b="1" dirty="0"/>
              <a:t>cannot return to practice or competition</a:t>
            </a:r>
            <a:r>
              <a:rPr lang="en-US" dirty="0"/>
              <a:t> until they receive </a:t>
            </a:r>
            <a:r>
              <a:rPr lang="en-US" b="1" dirty="0"/>
              <a:t>written medical clearance</a:t>
            </a:r>
            <a:r>
              <a:rPr lang="en-US" dirty="0"/>
              <a:t> from that provider. </a:t>
            </a:r>
          </a:p>
          <a:p>
            <a:r>
              <a:rPr lang="en-US" dirty="0"/>
              <a:t>It’s also important to note:</a:t>
            </a:r>
          </a:p>
          <a:p>
            <a:r>
              <a:rPr lang="en-US" dirty="0"/>
              <a:t>The law prioritizes </a:t>
            </a:r>
            <a:r>
              <a:rPr lang="en-US" b="1" dirty="0"/>
              <a:t>safety over competition</a:t>
            </a:r>
            <a:r>
              <a:rPr lang="en-US" dirty="0"/>
              <a:t>—if there is any doubt, the athlete sits out.</a:t>
            </a:r>
          </a:p>
          <a:p>
            <a:r>
              <a:rPr lang="en-US" dirty="0"/>
              <a:t>Documentation of clearance must be maintained by the school. </a:t>
            </a:r>
          </a:p>
          <a:p>
            <a:r>
              <a:rPr lang="en-US" dirty="0"/>
              <a:t>Many programs also incorporate a </a:t>
            </a:r>
            <a:r>
              <a:rPr lang="en-US" b="1" dirty="0"/>
              <a:t>return-to-learn process</a:t>
            </a:r>
            <a:r>
              <a:rPr lang="en-US" dirty="0"/>
              <a:t>, recognizing that students may need academic supports before fully returning to sports.</a:t>
            </a:r>
          </a:p>
          <a:p>
            <a:r>
              <a:rPr lang="en-US" dirty="0"/>
              <a:t>This law reinforces a simple but critical message:</a:t>
            </a:r>
            <a:br>
              <a:rPr lang="en-US" dirty="0"/>
            </a:br>
            <a:r>
              <a:rPr lang="en-US" b="1" dirty="0"/>
              <a:t>When in doubt, sit them out—and don’t return until medically cleared.</a:t>
            </a:r>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12</a:t>
            </a:fld>
            <a:endParaRPr lang="en-US"/>
          </a:p>
        </p:txBody>
      </p:sp>
    </p:spTree>
    <p:extLst>
      <p:ext uri="{BB962C8B-B14F-4D97-AF65-F5344CB8AC3E}">
        <p14:creationId xmlns:p14="http://schemas.microsoft.com/office/powerpoint/2010/main" val="3949643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Carly</a:t>
            </a:r>
          </a:p>
          <a:p>
            <a:r>
              <a:rPr lang="en-US" dirty="0"/>
              <a:t>We will cover some ND specific information soon! </a:t>
            </a:r>
          </a:p>
        </p:txBody>
      </p:sp>
      <p:sp>
        <p:nvSpPr>
          <p:cNvPr id="4" name="Slide Number Placeholder 3"/>
          <p:cNvSpPr>
            <a:spLocks noGrp="1"/>
          </p:cNvSpPr>
          <p:nvPr>
            <p:ph type="sldNum" sz="quarter" idx="5"/>
          </p:nvPr>
        </p:nvSpPr>
        <p:spPr/>
        <p:txBody>
          <a:bodyPr/>
          <a:lstStyle/>
          <a:p>
            <a:fld id="{99A54AAB-C0CB-43BB-A121-FBFFD834852A}" type="slidenum">
              <a:rPr lang="en-US" smtClean="0"/>
              <a:t>13</a:t>
            </a:fld>
            <a:endParaRPr lang="en-US"/>
          </a:p>
        </p:txBody>
      </p:sp>
    </p:spTree>
    <p:extLst>
      <p:ext uri="{BB962C8B-B14F-4D97-AF65-F5344CB8AC3E}">
        <p14:creationId xmlns:p14="http://schemas.microsoft.com/office/powerpoint/2010/main" val="1570895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a:p>
            <a:r>
              <a:rPr lang="en-US" dirty="0"/>
              <a:t>Effective brain injury prevention and management doesn’t happen in isolation—it depends on </a:t>
            </a:r>
            <a:r>
              <a:rPr lang="en-US" i="1" dirty="0"/>
              <a:t>strong community partnerships</a:t>
            </a:r>
            <a:r>
              <a:rPr lang="en-US" dirty="0"/>
              <a:t>. This includes coordination between schools, clinics, EMS, and organizations like us at the North Dakota Brain Injury Network. Each plays a role, from initial injury recognition to medical care and long-term support. When these partners are connected, communication improves. For example, a coach identifying a possible concussion can connect quickly with medical providers, and EMS can ensure appropriate care when needed. </a:t>
            </a:r>
          </a:p>
          <a:p>
            <a:r>
              <a:rPr lang="en-US" dirty="0"/>
              <a:t>Another key piece is </a:t>
            </a:r>
            <a:r>
              <a:rPr lang="en-US" i="1" dirty="0"/>
              <a:t>shared reporting and data systems</a:t>
            </a:r>
            <a:r>
              <a:rPr lang="en-US" dirty="0"/>
              <a:t>. When information is tracked and communicated across settings, it helps ensure continuity of care and reduces the risk of someone falling through the cracks.</a:t>
            </a:r>
          </a:p>
          <a:p>
            <a:r>
              <a:rPr lang="en-US" dirty="0"/>
              <a:t>Telehealth is also a critical part of this system, especially in rural areas. Telehealth networks help </a:t>
            </a:r>
            <a:r>
              <a:rPr lang="en-US" i="1" dirty="0"/>
              <a:t>bridge the gap in access to neuro-specialists</a:t>
            </a:r>
            <a:r>
              <a:rPr lang="en-US" dirty="0"/>
              <a:t>. This means individuals in remote communities can receive expert evaluation and follow-up care without needing to travel long distances. Overall, these partnerships and technologies work together to create a more connected, responsive, and equitable system of care. </a:t>
            </a:r>
          </a:p>
        </p:txBody>
      </p:sp>
      <p:sp>
        <p:nvSpPr>
          <p:cNvPr id="4" name="Slide Number Placeholder 3"/>
          <p:cNvSpPr>
            <a:spLocks noGrp="1"/>
          </p:cNvSpPr>
          <p:nvPr>
            <p:ph type="sldNum" sz="quarter" idx="5"/>
          </p:nvPr>
        </p:nvSpPr>
        <p:spPr/>
        <p:txBody>
          <a:bodyPr/>
          <a:lstStyle/>
          <a:p>
            <a:fld id="{99A54AAB-C0CB-43BB-A121-FBFFD834852A}" type="slidenum">
              <a:rPr lang="en-US" smtClean="0"/>
              <a:t>14</a:t>
            </a:fld>
            <a:endParaRPr lang="en-US"/>
          </a:p>
        </p:txBody>
      </p:sp>
    </p:spTree>
    <p:extLst>
      <p:ext uri="{BB962C8B-B14F-4D97-AF65-F5344CB8AC3E}">
        <p14:creationId xmlns:p14="http://schemas.microsoft.com/office/powerpoint/2010/main" val="996625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Carly </a:t>
            </a:r>
          </a:p>
          <a:p>
            <a:r>
              <a:rPr lang="en-US" dirty="0"/>
              <a:t>This work really depends on reaching the </a:t>
            </a:r>
            <a:r>
              <a:rPr lang="en-US" i="1" dirty="0"/>
              <a:t>right audiences</a:t>
            </a:r>
            <a:r>
              <a:rPr lang="en-US" dirty="0"/>
              <a:t>, because concussion recognition and response is a shared responsibility.</a:t>
            </a:r>
          </a:p>
          <a:p>
            <a:r>
              <a:rPr lang="en-US" dirty="0"/>
              <a:t>First, students themselves need to understand symptoms and feel empowered to speak up if something doesn’t feel right. I have seen several models in other states where the student is also trained on concussion just like coaches and officials. </a:t>
            </a:r>
          </a:p>
          <a:p>
            <a:r>
              <a:rPr lang="en-US" dirty="0"/>
              <a:t>Parents and guardians play a critical role in monitoring symptoms at home and ensuring follow-up care happens.</a:t>
            </a:r>
          </a:p>
          <a:p>
            <a:r>
              <a:rPr lang="en-US" dirty="0"/>
              <a:t>Coaches are often the first to notice a potential injury during play, so their ability to recognize signs and </a:t>
            </a:r>
            <a:r>
              <a:rPr lang="en-US" i="1" dirty="0"/>
              <a:t>remove athletes from play immediately</a:t>
            </a:r>
            <a:r>
              <a:rPr lang="en-US" dirty="0"/>
              <a:t> is essential.</a:t>
            </a:r>
          </a:p>
          <a:p>
            <a:r>
              <a:rPr lang="en-US" dirty="0"/>
              <a:t>School staff—including teachers, nurses, and administrators—help support the student’s recovery, especially when it comes to return-to-learn adjustments. Andrea and I recently attended a conference in Portland, Maine and a neuropsychologist presented on the concept that school is the best place for concussion recovery-because of all of the staff around, consistency, nursing, etc. He has a very valid point! </a:t>
            </a:r>
          </a:p>
          <a:p>
            <a:r>
              <a:rPr lang="en-US" dirty="0"/>
              <a:t>Healthcare providers, of course, are key for diagnosis, management, and guiding safe return-to-play decisions.</a:t>
            </a:r>
          </a:p>
          <a:p>
            <a:r>
              <a:rPr lang="en-US" dirty="0"/>
              <a:t>To support all of these groups, we need programs that can </a:t>
            </a:r>
            <a:r>
              <a:rPr lang="en-US" i="1" dirty="0"/>
              <a:t>scale effectively</a:t>
            </a:r>
            <a:r>
              <a:rPr lang="en-US" dirty="0"/>
              <a:t>. This includes concussion recognition and reporting workshops that can be delivered in schools and communities, NDBIN would love to be a part of those conversations within your communities</a:t>
            </a:r>
          </a:p>
          <a:p>
            <a:r>
              <a:rPr lang="en-US" dirty="0"/>
              <a:t>NDBIN is also able to develop online or hybrid training modules, which will make education more accessible—especially in rural or underserved areas.</a:t>
            </a:r>
          </a:p>
          <a:p>
            <a:r>
              <a:rPr lang="en-US" dirty="0"/>
              <a:t>The goal is consistent, widespread knowledge so that no matter where a child is, the response to brain injury is informed and timely.</a:t>
            </a:r>
          </a:p>
        </p:txBody>
      </p:sp>
      <p:sp>
        <p:nvSpPr>
          <p:cNvPr id="4" name="Slide Number Placeholder 3"/>
          <p:cNvSpPr>
            <a:spLocks noGrp="1"/>
          </p:cNvSpPr>
          <p:nvPr>
            <p:ph type="sldNum" sz="quarter" idx="5"/>
          </p:nvPr>
        </p:nvSpPr>
        <p:spPr/>
        <p:txBody>
          <a:bodyPr/>
          <a:lstStyle/>
          <a:p>
            <a:fld id="{99A54AAB-C0CB-43BB-A121-FBFFD834852A}" type="slidenum">
              <a:rPr lang="en-US" smtClean="0"/>
              <a:t>15</a:t>
            </a:fld>
            <a:endParaRPr lang="en-US"/>
          </a:p>
        </p:txBody>
      </p:sp>
    </p:spTree>
    <p:extLst>
      <p:ext uri="{BB962C8B-B14F-4D97-AF65-F5344CB8AC3E}">
        <p14:creationId xmlns:p14="http://schemas.microsoft.com/office/powerpoint/2010/main" val="1881259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a:p>
            <a:r>
              <a:rPr lang="en-US" dirty="0"/>
              <a:t>This case study highlights how a small, rural district in North Dakota improved concussion management despite limited resources.</a:t>
            </a:r>
          </a:p>
          <a:p>
            <a:r>
              <a:rPr lang="en-US" dirty="0"/>
              <a:t>Like many rural schools, they faced challenges—limited access to medical providers, long travel distances for care, and inconsistent follow-up after injuries.</a:t>
            </a:r>
          </a:p>
          <a:p>
            <a:r>
              <a:rPr lang="en-US" dirty="0"/>
              <a:t>To address this, they implemented three key strategies.</a:t>
            </a:r>
          </a:p>
          <a:p>
            <a:r>
              <a:rPr lang="en-US" dirty="0"/>
              <a:t>First, </a:t>
            </a:r>
            <a:r>
              <a:rPr lang="en-US" b="1" dirty="0"/>
              <a:t>baseline testing</a:t>
            </a:r>
            <a:r>
              <a:rPr lang="en-US" dirty="0"/>
              <a:t>.</a:t>
            </a:r>
            <a:br>
              <a:rPr lang="en-US" dirty="0"/>
            </a:br>
            <a:r>
              <a:rPr lang="en-US" dirty="0"/>
              <a:t>All student-athletes completed pre-season cognitive testing. This gave the school a comparison point if an injury occurred, helping providers better identify changes in brain function.</a:t>
            </a:r>
          </a:p>
          <a:p>
            <a:r>
              <a:rPr lang="en-US" dirty="0"/>
              <a:t>Second, they focused on </a:t>
            </a:r>
            <a:r>
              <a:rPr lang="en-US" b="1" dirty="0"/>
              <a:t>training coaches and officials</a:t>
            </a:r>
            <a:r>
              <a:rPr lang="en-US" dirty="0"/>
              <a:t>.</a:t>
            </a:r>
            <a:br>
              <a:rPr lang="en-US" dirty="0"/>
            </a:br>
            <a:r>
              <a:rPr lang="en-US" dirty="0"/>
              <a:t>Everyone involved in athletics completed concussion training, which improved early recognition of symptoms and ensured athletes were removed from play right away when there was concern.</a:t>
            </a:r>
          </a:p>
          <a:p>
            <a:r>
              <a:rPr lang="en-US" dirty="0"/>
              <a:t>Third, they partnered with a local clinic to offer </a:t>
            </a:r>
            <a:r>
              <a:rPr lang="en-US" b="1" dirty="0"/>
              <a:t>telehealth follow-ups</a:t>
            </a:r>
            <a:r>
              <a:rPr lang="en-US" dirty="0"/>
              <a:t>.</a:t>
            </a:r>
            <a:br>
              <a:rPr lang="en-US" dirty="0"/>
            </a:br>
            <a:r>
              <a:rPr lang="en-US" dirty="0"/>
              <a:t>This was especially important in a rural area—students could connect with healthcare providers quickly without needing to travel long distances, and follow-up care became much more consistent.</a:t>
            </a:r>
          </a:p>
          <a:p>
            <a:r>
              <a:rPr lang="en-US" dirty="0"/>
              <a:t>As a result, they saw </a:t>
            </a:r>
            <a:r>
              <a:rPr lang="en-US" b="1" dirty="0"/>
              <a:t>faster injury recognition</a:t>
            </a:r>
            <a:r>
              <a:rPr lang="en-US" dirty="0"/>
              <a:t>, meaning athletes were identified and removed from play sooner.</a:t>
            </a:r>
            <a:br>
              <a:rPr lang="en-US" dirty="0"/>
            </a:br>
            <a:r>
              <a:rPr lang="en-US" dirty="0"/>
              <a:t>They also had </a:t>
            </a:r>
            <a:r>
              <a:rPr lang="en-US" b="1" dirty="0"/>
              <a:t>fewer complications</a:t>
            </a:r>
            <a:r>
              <a:rPr lang="en-US" dirty="0"/>
              <a:t>, because students were monitored more closely and were less likely to return to play too early.</a:t>
            </a:r>
          </a:p>
          <a:p>
            <a:r>
              <a:rPr lang="en-US" dirty="0"/>
              <a:t>The big takeaway here is that even in small or rural districts, putting simple systems in place—training, baseline data, and access to care—can make a significant difference in outcomes.</a:t>
            </a:r>
          </a:p>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16</a:t>
            </a:fld>
            <a:endParaRPr lang="en-US"/>
          </a:p>
        </p:txBody>
      </p:sp>
    </p:spTree>
    <p:extLst>
      <p:ext uri="{BB962C8B-B14F-4D97-AF65-F5344CB8AC3E}">
        <p14:creationId xmlns:p14="http://schemas.microsoft.com/office/powerpoint/2010/main" val="1237868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Carly </a:t>
            </a:r>
          </a:p>
          <a:p>
            <a:r>
              <a:rPr lang="en-US" dirty="0"/>
              <a:t>To review from the case study example, some steps on how to implement! </a:t>
            </a:r>
          </a:p>
        </p:txBody>
      </p:sp>
      <p:sp>
        <p:nvSpPr>
          <p:cNvPr id="4" name="Slide Number Placeholder 3"/>
          <p:cNvSpPr>
            <a:spLocks noGrp="1"/>
          </p:cNvSpPr>
          <p:nvPr>
            <p:ph type="sldNum" sz="quarter" idx="5"/>
          </p:nvPr>
        </p:nvSpPr>
        <p:spPr/>
        <p:txBody>
          <a:bodyPr/>
          <a:lstStyle/>
          <a:p>
            <a:fld id="{99A54AAB-C0CB-43BB-A121-FBFFD834852A}" type="slidenum">
              <a:rPr lang="en-US" smtClean="0"/>
              <a:t>17</a:t>
            </a:fld>
            <a:endParaRPr lang="en-US"/>
          </a:p>
        </p:txBody>
      </p:sp>
    </p:spTree>
    <p:extLst>
      <p:ext uri="{BB962C8B-B14F-4D97-AF65-F5344CB8AC3E}">
        <p14:creationId xmlns:p14="http://schemas.microsoft.com/office/powerpoint/2010/main" val="543593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a:p>
            <a:r>
              <a:rPr lang="en-US" dirty="0"/>
              <a:t>While we’ve talked about what an ideal system looks like, there are some very real </a:t>
            </a:r>
            <a:r>
              <a:rPr lang="en-US" i="1" dirty="0"/>
              <a:t>barriers</a:t>
            </a:r>
            <a:r>
              <a:rPr lang="en-US" dirty="0"/>
              <a:t>—especially in rural and underserved areas.</a:t>
            </a:r>
          </a:p>
          <a:p>
            <a:r>
              <a:rPr lang="en-US" dirty="0"/>
              <a:t>One major challenge is </a:t>
            </a:r>
            <a:r>
              <a:rPr lang="en-US" i="1" dirty="0"/>
              <a:t>limited certified personnel</a:t>
            </a:r>
            <a:r>
              <a:rPr lang="en-US" dirty="0"/>
              <a:t>. There may not be athletic trainers or specialists available locally to recognize and manage concussions.</a:t>
            </a:r>
          </a:p>
          <a:p>
            <a:endParaRPr lang="en-US" dirty="0"/>
          </a:p>
          <a:p>
            <a:r>
              <a:rPr lang="en-US" dirty="0"/>
              <a:t>Travel distance is another factor. Families may need to drive hours to access appropriate care, which can delay evaluation and follow-up.</a:t>
            </a:r>
          </a:p>
          <a:p>
            <a:endParaRPr lang="en-US" dirty="0"/>
          </a:p>
          <a:p>
            <a:r>
              <a:rPr lang="en-US" dirty="0"/>
              <a:t>We also see </a:t>
            </a:r>
            <a:r>
              <a:rPr lang="en-US" i="1" dirty="0"/>
              <a:t>resource constraints</a:t>
            </a:r>
            <a:r>
              <a:rPr lang="en-US" dirty="0"/>
              <a:t>, including limited funding, staffing, and access to tools or training.</a:t>
            </a:r>
          </a:p>
          <a:p>
            <a:r>
              <a:rPr lang="en-US" dirty="0"/>
              <a:t>“And importantly, there can be </a:t>
            </a:r>
            <a:r>
              <a:rPr lang="en-US" i="1" dirty="0"/>
              <a:t>cultural barriers to reporting</a:t>
            </a:r>
            <a:r>
              <a:rPr lang="en-US" dirty="0"/>
              <a:t>. In some communities, there may be stigma, lack of awareness, or a ‘tough it out’ mindset that prevents individuals from speaking up. </a:t>
            </a:r>
          </a:p>
          <a:p>
            <a:r>
              <a:rPr lang="en-US" dirty="0"/>
              <a:t>The good news is there are practical, scalable solutions.:</a:t>
            </a:r>
          </a:p>
          <a:p>
            <a:r>
              <a:rPr lang="en-US" dirty="0"/>
              <a:t>One approach is to </a:t>
            </a:r>
            <a:r>
              <a:rPr lang="en-US" i="1" dirty="0"/>
              <a:t>train local champions</a:t>
            </a:r>
            <a:r>
              <a:rPr lang="en-US" dirty="0"/>
              <a:t>—trusted individuals like coaches, school staff, or community leaders who can recognize injuries and guide next steps. </a:t>
            </a:r>
          </a:p>
          <a:p>
            <a:r>
              <a:rPr lang="en-US" dirty="0"/>
              <a:t>Telehealth partnerships can help overcome distance barriers by connecting individuals to specialists without requiring travel.</a:t>
            </a:r>
          </a:p>
          <a:p>
            <a:r>
              <a:rPr lang="en-US" dirty="0"/>
              <a:t>And ongoing </a:t>
            </a:r>
            <a:r>
              <a:rPr lang="en-US" i="1" dirty="0"/>
              <a:t>community education</a:t>
            </a:r>
            <a:r>
              <a:rPr lang="en-US" dirty="0"/>
              <a:t> helps shift culture—making it more acceptable and expected to report symptoms and prioritize brain health.</a:t>
            </a:r>
          </a:p>
          <a:p>
            <a:r>
              <a:rPr lang="en-US" dirty="0"/>
              <a:t>Together, these solutions help close gaps and create a safer system for everyone. </a:t>
            </a:r>
          </a:p>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18</a:t>
            </a:fld>
            <a:endParaRPr lang="en-US"/>
          </a:p>
        </p:txBody>
      </p:sp>
    </p:spTree>
    <p:extLst>
      <p:ext uri="{BB962C8B-B14F-4D97-AF65-F5344CB8AC3E}">
        <p14:creationId xmlns:p14="http://schemas.microsoft.com/office/powerpoint/2010/main" val="1007623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Carly </a:t>
            </a:r>
          </a:p>
          <a:p>
            <a:endParaRPr lang="en-US" dirty="0"/>
          </a:p>
          <a:p>
            <a:r>
              <a:rPr lang="en-US" dirty="0"/>
              <a:t>Audience question: when is the brain fully developed/mature? A: 25 for females, 27 for males. </a:t>
            </a:r>
          </a:p>
          <a:p>
            <a:r>
              <a:rPr lang="en-US" dirty="0"/>
              <a:t>Research tells us that the younger a child sustains an injury the more likely they are to be involved in a cycle of failure. Graphs like this prove this. Explain DOJ project. Not only have we focused on DOJ but homelessness, behavioral health (our FUNDER!) and IPV just dipping our toes into. BI is an explanation-not an excuse! But it is our hope that with proper community supports, trainings, awareness, etc. we can help reduce these numbers. </a:t>
            </a:r>
          </a:p>
        </p:txBody>
      </p:sp>
      <p:sp>
        <p:nvSpPr>
          <p:cNvPr id="4" name="Slide Number Placeholder 3"/>
          <p:cNvSpPr>
            <a:spLocks noGrp="1"/>
          </p:cNvSpPr>
          <p:nvPr>
            <p:ph type="sldNum" sz="quarter" idx="5"/>
          </p:nvPr>
        </p:nvSpPr>
        <p:spPr/>
        <p:txBody>
          <a:bodyPr/>
          <a:lstStyle/>
          <a:p>
            <a:fld id="{99A54AAB-C0CB-43BB-A121-FBFFD834852A}" type="slidenum">
              <a:rPr lang="en-US" smtClean="0"/>
              <a:t>19</a:t>
            </a:fld>
            <a:endParaRPr lang="en-US"/>
          </a:p>
        </p:txBody>
      </p:sp>
    </p:spTree>
    <p:extLst>
      <p:ext uri="{BB962C8B-B14F-4D97-AF65-F5344CB8AC3E}">
        <p14:creationId xmlns:p14="http://schemas.microsoft.com/office/powerpoint/2010/main" val="388024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Andrea</a:t>
            </a:r>
          </a:p>
        </p:txBody>
      </p:sp>
      <p:sp>
        <p:nvSpPr>
          <p:cNvPr id="4" name="Slide Number Placeholder 3"/>
          <p:cNvSpPr>
            <a:spLocks noGrp="1"/>
          </p:cNvSpPr>
          <p:nvPr>
            <p:ph type="sldNum" sz="quarter" idx="5"/>
          </p:nvPr>
        </p:nvSpPr>
        <p:spPr/>
        <p:txBody>
          <a:bodyPr/>
          <a:lstStyle/>
          <a:p>
            <a:fld id="{99A54AAB-C0CB-43BB-A121-FBFFD834852A}" type="slidenum">
              <a:rPr lang="en-US" smtClean="0"/>
              <a:t>2</a:t>
            </a:fld>
            <a:endParaRPr lang="en-US"/>
          </a:p>
        </p:txBody>
      </p:sp>
    </p:spTree>
    <p:extLst>
      <p:ext uri="{BB962C8B-B14F-4D97-AF65-F5344CB8AC3E}">
        <p14:creationId xmlns:p14="http://schemas.microsoft.com/office/powerpoint/2010/main" val="317347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Carly </a:t>
            </a:r>
          </a:p>
          <a:p>
            <a:r>
              <a:rPr lang="en-US" dirty="0"/>
              <a:t>A very unfortunate impact of brain injury unfortunately is suicidality. One study showed even 7 years following brain injury an individual will have suicidal ideation and this population is extremely impulsive so often does not follow the traditional pattern of suicidality. </a:t>
            </a:r>
          </a:p>
          <a:p>
            <a:r>
              <a:rPr lang="en-US" dirty="0"/>
              <a:t>One family members consistently reports she just wants people to understand that there is not a monster inside of their head. It is their brain injury lying to them. They need to get inflammation under control and learn to manage symptoms! </a:t>
            </a:r>
          </a:p>
          <a:p>
            <a:r>
              <a:rPr lang="en-US" dirty="0"/>
              <a:t>One parent of an 18 year old that died by suicide and was very active in sports swears her son had CTE already at the young age of 18. </a:t>
            </a:r>
          </a:p>
        </p:txBody>
      </p:sp>
      <p:sp>
        <p:nvSpPr>
          <p:cNvPr id="4" name="Slide Number Placeholder 3"/>
          <p:cNvSpPr>
            <a:spLocks noGrp="1"/>
          </p:cNvSpPr>
          <p:nvPr>
            <p:ph type="sldNum" sz="quarter" idx="5"/>
          </p:nvPr>
        </p:nvSpPr>
        <p:spPr/>
        <p:txBody>
          <a:bodyPr/>
          <a:lstStyle/>
          <a:p>
            <a:fld id="{99A54AAB-C0CB-43BB-A121-FBFFD834852A}" type="slidenum">
              <a:rPr lang="en-US" smtClean="0"/>
              <a:t>20</a:t>
            </a:fld>
            <a:endParaRPr lang="en-US"/>
          </a:p>
        </p:txBody>
      </p:sp>
    </p:spTree>
    <p:extLst>
      <p:ext uri="{BB962C8B-B14F-4D97-AF65-F5344CB8AC3E}">
        <p14:creationId xmlns:p14="http://schemas.microsoft.com/office/powerpoint/2010/main" val="2620494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Carly </a:t>
            </a:r>
          </a:p>
          <a:p>
            <a:r>
              <a:rPr lang="en-US" dirty="0"/>
              <a:t>This committee developed this infographic that we plan to disperse at events throughout ND in order to spread the word on this important message. I’ll give you a minute to read over some of those stats (if too small read what research shows to them) </a:t>
            </a:r>
          </a:p>
        </p:txBody>
      </p:sp>
      <p:sp>
        <p:nvSpPr>
          <p:cNvPr id="4" name="Slide Number Placeholder 3"/>
          <p:cNvSpPr>
            <a:spLocks noGrp="1"/>
          </p:cNvSpPr>
          <p:nvPr>
            <p:ph type="sldNum" sz="quarter" idx="5"/>
          </p:nvPr>
        </p:nvSpPr>
        <p:spPr/>
        <p:txBody>
          <a:bodyPr/>
          <a:lstStyle/>
          <a:p>
            <a:fld id="{99A54AAB-C0CB-43BB-A121-FBFFD834852A}" type="slidenum">
              <a:rPr lang="en-US" smtClean="0"/>
              <a:t>21</a:t>
            </a:fld>
            <a:endParaRPr lang="en-US"/>
          </a:p>
        </p:txBody>
      </p:sp>
    </p:spTree>
    <p:extLst>
      <p:ext uri="{BB962C8B-B14F-4D97-AF65-F5344CB8AC3E}">
        <p14:creationId xmlns:p14="http://schemas.microsoft.com/office/powerpoint/2010/main" val="839019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a:p>
            <a:r>
              <a:rPr lang="en-US" dirty="0"/>
              <a:t>At NDBIN we utilize a symptom inventory as  starting point for our work with survivors. We have a juvenile and adult version and this helps us narrow in to what is going on with an individual and what referrals should we be making out. When you refer someone to us that is often our first task with them. </a:t>
            </a:r>
          </a:p>
        </p:txBody>
      </p:sp>
      <p:sp>
        <p:nvSpPr>
          <p:cNvPr id="4" name="Slide Number Placeholder 3"/>
          <p:cNvSpPr>
            <a:spLocks noGrp="1"/>
          </p:cNvSpPr>
          <p:nvPr>
            <p:ph type="sldNum" sz="quarter" idx="5"/>
          </p:nvPr>
        </p:nvSpPr>
        <p:spPr/>
        <p:txBody>
          <a:bodyPr/>
          <a:lstStyle/>
          <a:p>
            <a:fld id="{99A54AAB-C0CB-43BB-A121-FBFFD834852A}" type="slidenum">
              <a:rPr lang="en-US" smtClean="0"/>
              <a:t>22</a:t>
            </a:fld>
            <a:endParaRPr lang="en-US"/>
          </a:p>
        </p:txBody>
      </p:sp>
    </p:spTree>
    <p:extLst>
      <p:ext uri="{BB962C8B-B14F-4D97-AF65-F5344CB8AC3E}">
        <p14:creationId xmlns:p14="http://schemas.microsoft.com/office/powerpoint/2010/main" val="1235069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Carly </a:t>
            </a:r>
          </a:p>
          <a:p>
            <a:r>
              <a:rPr lang="en-US" dirty="0"/>
              <a:t>This is a great example of why we do what we do at NDBIN! We take a stance that kiddos should not be having any contact during sports until the age of 15. This commercial was developed by the Concussion and CTE foundation. Chris Nowinski is the founder and spoke at our Concussion Symposium several years ago. He and his team and doing amazing research around CTE and you can donate your brain to them if you’d like to be a part of that research! They now have  way to see CTE in the living, several years ago it was only visible post-mortem. Exciting advancements are underway but ads like these are a great way to get the attention of parents, coaches, etc. </a:t>
            </a:r>
          </a:p>
        </p:txBody>
      </p:sp>
      <p:sp>
        <p:nvSpPr>
          <p:cNvPr id="4" name="Slide Number Placeholder 3"/>
          <p:cNvSpPr>
            <a:spLocks noGrp="1"/>
          </p:cNvSpPr>
          <p:nvPr>
            <p:ph type="sldNum" sz="quarter" idx="5"/>
          </p:nvPr>
        </p:nvSpPr>
        <p:spPr/>
        <p:txBody>
          <a:bodyPr/>
          <a:lstStyle/>
          <a:p>
            <a:fld id="{99A54AAB-C0CB-43BB-A121-FBFFD834852A}" type="slidenum">
              <a:rPr lang="en-US" smtClean="0"/>
              <a:t>23</a:t>
            </a:fld>
            <a:endParaRPr lang="en-US"/>
          </a:p>
        </p:txBody>
      </p:sp>
    </p:spTree>
    <p:extLst>
      <p:ext uri="{BB962C8B-B14F-4D97-AF65-F5344CB8AC3E}">
        <p14:creationId xmlns:p14="http://schemas.microsoft.com/office/powerpoint/2010/main" val="2830499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Carly </a:t>
            </a:r>
          </a:p>
          <a:p>
            <a:r>
              <a:rPr lang="en-US" dirty="0"/>
              <a:t>Another great example…and we encourage the use of the “Heads up” curriculum which Sanford Health helped roll out in this area fairly recently and they have found that it has reduced concussions </a:t>
            </a:r>
            <a:r>
              <a:rPr lang="en-US" dirty="0">
                <a:sym typeface="Wingdings" panose="05000000000000000000" pitchFamily="2" charset="2"/>
              </a:rPr>
              <a:t> </a:t>
            </a:r>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24</a:t>
            </a:fld>
            <a:endParaRPr lang="en-US"/>
          </a:p>
        </p:txBody>
      </p:sp>
    </p:spTree>
    <p:extLst>
      <p:ext uri="{BB962C8B-B14F-4D97-AF65-F5344CB8AC3E}">
        <p14:creationId xmlns:p14="http://schemas.microsoft.com/office/powerpoint/2010/main" val="2469111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Carly </a:t>
            </a:r>
          </a:p>
          <a:p>
            <a:r>
              <a:rPr lang="en-US" dirty="0"/>
              <a:t>NDBIN intern, Marisa Smith started a project of contacting all of ND’s school districts to see if they currently implement a formal concussion monitoring protocol. Of the 84 she contacted 7 districts use IMPACT, 2 use SWAY and 1 uses SCAT. If you would like contact information on what district is currently using which tool, contact one of us and we can set up a conversation to talk about implementation. If there is anything that NDBIN can do to help implement procedures we will do that.  </a:t>
            </a:r>
          </a:p>
          <a:p>
            <a:endParaRPr lang="en-US" dirty="0"/>
          </a:p>
          <a:p>
            <a:r>
              <a:rPr lang="en-US" dirty="0" err="1"/>
              <a:t>ImPACT</a:t>
            </a:r>
            <a:r>
              <a:rPr lang="en-US" dirty="0"/>
              <a:t> stands for </a:t>
            </a:r>
            <a:r>
              <a:rPr lang="en-US" i="1" dirty="0"/>
              <a:t>Immediate Post-Concussion Assessment and Cognitive Testing</a:t>
            </a:r>
            <a:r>
              <a:rPr lang="en-US" dirty="0"/>
              <a:t>. It is a computerized tool used to help evaluate brain function after a suspected concussion, especially in athletes. The test measures several key areas of cognitive functioning that are commonly affected by brain injury. These include memory—both verbal and visual—attention span, processing speed, reaction time, and impulse control. One of the most important parts of </a:t>
            </a:r>
            <a:r>
              <a:rPr lang="en-US" dirty="0" err="1"/>
              <a:t>ImPACT</a:t>
            </a:r>
            <a:r>
              <a:rPr lang="en-US" dirty="0"/>
              <a:t> testing is the use of </a:t>
            </a:r>
            <a:r>
              <a:rPr lang="en-US" b="1" dirty="0"/>
              <a:t>baseline testing</a:t>
            </a:r>
            <a:r>
              <a:rPr lang="en-US" dirty="0"/>
              <a:t>. This is completed before an injury occurs, often at the beginning of a sports season, and provides a snapshot of an individual’s normal brain function. After a suspected concussion, a </a:t>
            </a:r>
            <a:r>
              <a:rPr lang="en-US" b="1" dirty="0"/>
              <a:t>post-injury test</a:t>
            </a:r>
            <a:r>
              <a:rPr lang="en-US" dirty="0"/>
              <a:t> is administered. Providers compare these results to the baseline to identify any changes or declines in cognitive performance. If no baseline is available, results can be compared to normative data. The test itself is computer-based and typically takes about 20 to 30 minutes to complete. It includes tasks such as remembering word lists or shapes, matching symbols, and responding quickly to visual prompts. It’s important to note that </a:t>
            </a:r>
            <a:r>
              <a:rPr lang="en-US" dirty="0" err="1"/>
              <a:t>ImPACT</a:t>
            </a:r>
            <a:r>
              <a:rPr lang="en-US" dirty="0"/>
              <a:t> is </a:t>
            </a:r>
            <a:r>
              <a:rPr lang="en-US" b="1" dirty="0"/>
              <a:t>not used on its own to diagnose a concussion</a:t>
            </a:r>
            <a:r>
              <a:rPr lang="en-US" dirty="0"/>
              <a:t>. It is one piece of a comprehensive evaluation that also includes symptom reports, clinical exams, and sometimes balance or physical assessments. Healthcare providers use all of this information together to help identify a concussion, monitor recovery, and guide safe return-to-learn and return-to-play decisions. There are also some important limitations to be aware of. Test results can be influenced by factors like effort, fatigue, stress, ADHD, or previous brain injuries. That’s why interpretation by a trained professional is critical. Overall, </a:t>
            </a:r>
            <a:r>
              <a:rPr lang="en-US" dirty="0" err="1"/>
              <a:t>ImPACT</a:t>
            </a:r>
            <a:r>
              <a:rPr lang="en-US" dirty="0"/>
              <a:t> testing is widely used because it provides objective data to support concussion management, rather than relying only on self-reported symptoms.</a:t>
            </a:r>
          </a:p>
        </p:txBody>
      </p:sp>
      <p:sp>
        <p:nvSpPr>
          <p:cNvPr id="4" name="Slide Number Placeholder 3"/>
          <p:cNvSpPr>
            <a:spLocks noGrp="1"/>
          </p:cNvSpPr>
          <p:nvPr>
            <p:ph type="sldNum" sz="quarter" idx="5"/>
          </p:nvPr>
        </p:nvSpPr>
        <p:spPr/>
        <p:txBody>
          <a:bodyPr/>
          <a:lstStyle/>
          <a:p>
            <a:fld id="{99A54AAB-C0CB-43BB-A121-FBFFD834852A}" type="slidenum">
              <a:rPr lang="en-US" smtClean="0"/>
              <a:t>25</a:t>
            </a:fld>
            <a:endParaRPr lang="en-US"/>
          </a:p>
        </p:txBody>
      </p:sp>
    </p:spTree>
    <p:extLst>
      <p:ext uri="{BB962C8B-B14F-4D97-AF65-F5344CB8AC3E}">
        <p14:creationId xmlns:p14="http://schemas.microsoft.com/office/powerpoint/2010/main" val="2308920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C148D-FF42-16F2-6341-4E24D5824F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D2A67B-CB5D-41BE-5D32-41E8BE1A3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810727-88FE-518E-46DE-DE32B85B7615}"/>
              </a:ext>
            </a:extLst>
          </p:cNvPr>
          <p:cNvSpPr>
            <a:spLocks noGrp="1"/>
          </p:cNvSpPr>
          <p:nvPr>
            <p:ph type="body" idx="1"/>
          </p:nvPr>
        </p:nvSpPr>
        <p:spPr/>
        <p:txBody>
          <a:bodyPr/>
          <a:lstStyle/>
          <a:p>
            <a:r>
              <a:rPr lang="en-US" dirty="0"/>
              <a:t>Carly </a:t>
            </a:r>
          </a:p>
          <a:p>
            <a:r>
              <a:rPr lang="en-US" dirty="0"/>
              <a:t>NDBIN intern, Marisa Smith started a project of contacting all of ND’s school districts to see if they currently implement a formal concussion monitoring protocol. Of the 84 she contacted 7 districts use IMPACT, 2 use SWAY and 1 uses SCAT. If you would like contact information on what district is currently using which tool, contact one of us and we can set up a conversation to talk about implementation. If there is anything that NDBIN can do to help implement procedures we will do that.  </a:t>
            </a:r>
          </a:p>
          <a:p>
            <a:r>
              <a:rPr lang="en-US" dirty="0"/>
              <a:t>Sway is a </a:t>
            </a:r>
            <a:r>
              <a:rPr lang="en-US" b="1" dirty="0"/>
              <a:t>mobile app-based tool</a:t>
            </a:r>
            <a:r>
              <a:rPr lang="en-US" dirty="0"/>
              <a:t> used to assess balance and cognitive function after a concussion. It’s commonly used in schools, sports programs, and healthcare settings. </a:t>
            </a:r>
          </a:p>
          <a:p>
            <a:r>
              <a:rPr lang="en-US" dirty="0"/>
              <a:t>Unlike some other tools, Sway uses the </a:t>
            </a:r>
            <a:r>
              <a:rPr lang="en-US" b="1" dirty="0"/>
              <a:t>accelerometer in a smartphone or tablet</a:t>
            </a:r>
            <a:r>
              <a:rPr lang="en-US" dirty="0"/>
              <a:t> to objectively measure balance. The individual holds the device and performs a series of stance positions while the app tracks subtle movements. </a:t>
            </a:r>
          </a:p>
          <a:p>
            <a:r>
              <a:rPr lang="en-US" dirty="0"/>
              <a:t>Sway also includes </a:t>
            </a:r>
            <a:r>
              <a:rPr lang="en-US" b="1" dirty="0"/>
              <a:t>cognitive testing</a:t>
            </a:r>
            <a:r>
              <a:rPr lang="en-US" dirty="0"/>
              <a:t>, such as reaction time tasks, which helps evaluate how quickly the brain is processing information. </a:t>
            </a:r>
          </a:p>
          <a:p>
            <a:r>
              <a:rPr lang="en-US" dirty="0"/>
              <a:t>Similar to other concussion tools, Sway works best when there is a </a:t>
            </a:r>
            <a:r>
              <a:rPr lang="en-US" b="1" dirty="0"/>
              <a:t>baseline assessment</a:t>
            </a:r>
            <a:r>
              <a:rPr lang="en-US" dirty="0"/>
              <a:t> completed before an injury. This provides a comparison point for post-injury performance. </a:t>
            </a:r>
          </a:p>
          <a:p>
            <a:r>
              <a:rPr lang="en-US" dirty="0"/>
              <a:t>After a suspected concussion, individuals complete </a:t>
            </a:r>
            <a:r>
              <a:rPr lang="en-US" b="1" dirty="0"/>
              <a:t>repeat assessments over time</a:t>
            </a:r>
            <a:r>
              <a:rPr lang="en-US" dirty="0"/>
              <a:t>, allowing providers to monitor recovery trends rather than relying on a single snapshot. </a:t>
            </a:r>
          </a:p>
          <a:p>
            <a:r>
              <a:rPr lang="en-US" dirty="0"/>
              <a:t>One of the key benefits of Sway is that it can be used </a:t>
            </a:r>
            <a:r>
              <a:rPr lang="en-US" b="1" dirty="0"/>
              <a:t>remotely</a:t>
            </a:r>
            <a:r>
              <a:rPr lang="en-US" dirty="0"/>
              <a:t>. Athletes or students can complete tests at home, which supports ongoing monitoring without needing to be in a clinic. </a:t>
            </a:r>
          </a:p>
          <a:p>
            <a:r>
              <a:rPr lang="en-US" dirty="0"/>
              <a:t>Sway provides </a:t>
            </a:r>
            <a:r>
              <a:rPr lang="en-US" b="1" dirty="0"/>
              <a:t>objective, quantifiable data</a:t>
            </a:r>
            <a:r>
              <a:rPr lang="en-US" dirty="0"/>
              <a:t> on balance and reaction time, which are areas often affected by concussion but may not always be obvious through symptoms alone. </a:t>
            </a:r>
          </a:p>
          <a:p>
            <a:r>
              <a:rPr lang="en-US" dirty="0"/>
              <a:t>However, like all tools, Sway is </a:t>
            </a:r>
            <a:r>
              <a:rPr lang="en-US" b="1" dirty="0"/>
              <a:t>not a standalone diagnostic measure</a:t>
            </a:r>
            <a:r>
              <a:rPr lang="en-US" dirty="0"/>
              <a:t>. It should be used alongside symptom reporting, clinical evaluation, and other assessments. </a:t>
            </a:r>
          </a:p>
          <a:p>
            <a:r>
              <a:rPr lang="en-US" dirty="0"/>
              <a:t>Results can also be influenced by factors such as effort, environment, distractions, or improper positioning during the test, so consistency and supervision are important when possible. </a:t>
            </a:r>
          </a:p>
          <a:p>
            <a:r>
              <a:rPr lang="en-US" dirty="0"/>
              <a:t>Overall, Sway is valuable for </a:t>
            </a:r>
            <a:r>
              <a:rPr lang="en-US" b="1" dirty="0"/>
              <a:t>tracking recovery over time</a:t>
            </a:r>
            <a:r>
              <a:rPr lang="en-US" dirty="0"/>
              <a:t>, supporting safer return-to-learn and return-to-play decisions, and increasing access to concussion monitoring in rural or school-based settings.</a:t>
            </a:r>
          </a:p>
          <a:p>
            <a:endParaRPr lang="en-US" dirty="0"/>
          </a:p>
        </p:txBody>
      </p:sp>
      <p:sp>
        <p:nvSpPr>
          <p:cNvPr id="4" name="Slide Number Placeholder 3">
            <a:extLst>
              <a:ext uri="{FF2B5EF4-FFF2-40B4-BE49-F238E27FC236}">
                <a16:creationId xmlns:a16="http://schemas.microsoft.com/office/drawing/2014/main" id="{D8752EA0-9951-CF3C-2613-D472F507B270}"/>
              </a:ext>
            </a:extLst>
          </p:cNvPr>
          <p:cNvSpPr>
            <a:spLocks noGrp="1"/>
          </p:cNvSpPr>
          <p:nvPr>
            <p:ph type="sldNum" sz="quarter" idx="5"/>
          </p:nvPr>
        </p:nvSpPr>
        <p:spPr/>
        <p:txBody>
          <a:bodyPr/>
          <a:lstStyle/>
          <a:p>
            <a:fld id="{99A54AAB-C0CB-43BB-A121-FBFFD834852A}" type="slidenum">
              <a:rPr lang="en-US" smtClean="0"/>
              <a:t>26</a:t>
            </a:fld>
            <a:endParaRPr lang="en-US"/>
          </a:p>
        </p:txBody>
      </p:sp>
    </p:spTree>
    <p:extLst>
      <p:ext uri="{BB962C8B-B14F-4D97-AF65-F5344CB8AC3E}">
        <p14:creationId xmlns:p14="http://schemas.microsoft.com/office/powerpoint/2010/main" val="3999802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9CA87-FE5C-8CC2-51AB-DBC4F9538C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254C9-580F-ECEE-4F22-6B75284D1C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62CF7A-2EE1-F466-6FB9-F501FC83E581}"/>
              </a:ext>
            </a:extLst>
          </p:cNvPr>
          <p:cNvSpPr>
            <a:spLocks noGrp="1"/>
          </p:cNvSpPr>
          <p:nvPr>
            <p:ph type="body" idx="1"/>
          </p:nvPr>
        </p:nvSpPr>
        <p:spPr/>
        <p:txBody>
          <a:bodyPr/>
          <a:lstStyle/>
          <a:p>
            <a:r>
              <a:rPr lang="en-US" dirty="0"/>
              <a:t>Andrea</a:t>
            </a:r>
          </a:p>
          <a:p>
            <a:r>
              <a:rPr lang="en-US" dirty="0"/>
              <a:t>NDBIN intern, Marisa Smith started a project of contacting all of ND’s school districts to see if they currently implement a formal concussion monitoring protocol. Of the 84 she contacted 7 districts use IMPACT, 2 use SWAY and 1 uses SCAT. If you would like contact information on what district is currently using which tool, contact one of us and we can set up a conversation to talk about implementation. If there is anything that NDBIN can do to help implement procedures we will do that.  </a:t>
            </a:r>
          </a:p>
          <a:p>
            <a:endParaRPr lang="en-US" dirty="0"/>
          </a:p>
          <a:p>
            <a:r>
              <a:rPr lang="en-US" dirty="0"/>
              <a:t>SCAT stands for the </a:t>
            </a:r>
            <a:r>
              <a:rPr lang="en-US" i="1" dirty="0"/>
              <a:t>Sport Concussion Assessment Tool</a:t>
            </a:r>
            <a:r>
              <a:rPr lang="en-US" dirty="0"/>
              <a:t>. It is a </a:t>
            </a:r>
            <a:r>
              <a:rPr lang="en-US" b="1" dirty="0"/>
              <a:t>standardized sideline assessment</a:t>
            </a:r>
            <a:r>
              <a:rPr lang="en-US" dirty="0"/>
              <a:t> used to evaluate a suspected concussion. The most current version is </a:t>
            </a:r>
            <a:r>
              <a:rPr lang="en-US" b="1" dirty="0"/>
              <a:t>SCAT6</a:t>
            </a:r>
            <a:r>
              <a:rPr lang="en-US" dirty="0"/>
              <a:t>, designed for use by </a:t>
            </a:r>
            <a:r>
              <a:rPr lang="en-US" b="1" dirty="0"/>
              <a:t>trained healthcare professionals</a:t>
            </a:r>
            <a:r>
              <a:rPr lang="en-US" dirty="0"/>
              <a:t>. SCAT is typically used </a:t>
            </a:r>
            <a:r>
              <a:rPr lang="en-US" b="1" dirty="0"/>
              <a:t>immediately after an injury</a:t>
            </a:r>
            <a:r>
              <a:rPr lang="en-US" dirty="0"/>
              <a:t> or within the first 24–48 hours. It is not meant for long-term monitoring on its own. The tool includes several components that provide a comprehensive snapshot of how the brain is functioning after a potential concussion. First, it includes a </a:t>
            </a:r>
            <a:r>
              <a:rPr lang="en-US" b="1" dirty="0"/>
              <a:t>symptom evaluation</a:t>
            </a:r>
            <a:r>
              <a:rPr lang="en-US" dirty="0"/>
              <a:t>, where the individual rates common concussion symptoms like headache, dizziness, nausea, and sensitivity to light or noise. It also includes </a:t>
            </a:r>
            <a:r>
              <a:rPr lang="en-US" b="1" dirty="0"/>
              <a:t>cognitive screening</a:t>
            </a:r>
            <a:r>
              <a:rPr lang="en-US" dirty="0"/>
              <a:t>, such as orientation questions (date, time, location) and memory tasks like recalling word lists. Another component is the </a:t>
            </a:r>
            <a:r>
              <a:rPr lang="en-US" b="1" dirty="0"/>
              <a:t>neurological screen</a:t>
            </a:r>
            <a:r>
              <a:rPr lang="en-US" dirty="0"/>
              <a:t>, which may assess speech, coordination, and basic neurological functioning. Balance is evaluated using a </a:t>
            </a:r>
            <a:r>
              <a:rPr lang="en-US" b="1" dirty="0"/>
              <a:t>balance examination</a:t>
            </a:r>
            <a:r>
              <a:rPr lang="en-US" dirty="0"/>
              <a:t>, where the individual performs different stances while errors are counted. SCAT also includes a </a:t>
            </a:r>
            <a:r>
              <a:rPr lang="en-US" b="1" dirty="0"/>
              <a:t>coordination test</a:t>
            </a:r>
            <a:r>
              <a:rPr lang="en-US" dirty="0"/>
              <a:t>, such as finger-to-nose movements, to check motor control. One important thing to understand is that SCAT provides a </a:t>
            </a:r>
            <a:r>
              <a:rPr lang="en-US" b="1" dirty="0"/>
              <a:t>structured way to assess multiple domains</a:t>
            </a:r>
            <a:r>
              <a:rPr lang="en-US" dirty="0"/>
              <a:t>, but it does not diagnose a concussion by itself. It is most effective when used as part of a broader clinical evaluation and when results are compared over time or alongside other tools. SCAT is widely used in sports because it is </a:t>
            </a:r>
            <a:r>
              <a:rPr lang="en-US" b="1" dirty="0"/>
              <a:t>quick, standardized, and can be done on the sideline</a:t>
            </a:r>
            <a:r>
              <a:rPr lang="en-US" dirty="0"/>
              <a:t>, helping with immediate decision-making—such as removing an athlete from play. However, it does require a trained professional to administer properly, and results can be influenced by the individual’s effort, understanding of questions, or pre-existing conditions. Overall, SCAT is a key tool for </a:t>
            </a:r>
            <a:r>
              <a:rPr lang="en-US" b="1" dirty="0"/>
              <a:t>early identification and initial assessment</a:t>
            </a:r>
            <a:r>
              <a:rPr lang="en-US" dirty="0"/>
              <a:t>, helping ensure that suspected concussions are taken seriously and managed appropriately from the start.</a:t>
            </a:r>
          </a:p>
        </p:txBody>
      </p:sp>
      <p:sp>
        <p:nvSpPr>
          <p:cNvPr id="4" name="Slide Number Placeholder 3">
            <a:extLst>
              <a:ext uri="{FF2B5EF4-FFF2-40B4-BE49-F238E27FC236}">
                <a16:creationId xmlns:a16="http://schemas.microsoft.com/office/drawing/2014/main" id="{5B47EBA6-6781-A0C7-EC2E-D6060774B60F}"/>
              </a:ext>
            </a:extLst>
          </p:cNvPr>
          <p:cNvSpPr>
            <a:spLocks noGrp="1"/>
          </p:cNvSpPr>
          <p:nvPr>
            <p:ph type="sldNum" sz="quarter" idx="5"/>
          </p:nvPr>
        </p:nvSpPr>
        <p:spPr/>
        <p:txBody>
          <a:bodyPr/>
          <a:lstStyle/>
          <a:p>
            <a:fld id="{99A54AAB-C0CB-43BB-A121-FBFFD834852A}" type="slidenum">
              <a:rPr lang="en-US" smtClean="0"/>
              <a:t>27</a:t>
            </a:fld>
            <a:endParaRPr lang="en-US"/>
          </a:p>
        </p:txBody>
      </p:sp>
    </p:spTree>
    <p:extLst>
      <p:ext uri="{BB962C8B-B14F-4D97-AF65-F5344CB8AC3E}">
        <p14:creationId xmlns:p14="http://schemas.microsoft.com/office/powerpoint/2010/main" val="2415693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Carly </a:t>
            </a:r>
          </a:p>
          <a:p>
            <a:r>
              <a:rPr lang="en-US" dirty="0"/>
              <a:t>This slide compares the three commonly used concussion tools: </a:t>
            </a:r>
            <a:r>
              <a:rPr lang="en-US" dirty="0" err="1"/>
              <a:t>ImPACT</a:t>
            </a:r>
            <a:r>
              <a:rPr lang="en-US" dirty="0"/>
              <a:t>, Sway, and SCAT in North Dakota. Each serves a different purpose in concussion management. To review: </a:t>
            </a:r>
            <a:r>
              <a:rPr lang="en-US" b="1" dirty="0"/>
              <a:t>Starting with SCAT</a:t>
            </a:r>
            <a:r>
              <a:rPr lang="en-US" dirty="0"/>
              <a:t>—this tool is used </a:t>
            </a:r>
            <a:r>
              <a:rPr lang="en-US" b="1" dirty="0"/>
              <a:t>immediately after a suspected concussion</a:t>
            </a:r>
            <a:r>
              <a:rPr lang="en-US" dirty="0"/>
              <a:t>, often right on the sideline or shortly after the injury. It provides a structured way to assess symptoms, cognition, and balance to support removal-from-play decisions. </a:t>
            </a:r>
            <a:r>
              <a:rPr lang="en-US" b="1" dirty="0" err="1"/>
              <a:t>ImPACT</a:t>
            </a:r>
            <a:r>
              <a:rPr lang="en-US" dirty="0"/>
              <a:t> is a </a:t>
            </a:r>
            <a:r>
              <a:rPr lang="en-US" b="1" dirty="0"/>
              <a:t>computer-based cognitive test</a:t>
            </a:r>
            <a:r>
              <a:rPr lang="en-US" dirty="0"/>
              <a:t> that is most useful when you have a baseline. It helps identify changes in memory, reaction time, and processing speed after an injury and is often used during recovery. </a:t>
            </a:r>
            <a:r>
              <a:rPr lang="en-US" b="1" dirty="0"/>
              <a:t>Sway</a:t>
            </a:r>
            <a:r>
              <a:rPr lang="en-US" dirty="0"/>
              <a:t> focuses on </a:t>
            </a:r>
            <a:r>
              <a:rPr lang="en-US" b="1" dirty="0"/>
              <a:t>balance and reaction time</a:t>
            </a:r>
            <a:r>
              <a:rPr lang="en-US" dirty="0"/>
              <a:t>, using a mobile device. One of its biggest advantages is that it allows for </a:t>
            </a:r>
            <a:r>
              <a:rPr lang="en-US" b="1" dirty="0"/>
              <a:t>ongoing monitoring</a:t>
            </a:r>
            <a:r>
              <a:rPr lang="en-US" dirty="0"/>
              <a:t>, even remotely, which is especially helpful in school or rural settings. It’s important to understand that </a:t>
            </a:r>
            <a:r>
              <a:rPr lang="en-US" b="1" dirty="0"/>
              <a:t>no single tool should be used alone</a:t>
            </a:r>
            <a:r>
              <a:rPr lang="en-US" dirty="0"/>
              <a:t>. These tools are most effective when combined with clinical evaluation, symptom reporting, and professional judgment. Think of these tools as working together across the timeline of a concussion: </a:t>
            </a:r>
            <a:r>
              <a:rPr lang="en-US" b="1" dirty="0"/>
              <a:t>SCAT</a:t>
            </a:r>
            <a:r>
              <a:rPr lang="en-US" dirty="0"/>
              <a:t> = immediate assessment </a:t>
            </a:r>
          </a:p>
          <a:p>
            <a:r>
              <a:rPr lang="en-US" b="1" dirty="0" err="1"/>
              <a:t>ImPACT</a:t>
            </a:r>
            <a:r>
              <a:rPr lang="en-US" dirty="0"/>
              <a:t> = cognitive tracking </a:t>
            </a:r>
          </a:p>
          <a:p>
            <a:r>
              <a:rPr lang="en-US" b="1" dirty="0"/>
              <a:t>Sway</a:t>
            </a:r>
            <a:r>
              <a:rPr lang="en-US" dirty="0"/>
              <a:t> = balance and recovery monitoring </a:t>
            </a:r>
          </a:p>
          <a:p>
            <a:r>
              <a:rPr lang="en-US" dirty="0"/>
              <a:t>Using the right tool at the right time helps improve </a:t>
            </a:r>
            <a:r>
              <a:rPr lang="en-US" b="1" dirty="0"/>
              <a:t>safety, accuracy, and recovery outcomes</a:t>
            </a:r>
            <a:r>
              <a:rPr lang="en-US" dirty="0"/>
              <a:t>. </a:t>
            </a:r>
          </a:p>
          <a:p>
            <a:r>
              <a:rPr lang="en-US" b="1" dirty="0" err="1"/>
              <a:t>ImPACT</a:t>
            </a:r>
            <a:r>
              <a:rPr lang="en-US" dirty="0"/>
              <a:t> is a </a:t>
            </a:r>
            <a:r>
              <a:rPr lang="en-US" b="1" dirty="0"/>
              <a:t>paid tool</a:t>
            </a:r>
            <a:r>
              <a:rPr lang="en-US" dirty="0"/>
              <a:t>. Schools, clinics, or teams typically purchase it either: </a:t>
            </a:r>
          </a:p>
          <a:p>
            <a:pPr lvl="1"/>
            <a:r>
              <a:rPr lang="en-US" dirty="0"/>
              <a:t>Per test (baseline or post-injury), or </a:t>
            </a:r>
          </a:p>
          <a:p>
            <a:pPr lvl="1"/>
            <a:r>
              <a:rPr lang="en-US" dirty="0"/>
              <a:t>Through an annual package or subscription </a:t>
            </a:r>
          </a:p>
          <a:p>
            <a:pPr lvl="1"/>
            <a:r>
              <a:rPr lang="en-US" dirty="0"/>
              <a:t>Costs can vary, but examples include a few dollars per baseline test and higher costs for post-injury testing. </a:t>
            </a:r>
          </a:p>
          <a:p>
            <a:r>
              <a:rPr lang="en-US" b="1" dirty="0"/>
              <a:t>Sway</a:t>
            </a:r>
            <a:r>
              <a:rPr lang="en-US" dirty="0"/>
              <a:t> is also a </a:t>
            </a:r>
            <a:r>
              <a:rPr lang="en-US" b="1" dirty="0"/>
              <a:t>paid platform</a:t>
            </a:r>
            <a:r>
              <a:rPr lang="en-US" dirty="0"/>
              <a:t>, but it uses a </a:t>
            </a:r>
            <a:r>
              <a:rPr lang="en-US" b="1" dirty="0"/>
              <a:t>subscription model</a:t>
            </a:r>
            <a:r>
              <a:rPr lang="en-US" dirty="0"/>
              <a:t> rather than per-test pricing: </a:t>
            </a:r>
          </a:p>
          <a:p>
            <a:pPr lvl="1"/>
            <a:r>
              <a:rPr lang="en-US" dirty="0"/>
              <a:t>Organizations pay for access to the platform </a:t>
            </a:r>
          </a:p>
          <a:p>
            <a:pPr lvl="1"/>
            <a:r>
              <a:rPr lang="en-US" dirty="0"/>
              <a:t>Many plans allow </a:t>
            </a:r>
            <a:r>
              <a:rPr lang="en-US" b="1" dirty="0"/>
              <a:t>unlimited testing and users</a:t>
            </a:r>
            <a:r>
              <a:rPr lang="en-US" dirty="0"/>
              <a:t>, which can make it more scalable for large programs </a:t>
            </a:r>
          </a:p>
          <a:p>
            <a:r>
              <a:rPr lang="en-US" b="1" dirty="0"/>
              <a:t>SCAT</a:t>
            </a:r>
            <a:r>
              <a:rPr lang="en-US" dirty="0"/>
              <a:t>, on the other hand, is </a:t>
            </a:r>
            <a:r>
              <a:rPr lang="en-US" b="1" dirty="0"/>
              <a:t>free to use</a:t>
            </a:r>
            <a:r>
              <a:rPr lang="en-US" dirty="0"/>
              <a:t>: </a:t>
            </a:r>
          </a:p>
          <a:p>
            <a:pPr lvl="1"/>
            <a:r>
              <a:rPr lang="en-US" dirty="0"/>
              <a:t>It is a standardized assessment tool developed for sideline use </a:t>
            </a:r>
          </a:p>
          <a:p>
            <a:pPr lvl="1"/>
            <a:r>
              <a:rPr lang="en-US" dirty="0"/>
              <a:t>There are no licensing or software costs, but it does require a </a:t>
            </a:r>
            <a:r>
              <a:rPr lang="en-US" b="1" dirty="0"/>
              <a:t>trained professional</a:t>
            </a:r>
            <a:r>
              <a:rPr lang="en-US" dirty="0"/>
              <a:t> to administer properly </a:t>
            </a:r>
          </a:p>
          <a:p>
            <a:r>
              <a:rPr lang="en-US" dirty="0"/>
              <a:t>When choosing tools, organizations often weigh: </a:t>
            </a:r>
          </a:p>
          <a:p>
            <a:pPr lvl="1"/>
            <a:r>
              <a:rPr lang="en-US" b="1" dirty="0"/>
              <a:t>Budget and resources</a:t>
            </a:r>
            <a:r>
              <a:rPr lang="en-US" dirty="0"/>
              <a:t> </a:t>
            </a:r>
          </a:p>
          <a:p>
            <a:pPr lvl="1"/>
            <a:r>
              <a:rPr lang="en-US" b="1" dirty="0"/>
              <a:t>Number of athletes/students</a:t>
            </a:r>
            <a:r>
              <a:rPr lang="en-US" dirty="0"/>
              <a:t> </a:t>
            </a:r>
          </a:p>
          <a:p>
            <a:pPr lvl="1"/>
            <a:r>
              <a:rPr lang="en-US" b="1" dirty="0"/>
              <a:t>Need for baseline testing vs. sideline vs. long-term monitoring</a:t>
            </a:r>
            <a:r>
              <a:rPr lang="en-US" dirty="0"/>
              <a:t> </a:t>
            </a:r>
          </a:p>
          <a:p>
            <a:r>
              <a:rPr lang="en-US" dirty="0"/>
              <a:t>A helpful way to think about it: </a:t>
            </a:r>
          </a:p>
          <a:p>
            <a:pPr lvl="1"/>
            <a:r>
              <a:rPr lang="en-US" b="1" dirty="0"/>
              <a:t>SCAT = free, immediate assessment</a:t>
            </a:r>
            <a:r>
              <a:rPr lang="en-US" dirty="0"/>
              <a:t> </a:t>
            </a:r>
          </a:p>
          <a:p>
            <a:pPr lvl="1"/>
            <a:r>
              <a:rPr lang="en-US" b="1" dirty="0" err="1"/>
              <a:t>ImPACT</a:t>
            </a:r>
            <a:r>
              <a:rPr lang="en-US" b="1" dirty="0"/>
              <a:t> = paid cognitive tracking</a:t>
            </a:r>
            <a:r>
              <a:rPr lang="en-US" dirty="0"/>
              <a:t> </a:t>
            </a:r>
          </a:p>
          <a:p>
            <a:pPr lvl="1"/>
            <a:r>
              <a:rPr lang="en-US" b="1" dirty="0"/>
              <a:t>Sway = paid, flexible monitoring (often more scalable)</a:t>
            </a:r>
            <a:r>
              <a:rPr lang="en-US" dirty="0"/>
              <a:t> </a:t>
            </a:r>
          </a:p>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28</a:t>
            </a:fld>
            <a:endParaRPr lang="en-US"/>
          </a:p>
        </p:txBody>
      </p:sp>
    </p:spTree>
    <p:extLst>
      <p:ext uri="{BB962C8B-B14F-4D97-AF65-F5344CB8AC3E}">
        <p14:creationId xmlns:p14="http://schemas.microsoft.com/office/powerpoint/2010/main" val="3780433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a:p>
            <a:r>
              <a:rPr lang="en-US" dirty="0"/>
              <a:t>To wrap up, here are the key take-home messages I want to leave you with. First, youth concussions are both </a:t>
            </a:r>
            <a:r>
              <a:rPr lang="en-US" i="1" dirty="0"/>
              <a:t>common and preventable</a:t>
            </a:r>
            <a:r>
              <a:rPr lang="en-US" dirty="0"/>
              <a:t>. With the right awareness and response, we can reduce risk and improve outcomes. Second, </a:t>
            </a:r>
            <a:r>
              <a:rPr lang="en-US" i="1" dirty="0"/>
              <a:t>monitoring is central</a:t>
            </a:r>
            <a:r>
              <a:rPr lang="en-US" dirty="0"/>
              <a:t>—it’s not just about tracking symptoms, it’s about preventing further harm and supporting safer recovery every step of the way. Third, in rural North Dakota, we already have important </a:t>
            </a:r>
            <a:r>
              <a:rPr lang="en-US" i="1" dirty="0"/>
              <a:t>supports and policies in place</a:t>
            </a:r>
            <a:r>
              <a:rPr lang="en-US" dirty="0"/>
              <a:t>. The foundation is there—we just need to continue building on it and ensuring access. And finally, </a:t>
            </a:r>
            <a:r>
              <a:rPr lang="en-US" i="1" dirty="0"/>
              <a:t>community collaboration is what makes the biggest difference</a:t>
            </a:r>
            <a:r>
              <a:rPr lang="en-US" dirty="0"/>
              <a:t>. When schools, families, healthcare providers, and community organizations work together, we create a stronger, more effective system of care. Ultimately, this is about protecting youth and making sure every student—no matter where they live—has the support they need to recover safely. </a:t>
            </a:r>
          </a:p>
        </p:txBody>
      </p:sp>
      <p:sp>
        <p:nvSpPr>
          <p:cNvPr id="4" name="Slide Number Placeholder 3"/>
          <p:cNvSpPr>
            <a:spLocks noGrp="1"/>
          </p:cNvSpPr>
          <p:nvPr>
            <p:ph type="sldNum" sz="quarter" idx="5"/>
          </p:nvPr>
        </p:nvSpPr>
        <p:spPr/>
        <p:txBody>
          <a:bodyPr/>
          <a:lstStyle/>
          <a:p>
            <a:fld id="{99A54AAB-C0CB-43BB-A121-FBFFD834852A}" type="slidenum">
              <a:rPr lang="en-US" smtClean="0"/>
              <a:t>29</a:t>
            </a:fld>
            <a:endParaRPr lang="en-US"/>
          </a:p>
        </p:txBody>
      </p:sp>
    </p:spTree>
    <p:extLst>
      <p:ext uri="{BB962C8B-B14F-4D97-AF65-F5344CB8AC3E}">
        <p14:creationId xmlns:p14="http://schemas.microsoft.com/office/powerpoint/2010/main" val="67954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Carly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Brain injury with physical, cognitive, emotional, and sleep effects. Can result from sports, falls, motor vehicle crashes, and play. </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9A54AAB-C0CB-43BB-A121-FBFFD834852A}" type="slidenum">
              <a:rPr lang="en-US" smtClean="0"/>
              <a:t>3</a:t>
            </a:fld>
            <a:endParaRPr lang="en-US"/>
          </a:p>
        </p:txBody>
      </p:sp>
    </p:spTree>
    <p:extLst>
      <p:ext uri="{BB962C8B-B14F-4D97-AF65-F5344CB8AC3E}">
        <p14:creationId xmlns:p14="http://schemas.microsoft.com/office/powerpoint/2010/main" val="880418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Carly </a:t>
            </a:r>
          </a:p>
        </p:txBody>
      </p:sp>
      <p:sp>
        <p:nvSpPr>
          <p:cNvPr id="4" name="Slide Number Placeholder 3"/>
          <p:cNvSpPr>
            <a:spLocks noGrp="1"/>
          </p:cNvSpPr>
          <p:nvPr>
            <p:ph type="sldNum" sz="quarter" idx="5"/>
          </p:nvPr>
        </p:nvSpPr>
        <p:spPr/>
        <p:txBody>
          <a:bodyPr/>
          <a:lstStyle/>
          <a:p>
            <a:fld id="{99A54AAB-C0CB-43BB-A121-FBFFD834852A}" type="slidenum">
              <a:rPr lang="en-US" smtClean="0"/>
              <a:t>30</a:t>
            </a:fld>
            <a:endParaRPr lang="en-US"/>
          </a:p>
        </p:txBody>
      </p:sp>
    </p:spTree>
    <p:extLst>
      <p:ext uri="{BB962C8B-B14F-4D97-AF65-F5344CB8AC3E}">
        <p14:creationId xmlns:p14="http://schemas.microsoft.com/office/powerpoint/2010/main" val="1762890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5"/>
          </p:nvPr>
        </p:nvSpPr>
        <p:spPr/>
        <p:txBody>
          <a:bodyPr/>
          <a:lstStyle/>
          <a:p>
            <a:fld id="{99A54AAB-C0CB-43BB-A121-FBFFD834852A}" type="slidenum">
              <a:rPr lang="en-US" smtClean="0"/>
              <a:t>31</a:t>
            </a:fld>
            <a:endParaRPr lang="en-US"/>
          </a:p>
        </p:txBody>
      </p:sp>
    </p:spTree>
    <p:extLst>
      <p:ext uri="{BB962C8B-B14F-4D97-AF65-F5344CB8AC3E}">
        <p14:creationId xmlns:p14="http://schemas.microsoft.com/office/powerpoint/2010/main" val="2595845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time/no questions? </a:t>
            </a:r>
          </a:p>
        </p:txBody>
      </p:sp>
      <p:sp>
        <p:nvSpPr>
          <p:cNvPr id="4" name="Slide Number Placeholder 3"/>
          <p:cNvSpPr>
            <a:spLocks noGrp="1"/>
          </p:cNvSpPr>
          <p:nvPr>
            <p:ph type="sldNum" sz="quarter" idx="5"/>
          </p:nvPr>
        </p:nvSpPr>
        <p:spPr/>
        <p:txBody>
          <a:bodyPr/>
          <a:lstStyle/>
          <a:p>
            <a:fld id="{99A54AAB-C0CB-43BB-A121-FBFFD834852A}" type="slidenum">
              <a:rPr lang="en-US" smtClean="0"/>
              <a:t>32</a:t>
            </a:fld>
            <a:endParaRPr lang="en-US"/>
          </a:p>
        </p:txBody>
      </p:sp>
    </p:spTree>
    <p:extLst>
      <p:ext uri="{BB962C8B-B14F-4D97-AF65-F5344CB8AC3E}">
        <p14:creationId xmlns:p14="http://schemas.microsoft.com/office/powerpoint/2010/main" val="2063939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33</a:t>
            </a:fld>
            <a:endParaRPr lang="en-US"/>
          </a:p>
        </p:txBody>
      </p:sp>
    </p:spTree>
    <p:extLst>
      <p:ext uri="{BB962C8B-B14F-4D97-AF65-F5344CB8AC3E}">
        <p14:creationId xmlns:p14="http://schemas.microsoft.com/office/powerpoint/2010/main" val="2536150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Andrea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Connections between billions of neurons in your brain create a complicated web of pathways for your cells to communicate with each other. Your neurons and these connections allow you to do a wide range of tasks, such as throwing a ball, thinking, learning a new language, and processing emotions.</a:t>
            </a:r>
          </a:p>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4</a:t>
            </a:fld>
            <a:endParaRPr lang="en-US"/>
          </a:p>
        </p:txBody>
      </p:sp>
    </p:spTree>
    <p:extLst>
      <p:ext uri="{BB962C8B-B14F-4D97-AF65-F5344CB8AC3E}">
        <p14:creationId xmlns:p14="http://schemas.microsoft.com/office/powerpoint/2010/main" val="2412907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Carly </a:t>
            </a:r>
          </a:p>
          <a:p>
            <a:r>
              <a:rPr lang="en-US" dirty="0"/>
              <a:t>To start, it’s important to understand the scope of the issue. Each year, we see </a:t>
            </a:r>
            <a:r>
              <a:rPr lang="en-US" i="1" dirty="0"/>
              <a:t>up to 3.8 million</a:t>
            </a:r>
            <a:r>
              <a:rPr lang="en-US" dirty="0"/>
              <a:t> sports-related concussions among youth ages 10 to 19. That’s a significant public health concern, especially in school and community sports. However, not all injuries look the same across populations. Rural children often experience </a:t>
            </a:r>
            <a:r>
              <a:rPr lang="en-US" i="1" dirty="0"/>
              <a:t>different patterns of injury</a:t>
            </a:r>
            <a:r>
              <a:rPr lang="en-US" dirty="0"/>
              <a:t>. For example, they may be more likely to sustain brain injuries from motor vehicle crashes or other non-sport mechanisms compared to their urban peers. We also see disparities in rural areas when it comes to mild traumatic brain injury, or </a:t>
            </a:r>
            <a:r>
              <a:rPr lang="en-US" dirty="0" err="1"/>
              <a:t>mTBI</a:t>
            </a:r>
            <a:r>
              <a:rPr lang="en-US" dirty="0"/>
              <a:t>. Rural settings tend to have </a:t>
            </a:r>
            <a:r>
              <a:rPr lang="en-US" i="1" dirty="0"/>
              <a:t>higher incidence rates</a:t>
            </a:r>
            <a:r>
              <a:rPr lang="en-US" dirty="0"/>
              <a:t>, but more importantly, there are gaps in what happens after the injury. These gaps include </a:t>
            </a:r>
            <a:r>
              <a:rPr lang="en-US" i="1" dirty="0"/>
              <a:t>limited access to specialists</a:t>
            </a:r>
            <a:r>
              <a:rPr lang="en-US" dirty="0"/>
              <a:t>, fewer local resources for evaluation and management, and challenges with consistent follow-up care. So while the injury itself is a concern, the bigger issue is often the </a:t>
            </a:r>
            <a:r>
              <a:rPr lang="en-US" i="1" dirty="0"/>
              <a:t>difference in recovery support</a:t>
            </a:r>
            <a:r>
              <a:rPr lang="en-US" dirty="0"/>
              <a:t>, which can impact outcomes for rural youth.</a:t>
            </a:r>
          </a:p>
        </p:txBody>
      </p:sp>
      <p:sp>
        <p:nvSpPr>
          <p:cNvPr id="4" name="Slide Number Placeholder 3"/>
          <p:cNvSpPr>
            <a:spLocks noGrp="1"/>
          </p:cNvSpPr>
          <p:nvPr>
            <p:ph type="sldNum" sz="quarter" idx="5"/>
          </p:nvPr>
        </p:nvSpPr>
        <p:spPr/>
        <p:txBody>
          <a:bodyPr/>
          <a:lstStyle/>
          <a:p>
            <a:fld id="{99A54AAB-C0CB-43BB-A121-FBFFD834852A}" type="slidenum">
              <a:rPr lang="en-US" smtClean="0"/>
              <a:t>5</a:t>
            </a:fld>
            <a:endParaRPr lang="en-US"/>
          </a:p>
        </p:txBody>
      </p:sp>
    </p:spTree>
    <p:extLst>
      <p:ext uri="{BB962C8B-B14F-4D97-AF65-F5344CB8AC3E}">
        <p14:creationId xmlns:p14="http://schemas.microsoft.com/office/powerpoint/2010/main" val="221338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Andrea</a:t>
            </a:r>
          </a:p>
          <a:p>
            <a:r>
              <a:rPr lang="en-US" sz="1200" kern="1200" dirty="0">
                <a:solidFill>
                  <a:schemeClr val="tx1"/>
                </a:solidFill>
                <a:effectLst/>
                <a:latin typeface="+mn-lt"/>
                <a:ea typeface="+mn-ea"/>
                <a:cs typeface="+mn-cs"/>
              </a:rPr>
              <a:t>At NDBIN we provide education, support, training, and resources for brain injury prevention and management statewide</a:t>
            </a:r>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6</a:t>
            </a:fld>
            <a:endParaRPr lang="en-US"/>
          </a:p>
        </p:txBody>
      </p:sp>
    </p:spTree>
    <p:extLst>
      <p:ext uri="{BB962C8B-B14F-4D97-AF65-F5344CB8AC3E}">
        <p14:creationId xmlns:p14="http://schemas.microsoft.com/office/powerpoint/2010/main" val="1594351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Carly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Monitoring serves </a:t>
            </a:r>
            <a:r>
              <a:rPr lang="en-US" sz="1200" b="1" kern="1200" dirty="0">
                <a:solidFill>
                  <a:schemeClr val="tx1"/>
                </a:solidFill>
                <a:effectLst/>
                <a:latin typeface="+mn-lt"/>
                <a:ea typeface="+mn-ea"/>
                <a:cs typeface="+mn-cs"/>
              </a:rPr>
              <a:t>primary prevention (risk reduction)</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secondary prevention (early detection &amp; response).</a:t>
            </a:r>
            <a:endParaRPr lang="en-US" sz="1200" kern="1200" dirty="0">
              <a:solidFill>
                <a:schemeClr val="tx1"/>
              </a:solidFill>
              <a:effectLst/>
              <a:latin typeface="+mn-lt"/>
              <a:ea typeface="+mn-ea"/>
              <a:cs typeface="+mn-cs"/>
            </a:endParaRPr>
          </a:p>
          <a:p>
            <a:r>
              <a:rPr lang="en-US" dirty="0"/>
              <a:t>This slide highlights an important idea: </a:t>
            </a:r>
            <a:r>
              <a:rPr lang="en-US" i="1" dirty="0"/>
              <a:t>monitoring is prevention</a:t>
            </a:r>
            <a:r>
              <a:rPr lang="en-US" dirty="0"/>
              <a:t>. The earlier we recognize a potential brain injury, the better we can protect the individual from more serious outcomes. Early detection is critical because it helps prevent further harm. For example, returning to activity too soon can increase the risk of </a:t>
            </a:r>
            <a:r>
              <a:rPr lang="en-US" i="1" dirty="0"/>
              <a:t>second impact syndrome</a:t>
            </a:r>
            <a:r>
              <a:rPr lang="en-US" dirty="0"/>
              <a:t>, which, while rare, can be life-threatening. It also reduces the chances of symptoms being overlooked or misdiagnosed. Another key piece is awareness. When athletes, coaches, parents, and educators understand the signs and symptoms of concussion, they are more likely to </a:t>
            </a:r>
            <a:r>
              <a:rPr lang="en-US" i="1" dirty="0"/>
              <a:t>report concerns and remove someone from play right away</a:t>
            </a:r>
            <a:r>
              <a:rPr lang="en-US" dirty="0"/>
              <a:t>. Finally, monitoring provides valuable data. Tracking symptoms and recovery over time helps guide </a:t>
            </a:r>
            <a:r>
              <a:rPr lang="en-US" i="1" dirty="0"/>
              <a:t>safer return-to-learn and return-to-play decisions</a:t>
            </a:r>
            <a:r>
              <a:rPr lang="en-US" dirty="0"/>
              <a:t>. On a larger scale, this data also helps inform policies and best practices, improving how we prevent and manage brain injuries across schools and communities. </a:t>
            </a:r>
          </a:p>
        </p:txBody>
      </p:sp>
      <p:sp>
        <p:nvSpPr>
          <p:cNvPr id="4" name="Slide Number Placeholder 3"/>
          <p:cNvSpPr>
            <a:spLocks noGrp="1"/>
          </p:cNvSpPr>
          <p:nvPr>
            <p:ph type="sldNum" sz="quarter" idx="5"/>
          </p:nvPr>
        </p:nvSpPr>
        <p:spPr/>
        <p:txBody>
          <a:bodyPr/>
          <a:lstStyle/>
          <a:p>
            <a:fld id="{99A54AAB-C0CB-43BB-A121-FBFFD834852A}" type="slidenum">
              <a:rPr lang="en-US" smtClean="0"/>
              <a:t>7</a:t>
            </a:fld>
            <a:endParaRPr lang="en-US"/>
          </a:p>
        </p:txBody>
      </p:sp>
    </p:spTree>
    <p:extLst>
      <p:ext uri="{BB962C8B-B14F-4D97-AF65-F5344CB8AC3E}">
        <p14:creationId xmlns:p14="http://schemas.microsoft.com/office/powerpoint/2010/main" val="278786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a:p>
            <a:endParaRPr lang="en-US">
              <a:ea typeface="Calibri"/>
              <a:cs typeface="Calibri"/>
            </a:endParaRPr>
          </a:p>
          <a:p>
            <a:r>
              <a:rPr lang="en-US">
                <a:ea typeface="Calibri"/>
                <a:cs typeface="Calibri"/>
              </a:rPr>
              <a:t>There are 3 big time points where monitoring should take place. And the first one is baseline testing before any injury. Completing baseline testing allows comparison to post-injury results to personal norms, which then guide safer decisions. Some common assessments used for baseline testing include the </a:t>
            </a:r>
            <a:r>
              <a:rPr lang="en-US" err="1">
                <a:ea typeface="Calibri"/>
                <a:cs typeface="Calibri"/>
              </a:rPr>
              <a:t>ImPACT</a:t>
            </a:r>
            <a:r>
              <a:rPr lang="en-US">
                <a:ea typeface="Calibri"/>
                <a:cs typeface="Calibri"/>
              </a:rPr>
              <a:t> and SWAY. A standard way to do baseline testing is to do pre-season testing, which should target all youth athletes. </a:t>
            </a:r>
          </a:p>
        </p:txBody>
      </p:sp>
      <p:sp>
        <p:nvSpPr>
          <p:cNvPr id="4" name="Slide Number Placeholder 3"/>
          <p:cNvSpPr>
            <a:spLocks noGrp="1"/>
          </p:cNvSpPr>
          <p:nvPr>
            <p:ph type="sldNum" sz="quarter" idx="5"/>
          </p:nvPr>
        </p:nvSpPr>
        <p:spPr/>
        <p:txBody>
          <a:bodyPr/>
          <a:lstStyle/>
          <a:p>
            <a:fld id="{99A54AAB-C0CB-43BB-A121-FBFFD834852A}" type="slidenum">
              <a:rPr lang="en-US" smtClean="0"/>
              <a:t>8</a:t>
            </a:fld>
            <a:endParaRPr lang="en-US"/>
          </a:p>
        </p:txBody>
      </p:sp>
    </p:spTree>
    <p:extLst>
      <p:ext uri="{BB962C8B-B14F-4D97-AF65-F5344CB8AC3E}">
        <p14:creationId xmlns:p14="http://schemas.microsoft.com/office/powerpoint/2010/main" val="369253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Carly</a:t>
            </a:r>
          </a:p>
          <a:p>
            <a:r>
              <a:rPr lang="en-US" dirty="0"/>
              <a:t>During play, recognizing a potential concussion quickly is critical. We rely on a combination of tools and awareness—not just one method.</a:t>
            </a:r>
          </a:p>
          <a:p>
            <a:r>
              <a:rPr lang="en-US" dirty="0"/>
              <a:t>First, </a:t>
            </a:r>
            <a:r>
              <a:rPr lang="en-US" b="1" dirty="0"/>
              <a:t>symptom checklists</a:t>
            </a:r>
            <a:r>
              <a:rPr lang="en-US" dirty="0"/>
              <a:t> are a simple but effective way for coaches, officials, and even parents to identify possible signs of a concussion. These include things like headache, confusion, dizziness, or changes in behavior.</a:t>
            </a:r>
          </a:p>
          <a:p>
            <a:r>
              <a:rPr lang="en-US" dirty="0"/>
              <a:t>Second, there are </a:t>
            </a:r>
            <a:r>
              <a:rPr lang="en-US" b="1" dirty="0"/>
              <a:t>sideline evaluation tools</a:t>
            </a:r>
            <a:r>
              <a:rPr lang="en-US" dirty="0"/>
              <a:t>, such as standardized assessments used by trained personnel. These tools help guide decisions about whether an athlete should be removed from play, but they are not a substitute for a full medical evaluation.</a:t>
            </a:r>
          </a:p>
          <a:p>
            <a:r>
              <a:rPr lang="en-US" dirty="0"/>
              <a:t>You may also hear about </a:t>
            </a:r>
            <a:r>
              <a:rPr lang="en-US" b="1" dirty="0"/>
              <a:t>wearable technology</a:t>
            </a:r>
            <a:r>
              <a:rPr lang="en-US" dirty="0"/>
              <a:t>, like impact sensors in helmets. While these are emerging and can provide helpful data, they should be used with caution—they do not diagnose a concussion and should never replace observation and clinical judgment.</a:t>
            </a:r>
          </a:p>
          <a:p>
            <a:r>
              <a:rPr lang="en-US" dirty="0"/>
              <a:t>Equally important is </a:t>
            </a:r>
            <a:r>
              <a:rPr lang="en-US" b="1" dirty="0"/>
              <a:t>education and awareness</a:t>
            </a:r>
            <a:r>
              <a:rPr lang="en-US" dirty="0"/>
              <a:t>. In North Dakota, coaches and officials are required to complete concussion training before the season begins. This ensures that the people closest to the action understand what to look for and how to respond.</a:t>
            </a:r>
          </a:p>
          <a:p>
            <a:r>
              <a:rPr lang="en-US" dirty="0"/>
              <a:t>The key takeaway here is:</a:t>
            </a:r>
            <a:br>
              <a:rPr lang="en-US" dirty="0"/>
            </a:br>
            <a:r>
              <a:rPr lang="en-US" dirty="0"/>
              <a:t>If there is any suspicion of a concussion, the athlete should be removed from play immediately and evaluated by a qualified professional. </a:t>
            </a:r>
            <a:r>
              <a:rPr lang="en-US" b="1" dirty="0"/>
              <a:t>When in doubt, sit them out.</a:t>
            </a:r>
          </a:p>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9</a:t>
            </a:fld>
            <a:endParaRPr lang="en-US"/>
          </a:p>
        </p:txBody>
      </p:sp>
    </p:spTree>
    <p:extLst>
      <p:ext uri="{BB962C8B-B14F-4D97-AF65-F5344CB8AC3E}">
        <p14:creationId xmlns:p14="http://schemas.microsoft.com/office/powerpoint/2010/main" val="3069342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info@ndbin.org" TargetMode="External"/><Relationship Id="rId2" Type="http://schemas.openxmlformats.org/officeDocument/2006/relationships/hyperlink" Target="http://www.ndbin.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userDrawn="1"/>
        </p:nvGrpSpPr>
        <p:grpSpPr>
          <a:xfrm>
            <a:off x="0" y="0"/>
            <a:ext cx="12192000" cy="6913168"/>
            <a:chOff x="0" y="1587"/>
            <a:chExt cx="12192000" cy="6968337"/>
          </a:xfrm>
          <a:gradFill flip="none" rotWithShape="1">
            <a:gsLst>
              <a:gs pos="0">
                <a:srgbClr val="B00C11">
                  <a:shade val="30000"/>
                  <a:satMod val="115000"/>
                </a:srgbClr>
              </a:gs>
              <a:gs pos="50000">
                <a:srgbClr val="B00C11">
                  <a:shade val="67500"/>
                  <a:satMod val="115000"/>
                </a:srgbClr>
              </a:gs>
              <a:gs pos="100000">
                <a:srgbClr val="B00C11">
                  <a:shade val="100000"/>
                  <a:satMod val="115000"/>
                </a:srgbClr>
              </a:gs>
            </a:gsLst>
            <a:lin ang="13500000" scaled="1"/>
            <a:tileRect/>
          </a:gradFill>
        </p:grpSpPr>
        <p:sp>
          <p:nvSpPr>
            <p:cNvPr id="8" name="Rectangle 7"/>
            <p:cNvSpPr/>
            <p:nvPr userDrawn="1"/>
          </p:nvSpPr>
          <p:spPr>
            <a:xfrm>
              <a:off x="0" y="111924"/>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grpFill/>
            <a:ln>
              <a:noFill/>
            </a:ln>
          </p:spPr>
        </p:sp>
      </p:grpSp>
      <p:sp>
        <p:nvSpPr>
          <p:cNvPr id="2" name="Title 1"/>
          <p:cNvSpPr>
            <a:spLocks noGrp="1"/>
          </p:cNvSpPr>
          <p:nvPr>
            <p:ph type="ctrTitle"/>
          </p:nvPr>
        </p:nvSpPr>
        <p:spPr>
          <a:xfrm>
            <a:off x="1002793" y="834140"/>
            <a:ext cx="8825658" cy="2677648"/>
          </a:xfrm>
        </p:spPr>
        <p:txBody>
          <a:bodyPr anchor="b"/>
          <a:lstStyle>
            <a:lvl1pPr>
              <a:defRPr sz="5400" baseline="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FEB1246D-328C-E9D4-71DF-40584F335743}"/>
              </a:ext>
            </a:extLst>
          </p:cNvPr>
          <p:cNvSpPr/>
          <p:nvPr userDrawn="1"/>
        </p:nvSpPr>
        <p:spPr>
          <a:xfrm>
            <a:off x="0" y="3738578"/>
            <a:ext cx="12192000" cy="101523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Subtitle 2"/>
          <p:cNvSpPr>
            <a:spLocks noGrp="1"/>
          </p:cNvSpPr>
          <p:nvPr>
            <p:ph type="subTitle" idx="1"/>
          </p:nvPr>
        </p:nvSpPr>
        <p:spPr>
          <a:xfrm>
            <a:off x="1002793" y="3916004"/>
            <a:ext cx="8825658" cy="861420"/>
          </a:xfrm>
          <a:prstGeom prst="rect">
            <a:avLst/>
          </a:prstGeom>
        </p:spPr>
        <p:txBody>
          <a:bodyPr anchor="t"/>
          <a:lstStyle>
            <a:lvl1pPr marL="0" indent="0" algn="l">
              <a:buNone/>
              <a:defRPr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5" name="Picture 14">
            <a:extLst>
              <a:ext uri="{FF2B5EF4-FFF2-40B4-BE49-F238E27FC236}">
                <a16:creationId xmlns:a16="http://schemas.microsoft.com/office/drawing/2014/main" id="{8B8E0160-3512-4F15-A913-1123D12E67B2}"/>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54602" y="4763331"/>
            <a:ext cx="11064535" cy="16152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18" name="Group 17"/>
          <p:cNvGrpSpPr/>
          <p:nvPr userDrawn="1"/>
        </p:nvGrpSpPr>
        <p:grpSpPr>
          <a:xfrm>
            <a:off x="0" y="0"/>
            <a:ext cx="12192000" cy="6913168"/>
            <a:chOff x="0" y="1587"/>
            <a:chExt cx="12192000" cy="6968337"/>
          </a:xfrm>
          <a:gradFill flip="none" rotWithShape="1">
            <a:gsLst>
              <a:gs pos="0">
                <a:srgbClr val="B00C11">
                  <a:shade val="30000"/>
                  <a:satMod val="115000"/>
                </a:srgbClr>
              </a:gs>
              <a:gs pos="50000">
                <a:srgbClr val="B00C11">
                  <a:shade val="67500"/>
                  <a:satMod val="115000"/>
                </a:srgbClr>
              </a:gs>
              <a:gs pos="100000">
                <a:srgbClr val="B00C11">
                  <a:shade val="100000"/>
                  <a:satMod val="115000"/>
                </a:srgbClr>
              </a:gs>
            </a:gsLst>
            <a:lin ang="13500000" scaled="1"/>
            <a:tileRect/>
          </a:gradFill>
        </p:grpSpPr>
        <p:sp>
          <p:nvSpPr>
            <p:cNvPr id="8" name="Rectangle 7"/>
            <p:cNvSpPr/>
            <p:nvPr userDrawn="1"/>
          </p:nvSpPr>
          <p:spPr>
            <a:xfrm>
              <a:off x="0" y="111924"/>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Oval 8"/>
            <p:cNvSpPr/>
            <p:nvPr/>
          </p:nvSpPr>
          <p:spPr>
            <a:xfrm>
              <a:off x="8609012" y="5867400"/>
              <a:ext cx="990600" cy="9906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p:cNvSpPr/>
            <p:nvPr/>
          </p:nvSpPr>
          <p:spPr>
            <a:xfrm>
              <a:off x="7999412" y="1587"/>
              <a:ext cx="1600200" cy="16002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p:cNvSpPr/>
            <p:nvPr/>
          </p:nvSpPr>
          <p:spPr>
            <a:xfrm>
              <a:off x="0" y="2895600"/>
              <a:ext cx="2362200" cy="23622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p:cNvSpPr/>
            <p:nvPr/>
          </p:nvSpPr>
          <p:spPr>
            <a:xfrm>
              <a:off x="0" y="2667000"/>
              <a:ext cx="4191000" cy="4191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p:cNvSpPr/>
            <p:nvPr/>
          </p:nvSpPr>
          <p:spPr>
            <a:xfrm>
              <a:off x="8609012" y="5865239"/>
              <a:ext cx="990600" cy="9906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grpFill/>
            <a:ln>
              <a:noFill/>
            </a:ln>
          </p:spPr>
          <p:txBody>
            <a:bodyPr/>
            <a:lstStyle/>
            <a:p>
              <a:endParaRPr lang="en-US"/>
            </a:p>
          </p:txBody>
        </p:sp>
      </p:grpSp>
      <p:sp>
        <p:nvSpPr>
          <p:cNvPr id="2" name="Title 1"/>
          <p:cNvSpPr>
            <a:spLocks noGrp="1"/>
          </p:cNvSpPr>
          <p:nvPr>
            <p:ph type="ctrTitle"/>
          </p:nvPr>
        </p:nvSpPr>
        <p:spPr>
          <a:xfrm>
            <a:off x="1002793" y="834140"/>
            <a:ext cx="8825658" cy="2677648"/>
          </a:xfrm>
        </p:spPr>
        <p:txBody>
          <a:bodyPr anchor="b"/>
          <a:lstStyle>
            <a:lvl1pPr>
              <a:defRPr sz="5400" baseline="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FEB1246D-328C-E9D4-71DF-40584F335743}"/>
              </a:ext>
            </a:extLst>
          </p:cNvPr>
          <p:cNvSpPr/>
          <p:nvPr userDrawn="1"/>
        </p:nvSpPr>
        <p:spPr>
          <a:xfrm>
            <a:off x="0" y="3738578"/>
            <a:ext cx="12192000" cy="101523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Subtitle 2"/>
          <p:cNvSpPr>
            <a:spLocks noGrp="1"/>
          </p:cNvSpPr>
          <p:nvPr>
            <p:ph type="subTitle" idx="1"/>
          </p:nvPr>
        </p:nvSpPr>
        <p:spPr>
          <a:xfrm>
            <a:off x="1002793" y="3916004"/>
            <a:ext cx="8825658" cy="861420"/>
          </a:xfrm>
          <a:prstGeom prst="rect">
            <a:avLst/>
          </a:prstGeom>
        </p:spPr>
        <p:txBody>
          <a:bodyPr anchor="t"/>
          <a:lstStyle>
            <a:lvl1pPr marL="0" indent="0" algn="l">
              <a:buNone/>
              <a:defRPr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Rectangle 4">
            <a:extLst>
              <a:ext uri="{FF2B5EF4-FFF2-40B4-BE49-F238E27FC236}">
                <a16:creationId xmlns:a16="http://schemas.microsoft.com/office/drawing/2014/main" id="{ACDF4D4A-E0AF-AF34-1110-AB6144BD5CF7}"/>
              </a:ext>
            </a:extLst>
          </p:cNvPr>
          <p:cNvSpPr/>
          <p:nvPr userDrawn="1"/>
        </p:nvSpPr>
        <p:spPr>
          <a:xfrm>
            <a:off x="0" y="4792171"/>
            <a:ext cx="12192000" cy="2110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4F37CE6-E728-3854-5D25-37C2ED509E75}"/>
              </a:ext>
            </a:extLst>
          </p:cNvPr>
          <p:cNvSpPr txBox="1"/>
          <p:nvPr userDrawn="1"/>
        </p:nvSpPr>
        <p:spPr>
          <a:xfrm>
            <a:off x="829389" y="5754249"/>
            <a:ext cx="7551176" cy="461665"/>
          </a:xfrm>
          <a:prstGeom prst="rect">
            <a:avLst/>
          </a:prstGeom>
          <a:noFill/>
        </p:spPr>
        <p:txBody>
          <a:bodyPr wrap="square" rtlCol="0">
            <a:spAutoFit/>
          </a:bodyPr>
          <a:lstStyle/>
          <a:p>
            <a:r>
              <a:rPr lang="en-US" sz="2400" spc="150" baseline="0">
                <a:solidFill>
                  <a:srgbClr val="B00C11"/>
                </a:solidFill>
                <a:latin typeface="Times New Roman" panose="02020603050405020304" pitchFamily="18" charset="0"/>
                <a:cs typeface="Times New Roman" panose="02020603050405020304" pitchFamily="18" charset="0"/>
                <a:hlinkClick r:id="rId2"/>
              </a:rPr>
              <a:t>www.ndbin.org</a:t>
            </a:r>
            <a:r>
              <a:rPr lang="en-US" sz="2400" spc="150">
                <a:latin typeface="Times New Roman" panose="02020603050405020304" pitchFamily="18" charset="0"/>
                <a:cs typeface="Times New Roman" panose="02020603050405020304" pitchFamily="18" charset="0"/>
              </a:rPr>
              <a:t> </a:t>
            </a:r>
            <a:r>
              <a:rPr lang="en-US" sz="2400" spc="10">
                <a:latin typeface="Times New Roman" panose="02020603050405020304" pitchFamily="18" charset="0"/>
                <a:cs typeface="Times New Roman" panose="02020603050405020304" pitchFamily="18" charset="0"/>
              </a:rPr>
              <a:t>• 1 (855) 866-1884 • </a:t>
            </a:r>
            <a:r>
              <a:rPr lang="en-US" sz="2400" spc="150">
                <a:latin typeface="Times New Roman" panose="02020603050405020304" pitchFamily="18" charset="0"/>
                <a:cs typeface="Times New Roman" panose="02020603050405020304" pitchFamily="18" charset="0"/>
                <a:hlinkClick r:id="rId3"/>
              </a:rPr>
              <a:t>info@ndbin.org</a:t>
            </a:r>
            <a:endParaRPr lang="en-US" sz="2400" spc="150">
              <a:latin typeface="Times New Roman" panose="02020603050405020304" pitchFamily="18" charset="0"/>
              <a:cs typeface="Times New Roman" panose="02020603050405020304" pitchFamily="18" charset="0"/>
            </a:endParaRPr>
          </a:p>
        </p:txBody>
      </p:sp>
      <p:pic>
        <p:nvPicPr>
          <p:cNvPr id="10" name="Picture 9" descr="A logo with black text&#10;&#10;AI-generated content may be incorrect.">
            <a:extLst>
              <a:ext uri="{FF2B5EF4-FFF2-40B4-BE49-F238E27FC236}">
                <a16:creationId xmlns:a16="http://schemas.microsoft.com/office/drawing/2014/main" id="{65C56E6B-A356-3D2A-AD77-47C57447ECE4}"/>
              </a:ext>
            </a:extLst>
          </p:cNvPr>
          <p:cNvPicPr>
            <a:picLocks noChangeAspect="1"/>
          </p:cNvPicPr>
          <p:nvPr userDrawn="1"/>
        </p:nvPicPr>
        <p:blipFill>
          <a:blip r:embed="rId4"/>
          <a:stretch>
            <a:fillRect/>
          </a:stretch>
        </p:blipFill>
        <p:spPr>
          <a:xfrm>
            <a:off x="8162605" y="5272672"/>
            <a:ext cx="3331692" cy="1245061"/>
          </a:xfrm>
          <a:prstGeom prst="rect">
            <a:avLst/>
          </a:prstGeom>
        </p:spPr>
      </p:pic>
    </p:spTree>
    <p:extLst>
      <p:ext uri="{BB962C8B-B14F-4D97-AF65-F5344CB8AC3E}">
        <p14:creationId xmlns:p14="http://schemas.microsoft.com/office/powerpoint/2010/main" val="46190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6" name="Rectangle 5"/>
          <p:cNvSpPr/>
          <p:nvPr/>
        </p:nvSpPr>
        <p:spPr>
          <a:xfrm>
            <a:off x="0" y="-1"/>
            <a:ext cx="12192000" cy="1269501"/>
          </a:xfrm>
          <a:prstGeom prst="rect">
            <a:avLst/>
          </a:prstGeom>
          <a:solidFill>
            <a:srgbClr val="B00C1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itle 1">
            <a:extLst>
              <a:ext uri="{FF2B5EF4-FFF2-40B4-BE49-F238E27FC236}">
                <a16:creationId xmlns:a16="http://schemas.microsoft.com/office/drawing/2014/main" id="{39A91A57-B1D2-474B-86F8-439F00DCDEDC}"/>
              </a:ext>
            </a:extLst>
          </p:cNvPr>
          <p:cNvSpPr>
            <a:spLocks noGrp="1"/>
          </p:cNvSpPr>
          <p:nvPr>
            <p:ph type="title"/>
          </p:nvPr>
        </p:nvSpPr>
        <p:spPr>
          <a:xfrm>
            <a:off x="551273" y="414520"/>
            <a:ext cx="8761413" cy="728480"/>
          </a:xfrm>
        </p:spPr>
        <p:txBody>
          <a:bodyPr/>
          <a:lstStyle>
            <a:lvl1pPr>
              <a:defRPr sz="4400">
                <a:solidFill>
                  <a:schemeClr val="bg1"/>
                </a:solidFill>
              </a:defRPr>
            </a:lvl1pPr>
          </a:lstStyle>
          <a:p>
            <a:r>
              <a:rPr lang="en-US"/>
              <a:t>Click to edit Master title style</a:t>
            </a:r>
          </a:p>
        </p:txBody>
      </p:sp>
      <p:sp>
        <p:nvSpPr>
          <p:cNvPr id="9" name="Text Placeholder 2">
            <a:extLst>
              <a:ext uri="{FF2B5EF4-FFF2-40B4-BE49-F238E27FC236}">
                <a16:creationId xmlns:a16="http://schemas.microsoft.com/office/drawing/2014/main" id="{5F272CE9-DA47-47A5-B42B-9049EDED4129}"/>
              </a:ext>
            </a:extLst>
          </p:cNvPr>
          <p:cNvSpPr>
            <a:spLocks noGrp="1"/>
          </p:cNvSpPr>
          <p:nvPr>
            <p:ph idx="1"/>
          </p:nvPr>
        </p:nvSpPr>
        <p:spPr>
          <a:xfrm>
            <a:off x="782092" y="1884408"/>
            <a:ext cx="8761413" cy="4095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6A2B75D1-7707-C81A-5C85-FD2F2B9902B8}"/>
              </a:ext>
            </a:extLst>
          </p:cNvPr>
          <p:cNvCxnSpPr/>
          <p:nvPr userDrawn="1"/>
        </p:nvCxnSpPr>
        <p:spPr>
          <a:xfrm>
            <a:off x="0" y="1269507"/>
            <a:ext cx="12192000" cy="0"/>
          </a:xfrm>
          <a:prstGeom prst="line">
            <a:avLst/>
          </a:prstGeom>
          <a:ln w="76200">
            <a:solidFill>
              <a:srgbClr val="F5A409"/>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9551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6" name="Rectangle 5"/>
          <p:cNvSpPr/>
          <p:nvPr/>
        </p:nvSpPr>
        <p:spPr>
          <a:xfrm>
            <a:off x="0" y="-1"/>
            <a:ext cx="12192000" cy="12695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itle 1">
            <a:extLst>
              <a:ext uri="{FF2B5EF4-FFF2-40B4-BE49-F238E27FC236}">
                <a16:creationId xmlns:a16="http://schemas.microsoft.com/office/drawing/2014/main" id="{39A91A57-B1D2-474B-86F8-439F00DCDEDC}"/>
              </a:ext>
            </a:extLst>
          </p:cNvPr>
          <p:cNvSpPr>
            <a:spLocks noGrp="1"/>
          </p:cNvSpPr>
          <p:nvPr>
            <p:ph type="title"/>
          </p:nvPr>
        </p:nvSpPr>
        <p:spPr>
          <a:xfrm>
            <a:off x="551273" y="414520"/>
            <a:ext cx="8761413" cy="728480"/>
          </a:xfrm>
        </p:spPr>
        <p:txBody>
          <a:bodyPr/>
          <a:lstStyle>
            <a:lvl1pPr>
              <a:defRPr sz="4400">
                <a:solidFill>
                  <a:schemeClr val="tx1"/>
                </a:solidFill>
              </a:defRPr>
            </a:lvl1pPr>
          </a:lstStyle>
          <a:p>
            <a:r>
              <a:rPr lang="en-US"/>
              <a:t>Click to edit Master title style</a:t>
            </a:r>
          </a:p>
        </p:txBody>
      </p:sp>
      <p:sp>
        <p:nvSpPr>
          <p:cNvPr id="9" name="Text Placeholder 2">
            <a:extLst>
              <a:ext uri="{FF2B5EF4-FFF2-40B4-BE49-F238E27FC236}">
                <a16:creationId xmlns:a16="http://schemas.microsoft.com/office/drawing/2014/main" id="{5F272CE9-DA47-47A5-B42B-9049EDED4129}"/>
              </a:ext>
            </a:extLst>
          </p:cNvPr>
          <p:cNvSpPr>
            <a:spLocks noGrp="1"/>
          </p:cNvSpPr>
          <p:nvPr>
            <p:ph idx="1"/>
          </p:nvPr>
        </p:nvSpPr>
        <p:spPr>
          <a:xfrm>
            <a:off x="782092" y="1884408"/>
            <a:ext cx="8761413" cy="4095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AFB4795-EECC-4E91-9EF1-6F106503F659}"/>
              </a:ext>
            </a:extLst>
          </p:cNvPr>
          <p:cNvCxnSpPr/>
          <p:nvPr userDrawn="1"/>
        </p:nvCxnSpPr>
        <p:spPr>
          <a:xfrm>
            <a:off x="0" y="1269507"/>
            <a:ext cx="12192000" cy="0"/>
          </a:xfrm>
          <a:prstGeom prst="line">
            <a:avLst/>
          </a:prstGeom>
          <a:ln w="76200">
            <a:solidFill>
              <a:srgbClr val="BA200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597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gradFill flip="none" rotWithShape="1">
            <a:gsLst>
              <a:gs pos="0">
                <a:srgbClr val="B00C11">
                  <a:shade val="30000"/>
                  <a:satMod val="115000"/>
                </a:srgbClr>
              </a:gs>
              <a:gs pos="50000">
                <a:srgbClr val="B00C11">
                  <a:shade val="67500"/>
                  <a:satMod val="115000"/>
                </a:srgbClr>
              </a:gs>
              <a:gs pos="100000">
                <a:srgbClr val="B00C1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userDrawn="1"/>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1284277" y="2632166"/>
            <a:ext cx="4351023" cy="2283823"/>
          </a:xfrm>
        </p:spPr>
        <p:txBody>
          <a:bodyPr anchor="ctr"/>
          <a:lstStyle>
            <a:lvl1pPr algn="l">
              <a:defRPr sz="4400" b="0"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895559" y="2677644"/>
            <a:ext cx="3757545" cy="2283824"/>
          </a:xfrm>
          <a:prstGeom prst="rect">
            <a:avLst/>
          </a:prstGeom>
        </p:spPr>
        <p:txBody>
          <a:bodyPr anchor="ctr">
            <a:normAutofit/>
          </a:bodyPr>
          <a:lstStyle>
            <a:lvl1pPr marL="0" indent="0" algn="l">
              <a:buNone/>
              <a:defRPr sz="2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21" name="Picture 20">
            <a:extLst>
              <a:ext uri="{FF2B5EF4-FFF2-40B4-BE49-F238E27FC236}">
                <a16:creationId xmlns:a16="http://schemas.microsoft.com/office/drawing/2014/main" id="{91502E4D-6B76-4313-B685-5D8921B9C687}"/>
              </a:ext>
            </a:extLst>
          </p:cNvPr>
          <p:cNvPicPr>
            <a:picLocks noChangeAspect="1"/>
          </p:cNvPicPr>
          <p:nvPr userDrawn="1"/>
        </p:nvPicPr>
        <p:blipFill>
          <a:blip r:embed="rId2"/>
          <a:stretch>
            <a:fillRect/>
          </a:stretch>
        </p:blipFill>
        <p:spPr>
          <a:xfrm>
            <a:off x="739035" y="402165"/>
            <a:ext cx="5027287" cy="279293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B00C1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1154955" y="2404477"/>
            <a:ext cx="8825659" cy="1788704"/>
          </a:xfrm>
        </p:spPr>
        <p:txBody>
          <a:bodyPr anchor="b"/>
          <a:lstStyle>
            <a:lvl1pPr algn="l">
              <a:defRPr sz="4000" b="0" cap="none">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138587" y="5024967"/>
            <a:ext cx="8825658" cy="860400"/>
          </a:xfrm>
          <a:prstGeom prst="rect">
            <a:avLst/>
          </a:prstGeom>
        </p:spPr>
        <p:txBody>
          <a:bodyPr anchor="t"/>
          <a:lstStyle>
            <a:lvl1pPr marL="0" indent="0" algn="l">
              <a:buNone/>
              <a:defRPr sz="2000" cap="none">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70F2B1-FAB1-4617-867C-20850BCFA8F5}"/>
              </a:ext>
            </a:extLst>
          </p:cNvPr>
          <p:cNvPicPr>
            <a:picLocks noChangeAspect="1"/>
          </p:cNvPicPr>
          <p:nvPr userDrawn="1"/>
        </p:nvPicPr>
        <p:blipFill>
          <a:blip r:embed="rId2"/>
          <a:stretch>
            <a:fillRect/>
          </a:stretch>
        </p:blipFill>
        <p:spPr>
          <a:xfrm>
            <a:off x="8324428" y="5754359"/>
            <a:ext cx="3505504" cy="835224"/>
          </a:xfrm>
          <a:prstGeom prst="rect">
            <a:avLst/>
          </a:prstGeom>
        </p:spPr>
      </p:pic>
      <p:sp>
        <p:nvSpPr>
          <p:cNvPr id="9" name="Rectangle 8">
            <a:extLst>
              <a:ext uri="{FF2B5EF4-FFF2-40B4-BE49-F238E27FC236}">
                <a16:creationId xmlns:a16="http://schemas.microsoft.com/office/drawing/2014/main" id="{7553F2D9-8D49-4151-86B0-BC9C58C18565}"/>
              </a:ext>
            </a:extLst>
          </p:cNvPr>
          <p:cNvSpPr>
            <a:spLocks noChangeArrowheads="1"/>
          </p:cNvSpPr>
          <p:nvPr userDrawn="1"/>
        </p:nvSpPr>
        <p:spPr bwMode="auto">
          <a:xfrm>
            <a:off x="7293347" y="5440477"/>
            <a:ext cx="2062162"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eaLnBrk="1" hangingPunct="1">
              <a:lnSpc>
                <a:spcPct val="90000"/>
              </a:lnSpc>
              <a:buFont typeface="Arial" pitchFamily="34" charset="0"/>
              <a:buNone/>
              <a:defRPr/>
            </a:pPr>
            <a:r>
              <a:rPr lang="en-US" altLang="en-US" sz="1600">
                <a:latin typeface="Palatino" charset="0"/>
              </a:rPr>
              <a:t>Funded by:</a:t>
            </a:r>
          </a:p>
          <a:p>
            <a:pPr eaLnBrk="1" hangingPunct="1">
              <a:lnSpc>
                <a:spcPct val="90000"/>
              </a:lnSpc>
              <a:buFont typeface="Arial" pitchFamily="34" charset="0"/>
              <a:buNone/>
              <a:defRPr/>
            </a:pPr>
            <a:endParaRPr lang="en-US" altLang="en-US" sz="1600">
              <a:latin typeface="Palatino" charset="0"/>
            </a:endParaRPr>
          </a:p>
          <a:p>
            <a:pPr eaLnBrk="1" hangingPunct="1">
              <a:lnSpc>
                <a:spcPct val="90000"/>
              </a:lnSpc>
              <a:buFont typeface="Arial" pitchFamily="34" charset="0"/>
              <a:buNone/>
              <a:defRPr/>
            </a:pPr>
            <a:endParaRPr lang="en-US" altLang="en-US" sz="1600">
              <a:latin typeface="Palatino" charset="0"/>
            </a:endParaRPr>
          </a:p>
          <a:p>
            <a:pPr eaLnBrk="1" hangingPunct="1">
              <a:lnSpc>
                <a:spcPct val="90000"/>
              </a:lnSpc>
              <a:buFont typeface="Arial" pitchFamily="34" charset="0"/>
              <a:buNone/>
              <a:defRPr/>
            </a:pPr>
            <a:endParaRPr lang="en-US" altLang="en-US" sz="1600">
              <a:latin typeface="Palatino" charset="0"/>
            </a:endParaRPr>
          </a:p>
          <a:p>
            <a:pPr eaLnBrk="1" hangingPunct="1">
              <a:lnSpc>
                <a:spcPct val="90000"/>
              </a:lnSpc>
              <a:buFont typeface="Arial" pitchFamily="34" charset="0"/>
              <a:buNone/>
              <a:defRPr/>
            </a:pPr>
            <a:endParaRPr lang="en-US" altLang="en-US" sz="1600">
              <a:latin typeface="Palatino" charset="0"/>
            </a:endParaRPr>
          </a:p>
          <a:p>
            <a:pPr eaLnBrk="1" hangingPunct="1">
              <a:lnSpc>
                <a:spcPct val="90000"/>
              </a:lnSpc>
              <a:buFont typeface="Arial" pitchFamily="34" charset="0"/>
              <a:buNone/>
              <a:defRPr/>
            </a:pPr>
            <a:endParaRPr lang="en-US" altLang="en-US" sz="1600">
              <a:latin typeface="Palatino" charset="0"/>
            </a:endParaRPr>
          </a:p>
          <a:p>
            <a:pPr eaLnBrk="1" hangingPunct="1">
              <a:lnSpc>
                <a:spcPct val="90000"/>
              </a:lnSpc>
              <a:buFont typeface="Arial" pitchFamily="34" charset="0"/>
              <a:buNone/>
              <a:defRPr/>
            </a:pPr>
            <a:endParaRPr lang="en-US" altLang="en-US" sz="1600">
              <a:latin typeface="Palatino" charset="0"/>
            </a:endParaRPr>
          </a:p>
          <a:p>
            <a:pPr eaLnBrk="1" hangingPunct="1">
              <a:lnSpc>
                <a:spcPct val="90000"/>
              </a:lnSpc>
              <a:buFont typeface="Arial" pitchFamily="34" charset="0"/>
              <a:buNone/>
              <a:defRPr/>
            </a:pPr>
            <a:endParaRPr lang="en-US" altLang="en-US" sz="1600">
              <a:latin typeface="Palatino" charset="0"/>
            </a:endParaRPr>
          </a:p>
        </p:txBody>
      </p:sp>
      <p:pic>
        <p:nvPicPr>
          <p:cNvPr id="11" name="Picture 10">
            <a:extLst>
              <a:ext uri="{FF2B5EF4-FFF2-40B4-BE49-F238E27FC236}">
                <a16:creationId xmlns:a16="http://schemas.microsoft.com/office/drawing/2014/main" id="{8EE9F9DA-0ED1-4720-8E6E-10485CEC134D}"/>
              </a:ext>
            </a:extLst>
          </p:cNvPr>
          <p:cNvPicPr>
            <a:picLocks noChangeAspect="1"/>
          </p:cNvPicPr>
          <p:nvPr userDrawn="1"/>
        </p:nvPicPr>
        <p:blipFill>
          <a:blip r:embed="rId3"/>
          <a:stretch>
            <a:fillRect/>
          </a:stretch>
        </p:blipFill>
        <p:spPr>
          <a:xfrm>
            <a:off x="3668720" y="187921"/>
            <a:ext cx="4485813" cy="2492118"/>
          </a:xfrm>
          <a:prstGeom prst="rect">
            <a:avLst/>
          </a:prstGeom>
        </p:spPr>
      </p:pic>
    </p:spTree>
    <p:extLst>
      <p:ext uri="{BB962C8B-B14F-4D97-AF65-F5344CB8AC3E}">
        <p14:creationId xmlns:p14="http://schemas.microsoft.com/office/powerpoint/2010/main" val="132824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grpSp>
        <p:nvGrpSpPr>
          <p:cNvPr id="10" name="Group 9"/>
          <p:cNvGrpSpPr/>
          <p:nvPr userDrawn="1"/>
        </p:nvGrpSpPr>
        <p:grpSpPr>
          <a:xfrm>
            <a:off x="-13374" y="-5963"/>
            <a:ext cx="12192000" cy="6863963"/>
            <a:chOff x="-26748" y="-5963"/>
            <a:chExt cx="12192000" cy="6863963"/>
          </a:xfrm>
        </p:grpSpPr>
        <p:sp>
          <p:nvSpPr>
            <p:cNvPr id="11" name="Rectangle 10"/>
            <p:cNvSpPr/>
            <p:nvPr/>
          </p:nvSpPr>
          <p:spPr>
            <a:xfrm>
              <a:off x="-26748" y="0"/>
              <a:ext cx="12192000" cy="6858000"/>
            </a:xfrm>
            <a:prstGeom prst="rect">
              <a:avLst/>
            </a:prstGeom>
            <a:solidFill>
              <a:srgbClr val="B00C1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t>A</a:t>
              </a:r>
            </a:p>
          </p:txBody>
        </p:sp>
        <p:sp>
          <p:nvSpPr>
            <p:cNvPr id="12" name="Oval 11"/>
            <p:cNvSpPr/>
            <p:nvPr userDrawn="1"/>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userDrawn="1"/>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30452" y="268789"/>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26748" y="-5963"/>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09036" y="1107501"/>
            <a:ext cx="8825657" cy="566738"/>
          </a:xfrm>
        </p:spPr>
        <p:txBody>
          <a:bodyPr anchor="b">
            <a:normAutofit/>
          </a:bodyPr>
          <a:lstStyle>
            <a:lvl1pPr algn="l">
              <a:defRPr sz="2400" b="0">
                <a:solidFill>
                  <a:schemeClr val="tx1"/>
                </a:solidFill>
              </a:defRPr>
            </a:lvl1pPr>
          </a:lstStyle>
          <a:p>
            <a:r>
              <a:rPr lang="en-US"/>
              <a:t>Click to edit Master title style</a:t>
            </a:r>
          </a:p>
        </p:txBody>
      </p:sp>
      <p:sp>
        <p:nvSpPr>
          <p:cNvPr id="4" name="Text Placeholder 3"/>
          <p:cNvSpPr>
            <a:spLocks noGrp="1"/>
          </p:cNvSpPr>
          <p:nvPr>
            <p:ph type="body" sz="half" idx="2"/>
          </p:nvPr>
        </p:nvSpPr>
        <p:spPr bwMode="gray">
          <a:xfrm>
            <a:off x="787330" y="2058988"/>
            <a:ext cx="8825656" cy="493712"/>
          </a:xfrm>
          <a:prstGeom prst="rect">
            <a:avLst/>
          </a:prstGeom>
        </p:spPr>
        <p:txBody>
          <a:bodyPr>
            <a:normAutofit/>
          </a:bodyPr>
          <a:lstStyle>
            <a:lvl1pPr marL="0" indent="0">
              <a:buNone/>
              <a:defRPr sz="1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21" name="Picture 20">
            <a:extLst>
              <a:ext uri="{FF2B5EF4-FFF2-40B4-BE49-F238E27FC236}">
                <a16:creationId xmlns:a16="http://schemas.microsoft.com/office/drawing/2014/main" id="{A3F2E01A-B68C-4D0A-93B4-E0776602BD80}"/>
              </a:ext>
            </a:extLst>
          </p:cNvPr>
          <p:cNvPicPr>
            <a:picLocks noChangeAspect="1"/>
          </p:cNvPicPr>
          <p:nvPr userDrawn="1"/>
        </p:nvPicPr>
        <p:blipFill>
          <a:blip r:embed="rId2"/>
          <a:stretch>
            <a:fillRect/>
          </a:stretch>
        </p:blipFill>
        <p:spPr>
          <a:xfrm>
            <a:off x="809036" y="4907817"/>
            <a:ext cx="10670119" cy="15576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BF16B3-305F-4B68-AB3C-1F904BA56F07}"/>
              </a:ext>
            </a:extLst>
          </p:cNvPr>
          <p:cNvSpPr/>
          <p:nvPr userDrawn="1"/>
        </p:nvSpPr>
        <p:spPr bwMode="auto">
          <a:xfrm flipV="1">
            <a:off x="0" y="1163639"/>
            <a:ext cx="12219517" cy="46037"/>
          </a:xfrm>
          <a:prstGeom prst="rect">
            <a:avLst/>
          </a:prstGeom>
          <a:solidFill>
            <a:srgbClr val="E78E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09600" y="1778000"/>
            <a:ext cx="11277600"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a:extLst>
              <a:ext uri="{FF2B5EF4-FFF2-40B4-BE49-F238E27FC236}">
                <a16:creationId xmlns:a16="http://schemas.microsoft.com/office/drawing/2014/main" id="{8B939726-622C-4376-A303-CC9A95050F2C}"/>
              </a:ext>
            </a:extLst>
          </p:cNvPr>
          <p:cNvSpPr>
            <a:spLocks noGrp="1"/>
          </p:cNvSpPr>
          <p:nvPr>
            <p:ph type="sldNum" sz="quarter" idx="12"/>
          </p:nvPr>
        </p:nvSpPr>
        <p:spPr>
          <a:xfrm>
            <a:off x="4536017" y="6356351"/>
            <a:ext cx="2844800" cy="365125"/>
          </a:xfrm>
          <a:prstGeom prst="rect">
            <a:avLst/>
          </a:prstGeom>
        </p:spPr>
        <p:txBody>
          <a:bodyPr/>
          <a:lstStyle>
            <a:lvl1pPr>
              <a:defRPr/>
            </a:lvl1pPr>
          </a:lstStyle>
          <a:p>
            <a:pPr>
              <a:defRPr/>
            </a:pPr>
            <a:fld id="{FD957940-A94A-46E4-9B72-5AD241FAA910}" type="slidenum">
              <a:rPr lang="en-US" altLang="en-US"/>
              <a:pPr>
                <a:defRPr/>
              </a:pPr>
              <a:t>‹#›</a:t>
            </a:fld>
            <a:endParaRPr lang="en-US" altLang="en-US"/>
          </a:p>
        </p:txBody>
      </p:sp>
    </p:spTree>
    <p:extLst>
      <p:ext uri="{BB962C8B-B14F-4D97-AF65-F5344CB8AC3E}">
        <p14:creationId xmlns:p14="http://schemas.microsoft.com/office/powerpoint/2010/main" val="88945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0" y="0"/>
            <a:ext cx="12192000" cy="6858000"/>
            <a:chOff x="0" y="0"/>
            <a:chExt cx="12192000" cy="6858000"/>
          </a:xfrm>
        </p:grpSpPr>
        <p:sp>
          <p:nvSpPr>
            <p:cNvPr id="15" name="Rectangle 14"/>
            <p:cNvSpPr/>
            <p:nvPr userDrawn="1"/>
          </p:nvSpPr>
          <p:spPr>
            <a:xfrm>
              <a:off x="0" y="0"/>
              <a:ext cx="12192000" cy="6858000"/>
            </a:xfrm>
            <a:prstGeom prst="rect">
              <a:avLst/>
            </a:prstGeom>
            <a:gradFill flip="none" rotWithShape="1">
              <a:gsLst>
                <a:gs pos="0">
                  <a:srgbClr val="B00C11">
                    <a:shade val="30000"/>
                    <a:satMod val="115000"/>
                  </a:srgbClr>
                </a:gs>
                <a:gs pos="50000">
                  <a:srgbClr val="B00C11">
                    <a:shade val="67500"/>
                    <a:satMod val="115000"/>
                  </a:srgbClr>
                </a:gs>
                <a:gs pos="100000">
                  <a:srgbClr val="B00C1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userDrawn="1"/>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p:cNvSpPr/>
            <p:nvPr userDrawn="1"/>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4095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6/10/26</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83" r:id="rId2"/>
    <p:sldLayoutId id="2147483682" r:id="rId3"/>
    <p:sldLayoutId id="2147483681" r:id="rId4"/>
    <p:sldLayoutId id="2147483651" r:id="rId5"/>
    <p:sldLayoutId id="2147483662" r:id="rId6"/>
    <p:sldLayoutId id="2147483674" r:id="rId7"/>
    <p:sldLayoutId id="2147483667" r:id="rId8"/>
    <p:sldLayoutId id="2147483684" r:id="rId9"/>
  </p:sldLayoutIdLst>
  <p:hf sldNum="0" hdr="0" ftr="0" dt="0"/>
  <p:txStyles>
    <p:titleStyle>
      <a:lvl1pPr algn="l" defTabSz="457200" rtl="0" eaLnBrk="1" latinLnBrk="0" hangingPunct="1">
        <a:spcBef>
          <a:spcPct val="0"/>
        </a:spcBef>
        <a:buNone/>
        <a:defRPr sz="4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3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8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video" Target="https://www.youtube.com/embed/Th1uN3Pjawo?feature=oembed" TargetMode="Externa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video" Target="https://www.youtube.com/embed/LCeEP8QPV_I?feature=oembed" TargetMode="Externa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ncbi.nlm.nih.gov/books/NBK185347/?utm_source=chatgpt.com" TargetMode="External"/><Relationship Id="rId7" Type="http://schemas.openxmlformats.org/officeDocument/2006/relationships/hyperlink" Target="https://pubmed.ncbi.nlm.nih.gov/38015249/?utm_source=chatgpt.com"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hyperlink" Target="https://www.ndhsca.com/concussion/ndlegislation.pdf?utm_source=chatgpt.com" TargetMode="External"/><Relationship Id="rId5" Type="http://schemas.openxmlformats.org/officeDocument/2006/relationships/hyperlink" Target="https://www.ndbin.org/services/education?utm_source=chatgpt.com" TargetMode="External"/><Relationship Id="rId4" Type="http://schemas.openxmlformats.org/officeDocument/2006/relationships/hyperlink" Target="https://pubmed.ncbi.nlm.nih.gov/32214697/?utm_source=chatgp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9D79-7AA3-448F-8071-2F0FB8D8A195}"/>
              </a:ext>
            </a:extLst>
          </p:cNvPr>
          <p:cNvSpPr>
            <a:spLocks noGrp="1"/>
          </p:cNvSpPr>
          <p:nvPr>
            <p:ph type="ctrTitle"/>
          </p:nvPr>
        </p:nvSpPr>
        <p:spPr>
          <a:xfrm>
            <a:off x="450523" y="1758906"/>
            <a:ext cx="11290953" cy="2117355"/>
          </a:xfrm>
        </p:spPr>
        <p:txBody>
          <a:bodyPr/>
          <a:lstStyle/>
          <a:p>
            <a:pPr algn="ctr"/>
            <a:r>
              <a:rPr lang="en-US" b="1" dirty="0"/>
              <a:t>Preventing Youth Concussions in Rural North Dakota: Monitoring for Better Outcomes </a:t>
            </a:r>
            <a:br>
              <a:rPr lang="en-US" dirty="0"/>
            </a:br>
            <a:endParaRPr lang="en-US" dirty="0"/>
          </a:p>
        </p:txBody>
      </p:sp>
      <p:sp>
        <p:nvSpPr>
          <p:cNvPr id="4" name="Subtitle 3">
            <a:extLst>
              <a:ext uri="{FF2B5EF4-FFF2-40B4-BE49-F238E27FC236}">
                <a16:creationId xmlns:a16="http://schemas.microsoft.com/office/drawing/2014/main" id="{D66CD6B3-907A-ECB7-77D9-F70FC9839D01}"/>
              </a:ext>
            </a:extLst>
          </p:cNvPr>
          <p:cNvSpPr>
            <a:spLocks noGrp="1"/>
          </p:cNvSpPr>
          <p:nvPr>
            <p:ph type="subTitle" idx="1"/>
          </p:nvPr>
        </p:nvSpPr>
        <p:spPr>
          <a:xfrm>
            <a:off x="1679713" y="3786808"/>
            <a:ext cx="9838389" cy="946950"/>
          </a:xfrm>
        </p:spPr>
        <p:txBody>
          <a:bodyPr>
            <a:normAutofit fontScale="85000" lnSpcReduction="20000"/>
          </a:bodyPr>
          <a:lstStyle/>
          <a:p>
            <a:r>
              <a:rPr lang="en-US" dirty="0"/>
              <a:t>Carly Endres, </a:t>
            </a:r>
            <a:r>
              <a:rPr lang="en-US" dirty="0" err="1"/>
              <a:t>ms</a:t>
            </a:r>
            <a:r>
              <a:rPr lang="en-US" dirty="0"/>
              <a:t>, </a:t>
            </a:r>
            <a:r>
              <a:rPr lang="en-US" dirty="0" err="1"/>
              <a:t>cbist</a:t>
            </a:r>
            <a:r>
              <a:rPr lang="en-US" dirty="0"/>
              <a:t> and </a:t>
            </a:r>
          </a:p>
          <a:p>
            <a:pPr algn="ctr"/>
            <a:r>
              <a:rPr lang="en-US" dirty="0"/>
              <a:t>Andrea </a:t>
            </a:r>
            <a:r>
              <a:rPr lang="en-US"/>
              <a:t>WATKINS,</a:t>
            </a:r>
            <a:r>
              <a:rPr lang="en-US" dirty="0"/>
              <a:t> MS, CCC-SLP, CBIST </a:t>
            </a:r>
          </a:p>
        </p:txBody>
      </p:sp>
    </p:spTree>
    <p:extLst>
      <p:ext uri="{BB962C8B-B14F-4D97-AF65-F5344CB8AC3E}">
        <p14:creationId xmlns:p14="http://schemas.microsoft.com/office/powerpoint/2010/main" val="4201366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E2BC-041D-B045-CEB0-3BDB2D4DC02D}"/>
              </a:ext>
            </a:extLst>
          </p:cNvPr>
          <p:cNvSpPr>
            <a:spLocks noGrp="1"/>
          </p:cNvSpPr>
          <p:nvPr>
            <p:ph type="title"/>
          </p:nvPr>
        </p:nvSpPr>
        <p:spPr>
          <a:xfrm>
            <a:off x="609600" y="570233"/>
            <a:ext cx="8761413" cy="728480"/>
          </a:xfrm>
        </p:spPr>
        <p:txBody>
          <a:bodyPr/>
          <a:lstStyle/>
          <a:p>
            <a:r>
              <a:rPr lang="en-US" dirty="0"/>
              <a:t>Monitoring </a:t>
            </a:r>
            <a:r>
              <a:rPr lang="en-US" b="1" dirty="0"/>
              <a:t>After Injury</a:t>
            </a:r>
          </a:p>
        </p:txBody>
      </p:sp>
      <p:sp>
        <p:nvSpPr>
          <p:cNvPr id="3" name="Text Placeholder 2">
            <a:extLst>
              <a:ext uri="{FF2B5EF4-FFF2-40B4-BE49-F238E27FC236}">
                <a16:creationId xmlns:a16="http://schemas.microsoft.com/office/drawing/2014/main" id="{FBAF0E46-E823-3C66-1952-293D7285DAA4}"/>
              </a:ext>
            </a:extLst>
          </p:cNvPr>
          <p:cNvSpPr>
            <a:spLocks noGrp="1"/>
          </p:cNvSpPr>
          <p:nvPr>
            <p:ph type="body" sz="quarter" idx="11"/>
          </p:nvPr>
        </p:nvSpPr>
        <p:spPr>
          <a:xfrm>
            <a:off x="404191" y="2245140"/>
            <a:ext cx="11787809" cy="4532313"/>
          </a:xfrm>
        </p:spPr>
        <p:txBody>
          <a:bodyPr vert="horz" lIns="91440" tIns="45720" rIns="91440" bIns="45720" rtlCol="0" anchor="t">
            <a:normAutofit lnSpcReduction="10000"/>
          </a:bodyPr>
          <a:lstStyle/>
          <a:p>
            <a:pPr marL="0" indent="0">
              <a:buNone/>
            </a:pPr>
            <a:r>
              <a:rPr lang="en-US" b="1" dirty="0"/>
              <a:t>Structured Follow-Up:</a:t>
            </a:r>
            <a:endParaRPr lang="en-US" dirty="0"/>
          </a:p>
          <a:p>
            <a:pPr lvl="0"/>
            <a:r>
              <a:rPr lang="en-US" dirty="0"/>
              <a:t>Assess symptoms daily</a:t>
            </a:r>
          </a:p>
          <a:p>
            <a:r>
              <a:rPr lang="en-US"/>
              <a:t>Return to learn before return to play</a:t>
            </a:r>
            <a:endParaRPr lang="en-US" dirty="0"/>
          </a:p>
          <a:p>
            <a:r>
              <a:rPr lang="en-US"/>
              <a:t>Track cognitive function, sleep, mood, appetite</a:t>
            </a:r>
          </a:p>
          <a:p>
            <a:pPr lvl="0"/>
            <a:r>
              <a:rPr lang="en-US" dirty="0"/>
              <a:t>When recovery stalls, escalate care</a:t>
            </a:r>
          </a:p>
          <a:p>
            <a:pPr marL="0" indent="0">
              <a:buNone/>
            </a:pPr>
            <a:r>
              <a:rPr lang="en-US" b="1" dirty="0"/>
              <a:t>Telehealth in Rural Care:</a:t>
            </a:r>
            <a:endParaRPr lang="en-US" dirty="0"/>
          </a:p>
          <a:p>
            <a:r>
              <a:rPr lang="en-US" dirty="0"/>
              <a:t>Virtual concussion clinics improve follow-up accessibility in rural settings. </a:t>
            </a:r>
          </a:p>
        </p:txBody>
      </p:sp>
    </p:spTree>
    <p:extLst>
      <p:ext uri="{BB962C8B-B14F-4D97-AF65-F5344CB8AC3E}">
        <p14:creationId xmlns:p14="http://schemas.microsoft.com/office/powerpoint/2010/main" val="1987694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CF6162-C90D-43BF-B7E4-A7B29A161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A6895F9A-4951-41A7-988E-E4426D51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973CCBF7-E635-45F0-9262-B1378FECE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A95F2453-17DE-4864-ADA2-6D234F95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044DD539-16E2-48D1-9557-24281434B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025EA950-BF18-4722-B2FD-04D35798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7E71AB5E-77FB-4315-8B22-845D24C70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27ED4165-1756-4A80-90B1-FFF8AD7F2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3F4860A4-6A75-4E92-905D-FA03EED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D9418A9-4759-DC1A-AFD2-44EA7D3D0465}"/>
              </a:ext>
            </a:extLst>
          </p:cNvPr>
          <p:cNvSpPr>
            <a:spLocks noGrp="1"/>
          </p:cNvSpPr>
          <p:nvPr>
            <p:ph type="title"/>
          </p:nvPr>
        </p:nvSpPr>
        <p:spPr>
          <a:xfrm>
            <a:off x="8000352" y="1143140"/>
            <a:ext cx="3542718" cy="3251879"/>
          </a:xfrm>
        </p:spPr>
        <p:txBody>
          <a:bodyPr vert="horz" lIns="91440" tIns="45720" rIns="91440" bIns="45720" rtlCol="0" anchor="b">
            <a:noAutofit/>
          </a:bodyPr>
          <a:lstStyle/>
          <a:p>
            <a:r>
              <a:rPr lang="en-US" sz="4000" dirty="0"/>
              <a:t>Daily/weekly sy</a:t>
            </a:r>
            <a:r>
              <a:rPr lang="en-US" sz="4000"/>
              <a:t>mptom checklist</a:t>
            </a:r>
            <a:endParaRPr lang="en-US" sz="4000" b="0" i="0" kern="1200" dirty="0">
              <a:solidFill>
                <a:schemeClr val="bg2"/>
              </a:solidFill>
              <a:latin typeface="+mj-lt"/>
            </a:endParaRPr>
          </a:p>
        </p:txBody>
      </p:sp>
      <p:pic>
        <p:nvPicPr>
          <p:cNvPr id="4" name="Picture 3" descr="A screenshot of a checklist">
            <a:extLst>
              <a:ext uri="{FF2B5EF4-FFF2-40B4-BE49-F238E27FC236}">
                <a16:creationId xmlns:a16="http://schemas.microsoft.com/office/drawing/2014/main" id="{16C5EB81-ADB0-4EC7-5AD1-51A120EF1EB3}"/>
              </a:ext>
            </a:extLst>
          </p:cNvPr>
          <p:cNvPicPr>
            <a:picLocks noChangeAspect="1"/>
          </p:cNvPicPr>
          <p:nvPr/>
        </p:nvPicPr>
        <p:blipFill>
          <a:blip r:embed="rId4"/>
          <a:stretch>
            <a:fillRect/>
          </a:stretch>
        </p:blipFill>
        <p:spPr>
          <a:xfrm>
            <a:off x="657080" y="691958"/>
            <a:ext cx="7005300" cy="5400783"/>
          </a:xfrm>
          <a:prstGeom prst="roundRect">
            <a:avLst>
              <a:gd name="adj" fmla="val 1858"/>
            </a:avLst>
          </a:prstGeom>
          <a:effectLst>
            <a:outerShdw blurRad="50800" dist="50800" dir="5400000" algn="tl" rotWithShape="0">
              <a:srgbClr val="000000">
                <a:alpha val="43000"/>
              </a:srgbClr>
            </a:outerShdw>
          </a:effectLst>
        </p:spPr>
      </p:pic>
      <p:sp>
        <p:nvSpPr>
          <p:cNvPr id="5" name="TextBox 4">
            <a:extLst>
              <a:ext uri="{FF2B5EF4-FFF2-40B4-BE49-F238E27FC236}">
                <a16:creationId xmlns:a16="http://schemas.microsoft.com/office/drawing/2014/main" id="{A487BFFE-B848-EBEE-3321-B2D17C38B96E}"/>
              </a:ext>
            </a:extLst>
          </p:cNvPr>
          <p:cNvSpPr txBox="1"/>
          <p:nvPr/>
        </p:nvSpPr>
        <p:spPr>
          <a:xfrm>
            <a:off x="333375" y="6604000"/>
            <a:ext cx="10791825"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t>Copied from REAP: The </a:t>
            </a:r>
            <a:r>
              <a:rPr lang="en-US" sz="1050"/>
              <a:t>Benefits of Good Concussion Management</a:t>
            </a:r>
          </a:p>
        </p:txBody>
      </p:sp>
    </p:spTree>
    <p:extLst>
      <p:ext uri="{BB962C8B-B14F-4D97-AF65-F5344CB8AC3E}">
        <p14:creationId xmlns:p14="http://schemas.microsoft.com/office/powerpoint/2010/main" val="55378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C3E1-A5D5-E014-3308-39A7C9B9FAEE}"/>
              </a:ext>
            </a:extLst>
          </p:cNvPr>
          <p:cNvSpPr>
            <a:spLocks noGrp="1"/>
          </p:cNvSpPr>
          <p:nvPr>
            <p:ph type="title"/>
          </p:nvPr>
        </p:nvSpPr>
        <p:spPr>
          <a:xfrm>
            <a:off x="518849" y="850900"/>
            <a:ext cx="8761413" cy="728480"/>
          </a:xfrm>
        </p:spPr>
        <p:txBody>
          <a:bodyPr/>
          <a:lstStyle/>
          <a:p>
            <a:r>
              <a:rPr lang="en-US" dirty="0"/>
              <a:t>ND Concussion Law</a:t>
            </a:r>
            <a:br>
              <a:rPr lang="en-US" dirty="0"/>
            </a:br>
            <a:endParaRPr lang="en-US" dirty="0"/>
          </a:p>
        </p:txBody>
      </p:sp>
      <p:sp>
        <p:nvSpPr>
          <p:cNvPr id="3" name="Text Placeholder 2">
            <a:extLst>
              <a:ext uri="{FF2B5EF4-FFF2-40B4-BE49-F238E27FC236}">
                <a16:creationId xmlns:a16="http://schemas.microsoft.com/office/drawing/2014/main" id="{B69354AD-BA1A-95CA-93FF-4C88C329522D}"/>
              </a:ext>
            </a:extLst>
          </p:cNvPr>
          <p:cNvSpPr>
            <a:spLocks noGrp="1"/>
          </p:cNvSpPr>
          <p:nvPr>
            <p:ph type="body" sz="quarter" idx="11"/>
          </p:nvPr>
        </p:nvSpPr>
        <p:spPr>
          <a:xfrm>
            <a:off x="321365" y="2503556"/>
            <a:ext cx="11277600" cy="4229100"/>
          </a:xfrm>
        </p:spPr>
        <p:txBody>
          <a:bodyPr>
            <a:normAutofit lnSpcReduction="10000"/>
          </a:bodyPr>
          <a:lstStyle/>
          <a:p>
            <a:pPr lvl="0"/>
            <a:r>
              <a:rPr lang="en-US" dirty="0"/>
              <a:t>All schools must have a concussion management program</a:t>
            </a:r>
          </a:p>
          <a:p>
            <a:pPr lvl="0"/>
            <a:r>
              <a:rPr lang="en-US" dirty="0"/>
              <a:t>Removal from play is mandatory for suspected concussions</a:t>
            </a:r>
          </a:p>
          <a:p>
            <a:r>
              <a:rPr lang="en-US" dirty="0"/>
              <a:t>Medical clearance required before return-to-play. </a:t>
            </a:r>
          </a:p>
          <a:p>
            <a:pPr marL="0" indent="0">
              <a:buNone/>
            </a:pPr>
            <a:r>
              <a:rPr lang="en-US" b="1" dirty="0"/>
              <a:t>Training Requirements:</a:t>
            </a:r>
            <a:endParaRPr lang="en-US" dirty="0"/>
          </a:p>
          <a:p>
            <a:r>
              <a:rPr lang="en-US" dirty="0"/>
              <a:t>Coaches &amp; officials must complete concussion training</a:t>
            </a:r>
          </a:p>
        </p:txBody>
      </p:sp>
    </p:spTree>
    <p:extLst>
      <p:ext uri="{BB962C8B-B14F-4D97-AF65-F5344CB8AC3E}">
        <p14:creationId xmlns:p14="http://schemas.microsoft.com/office/powerpoint/2010/main" val="292141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3525C-9DE6-0A1D-FEAE-795156708294}"/>
              </a:ext>
            </a:extLst>
          </p:cNvPr>
          <p:cNvSpPr>
            <a:spLocks noGrp="1"/>
          </p:cNvSpPr>
          <p:nvPr>
            <p:ph type="title"/>
          </p:nvPr>
        </p:nvSpPr>
        <p:spPr>
          <a:xfrm>
            <a:off x="717633" y="486660"/>
            <a:ext cx="10096141" cy="728480"/>
          </a:xfrm>
        </p:spPr>
        <p:txBody>
          <a:bodyPr/>
          <a:lstStyle/>
          <a:p>
            <a:r>
              <a:rPr lang="en-US" dirty="0"/>
              <a:t>Best Practice Monitoring Strategies</a:t>
            </a:r>
          </a:p>
        </p:txBody>
      </p:sp>
      <p:sp>
        <p:nvSpPr>
          <p:cNvPr id="3" name="Text Placeholder 2">
            <a:extLst>
              <a:ext uri="{FF2B5EF4-FFF2-40B4-BE49-F238E27FC236}">
                <a16:creationId xmlns:a16="http://schemas.microsoft.com/office/drawing/2014/main" id="{73974FD7-14FB-53CD-A798-EE982FEC3EFF}"/>
              </a:ext>
            </a:extLst>
          </p:cNvPr>
          <p:cNvSpPr>
            <a:spLocks noGrp="1"/>
          </p:cNvSpPr>
          <p:nvPr>
            <p:ph type="body" sz="quarter" idx="11"/>
          </p:nvPr>
        </p:nvSpPr>
        <p:spPr>
          <a:xfrm>
            <a:off x="311426" y="2483679"/>
            <a:ext cx="11277600" cy="4229100"/>
          </a:xfrm>
        </p:spPr>
        <p:txBody>
          <a:bodyPr vert="horz" lIns="91440" tIns="45720" rIns="91440" bIns="45720" rtlCol="0" anchor="t">
            <a:normAutofit/>
          </a:bodyPr>
          <a:lstStyle/>
          <a:p>
            <a:pPr marL="0" indent="0">
              <a:buNone/>
            </a:pPr>
            <a:r>
              <a:rPr lang="en-US" b="1" dirty="0"/>
              <a:t>School &amp; Community Level:</a:t>
            </a:r>
            <a:endParaRPr lang="en-US" dirty="0"/>
          </a:p>
          <a:p>
            <a:pPr lvl="0"/>
            <a:r>
              <a:rPr lang="en-US" dirty="0"/>
              <a:t>Baseline tests (e.g., computerized or clinician-supervised)</a:t>
            </a:r>
          </a:p>
          <a:p>
            <a:pPr lvl="0"/>
            <a:r>
              <a:rPr lang="en-US" dirty="0"/>
              <a:t>Standard checklists for coaches &amp; parents</a:t>
            </a:r>
          </a:p>
          <a:p>
            <a:pPr lvl="0"/>
            <a:r>
              <a:rPr lang="en-US" dirty="0"/>
              <a:t>Regular symptom monitoring post-injury</a:t>
            </a:r>
          </a:p>
          <a:p>
            <a:pPr lvl="0"/>
            <a:r>
              <a:rPr lang="en-US" dirty="0"/>
              <a:t>Education campaigns for athletes &amp; families</a:t>
            </a:r>
          </a:p>
          <a:p>
            <a:pPr marL="0" indent="0">
              <a:buNone/>
            </a:pPr>
            <a:endParaRPr lang="en-US" b="1" dirty="0"/>
          </a:p>
        </p:txBody>
      </p:sp>
    </p:spTree>
    <p:extLst>
      <p:ext uri="{BB962C8B-B14F-4D97-AF65-F5344CB8AC3E}">
        <p14:creationId xmlns:p14="http://schemas.microsoft.com/office/powerpoint/2010/main" val="1128362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F23F-0696-3ADF-5C01-2C0D578F1367}"/>
              </a:ext>
            </a:extLst>
          </p:cNvPr>
          <p:cNvSpPr>
            <a:spLocks noGrp="1"/>
          </p:cNvSpPr>
          <p:nvPr>
            <p:ph type="title"/>
          </p:nvPr>
        </p:nvSpPr>
        <p:spPr>
          <a:xfrm>
            <a:off x="717632" y="486660"/>
            <a:ext cx="8761413" cy="728480"/>
          </a:xfrm>
        </p:spPr>
        <p:txBody>
          <a:bodyPr/>
          <a:lstStyle/>
          <a:p>
            <a:r>
              <a:rPr lang="en-US" dirty="0"/>
              <a:t>Supporting Monitoring Efforts</a:t>
            </a:r>
          </a:p>
        </p:txBody>
      </p:sp>
      <p:sp>
        <p:nvSpPr>
          <p:cNvPr id="3" name="Text Placeholder 2">
            <a:extLst>
              <a:ext uri="{FF2B5EF4-FFF2-40B4-BE49-F238E27FC236}">
                <a16:creationId xmlns:a16="http://schemas.microsoft.com/office/drawing/2014/main" id="{2208D1F6-0D4A-7506-7FD9-26A1D94BE362}"/>
              </a:ext>
            </a:extLst>
          </p:cNvPr>
          <p:cNvSpPr>
            <a:spLocks noGrp="1"/>
          </p:cNvSpPr>
          <p:nvPr>
            <p:ph type="body" sz="quarter" idx="11"/>
          </p:nvPr>
        </p:nvSpPr>
        <p:spPr>
          <a:xfrm>
            <a:off x="371061" y="2628900"/>
            <a:ext cx="11277600" cy="4229100"/>
          </a:xfrm>
        </p:spPr>
        <p:txBody>
          <a:bodyPr/>
          <a:lstStyle/>
          <a:p>
            <a:pPr marL="0" indent="0">
              <a:buNone/>
            </a:pPr>
            <a:r>
              <a:rPr lang="en-US" b="1" dirty="0"/>
              <a:t>Community Partnerships:</a:t>
            </a:r>
            <a:endParaRPr lang="en-US" dirty="0"/>
          </a:p>
          <a:p>
            <a:pPr lvl="0"/>
            <a:r>
              <a:rPr lang="en-US" dirty="0"/>
              <a:t>Schools ↔ Clinics ↔ EMS ↔ ND Brain Injury Network</a:t>
            </a:r>
          </a:p>
          <a:p>
            <a:pPr lvl="0"/>
            <a:r>
              <a:rPr lang="en-US" dirty="0"/>
              <a:t>Shared reporting &amp; data systems</a:t>
            </a:r>
          </a:p>
          <a:p>
            <a:pPr marL="0" indent="0">
              <a:buNone/>
            </a:pPr>
            <a:r>
              <a:rPr lang="en-US" b="1" dirty="0"/>
              <a:t>Telehealth Networks:</a:t>
            </a:r>
            <a:endParaRPr lang="en-US" dirty="0"/>
          </a:p>
          <a:p>
            <a:pPr lvl="0"/>
            <a:r>
              <a:rPr lang="en-US" dirty="0"/>
              <a:t>Expand access to neuro-specialists and follow-up care, especially for remote communities</a:t>
            </a:r>
          </a:p>
          <a:p>
            <a:endParaRPr lang="en-US" dirty="0"/>
          </a:p>
        </p:txBody>
      </p:sp>
    </p:spTree>
    <p:extLst>
      <p:ext uri="{BB962C8B-B14F-4D97-AF65-F5344CB8AC3E}">
        <p14:creationId xmlns:p14="http://schemas.microsoft.com/office/powerpoint/2010/main" val="1730640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B163-6F9A-290B-CAAB-8B666EC4155F}"/>
              </a:ext>
            </a:extLst>
          </p:cNvPr>
          <p:cNvSpPr>
            <a:spLocks noGrp="1"/>
          </p:cNvSpPr>
          <p:nvPr>
            <p:ph type="title"/>
          </p:nvPr>
        </p:nvSpPr>
        <p:spPr>
          <a:xfrm>
            <a:off x="747450" y="486660"/>
            <a:ext cx="8761413" cy="728480"/>
          </a:xfrm>
        </p:spPr>
        <p:txBody>
          <a:bodyPr/>
          <a:lstStyle/>
          <a:p>
            <a:r>
              <a:rPr lang="en-US" dirty="0"/>
              <a:t>Education &amp; Awareness</a:t>
            </a:r>
          </a:p>
        </p:txBody>
      </p:sp>
      <p:sp>
        <p:nvSpPr>
          <p:cNvPr id="3" name="Text Placeholder 2">
            <a:extLst>
              <a:ext uri="{FF2B5EF4-FFF2-40B4-BE49-F238E27FC236}">
                <a16:creationId xmlns:a16="http://schemas.microsoft.com/office/drawing/2014/main" id="{1D20F7BE-F460-DDAD-0EA6-79728A784862}"/>
              </a:ext>
            </a:extLst>
          </p:cNvPr>
          <p:cNvSpPr>
            <a:spLocks noGrp="1"/>
          </p:cNvSpPr>
          <p:nvPr>
            <p:ph type="body" sz="quarter" idx="11"/>
          </p:nvPr>
        </p:nvSpPr>
        <p:spPr>
          <a:xfrm>
            <a:off x="381000" y="2394226"/>
            <a:ext cx="11277600" cy="4229100"/>
          </a:xfrm>
        </p:spPr>
        <p:txBody>
          <a:bodyPr>
            <a:normAutofit fontScale="85000" lnSpcReduction="20000"/>
          </a:bodyPr>
          <a:lstStyle/>
          <a:p>
            <a:pPr marL="0" indent="0">
              <a:buNone/>
            </a:pPr>
            <a:r>
              <a:rPr lang="en-US" b="1" dirty="0"/>
              <a:t>Target Audiences:</a:t>
            </a:r>
            <a:endParaRPr lang="en-US" dirty="0"/>
          </a:p>
          <a:p>
            <a:pPr lvl="0"/>
            <a:r>
              <a:rPr lang="en-US" dirty="0"/>
              <a:t>Students</a:t>
            </a:r>
          </a:p>
          <a:p>
            <a:pPr lvl="0"/>
            <a:r>
              <a:rPr lang="en-US" dirty="0"/>
              <a:t>Parents/Guardians</a:t>
            </a:r>
          </a:p>
          <a:p>
            <a:pPr lvl="0"/>
            <a:r>
              <a:rPr lang="en-US" dirty="0"/>
              <a:t>Coaches</a:t>
            </a:r>
          </a:p>
          <a:p>
            <a:pPr lvl="0"/>
            <a:r>
              <a:rPr lang="en-US" dirty="0"/>
              <a:t>School staff</a:t>
            </a:r>
          </a:p>
          <a:p>
            <a:pPr lvl="0"/>
            <a:r>
              <a:rPr lang="en-US" dirty="0"/>
              <a:t>Healthcare providers</a:t>
            </a:r>
          </a:p>
          <a:p>
            <a:pPr marL="0" lvl="0" indent="0">
              <a:buNone/>
            </a:pPr>
            <a:r>
              <a:rPr lang="en-US" b="1" dirty="0"/>
              <a:t>Programs to Scale:</a:t>
            </a:r>
            <a:endParaRPr lang="en-US" dirty="0"/>
          </a:p>
          <a:p>
            <a:pPr lvl="0"/>
            <a:r>
              <a:rPr lang="en-US" dirty="0"/>
              <a:t>Concussion recognition &amp; reporting workshops</a:t>
            </a:r>
          </a:p>
          <a:p>
            <a:r>
              <a:rPr lang="en-US" dirty="0"/>
              <a:t>Online / hybrid training modules</a:t>
            </a:r>
          </a:p>
        </p:txBody>
      </p:sp>
    </p:spTree>
    <p:extLst>
      <p:ext uri="{BB962C8B-B14F-4D97-AF65-F5344CB8AC3E}">
        <p14:creationId xmlns:p14="http://schemas.microsoft.com/office/powerpoint/2010/main" val="1414719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AEA7D-5A37-2284-B4A2-BE140F4076FA}"/>
              </a:ext>
            </a:extLst>
          </p:cNvPr>
          <p:cNvSpPr>
            <a:spLocks noGrp="1"/>
          </p:cNvSpPr>
          <p:nvPr>
            <p:ph type="title"/>
          </p:nvPr>
        </p:nvSpPr>
        <p:spPr>
          <a:xfrm>
            <a:off x="609600" y="759077"/>
            <a:ext cx="8761413" cy="728480"/>
          </a:xfrm>
        </p:spPr>
        <p:txBody>
          <a:bodyPr/>
          <a:lstStyle/>
          <a:p>
            <a:r>
              <a:rPr lang="en-US" dirty="0"/>
              <a:t>Case Example</a:t>
            </a:r>
            <a:br>
              <a:rPr lang="en-US" dirty="0"/>
            </a:br>
            <a:endParaRPr lang="en-US" dirty="0"/>
          </a:p>
        </p:txBody>
      </p:sp>
      <p:sp>
        <p:nvSpPr>
          <p:cNvPr id="3" name="Text Placeholder 2">
            <a:extLst>
              <a:ext uri="{FF2B5EF4-FFF2-40B4-BE49-F238E27FC236}">
                <a16:creationId xmlns:a16="http://schemas.microsoft.com/office/drawing/2014/main" id="{BD730F96-B73D-72DD-FBBB-32D042231DEC}"/>
              </a:ext>
            </a:extLst>
          </p:cNvPr>
          <p:cNvSpPr>
            <a:spLocks noGrp="1"/>
          </p:cNvSpPr>
          <p:nvPr>
            <p:ph type="body" sz="quarter" idx="11"/>
          </p:nvPr>
        </p:nvSpPr>
        <p:spPr>
          <a:xfrm>
            <a:off x="457200" y="2493618"/>
            <a:ext cx="11277600" cy="4229100"/>
          </a:xfrm>
        </p:spPr>
        <p:txBody>
          <a:bodyPr/>
          <a:lstStyle/>
          <a:p>
            <a:pPr marL="0" indent="0">
              <a:buNone/>
            </a:pPr>
            <a:r>
              <a:rPr lang="en-US" b="1" dirty="0"/>
              <a:t>Small North Dakota School District:</a:t>
            </a:r>
            <a:endParaRPr lang="en-US" dirty="0"/>
          </a:p>
          <a:p>
            <a:pPr lvl="0"/>
            <a:r>
              <a:rPr lang="en-US" dirty="0"/>
              <a:t>Implemented baseline testing</a:t>
            </a:r>
          </a:p>
          <a:p>
            <a:pPr lvl="0"/>
            <a:r>
              <a:rPr lang="en-US" dirty="0"/>
              <a:t>Trained coaches + officials</a:t>
            </a:r>
          </a:p>
          <a:p>
            <a:pPr lvl="0"/>
            <a:r>
              <a:rPr lang="en-US" dirty="0"/>
              <a:t>Coordinated with local clinic for telehealth follow-ups</a:t>
            </a:r>
          </a:p>
          <a:p>
            <a:pPr lvl="0"/>
            <a:r>
              <a:rPr lang="en-US" dirty="0"/>
              <a:t>Result: faster injury recognition, fewer complications</a:t>
            </a:r>
          </a:p>
          <a:p>
            <a:endParaRPr lang="en-US" dirty="0"/>
          </a:p>
        </p:txBody>
      </p:sp>
    </p:spTree>
    <p:extLst>
      <p:ext uri="{BB962C8B-B14F-4D97-AF65-F5344CB8AC3E}">
        <p14:creationId xmlns:p14="http://schemas.microsoft.com/office/powerpoint/2010/main" val="1282611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341D-6FF1-83C9-04D0-6C32201CAD4A}"/>
              </a:ext>
            </a:extLst>
          </p:cNvPr>
          <p:cNvSpPr>
            <a:spLocks noGrp="1"/>
          </p:cNvSpPr>
          <p:nvPr>
            <p:ph type="title"/>
          </p:nvPr>
        </p:nvSpPr>
        <p:spPr>
          <a:xfrm>
            <a:off x="787206" y="486660"/>
            <a:ext cx="8761413" cy="728480"/>
          </a:xfrm>
        </p:spPr>
        <p:txBody>
          <a:bodyPr/>
          <a:lstStyle/>
          <a:p>
            <a:r>
              <a:rPr lang="en-US" dirty="0"/>
              <a:t>Implementation Framework</a:t>
            </a:r>
          </a:p>
        </p:txBody>
      </p:sp>
      <p:sp>
        <p:nvSpPr>
          <p:cNvPr id="3" name="Text Placeholder 2">
            <a:extLst>
              <a:ext uri="{FF2B5EF4-FFF2-40B4-BE49-F238E27FC236}">
                <a16:creationId xmlns:a16="http://schemas.microsoft.com/office/drawing/2014/main" id="{B3E7C525-11CA-019C-C759-27D54460E1A0}"/>
              </a:ext>
            </a:extLst>
          </p:cNvPr>
          <p:cNvSpPr>
            <a:spLocks noGrp="1"/>
          </p:cNvSpPr>
          <p:nvPr>
            <p:ph type="body" sz="quarter" idx="11"/>
          </p:nvPr>
        </p:nvSpPr>
        <p:spPr>
          <a:xfrm>
            <a:off x="331303" y="2364408"/>
            <a:ext cx="11973339" cy="4493591"/>
          </a:xfrm>
        </p:spPr>
        <p:txBody>
          <a:bodyPr>
            <a:normAutofit fontScale="92500" lnSpcReduction="10000"/>
          </a:bodyPr>
          <a:lstStyle/>
          <a:p>
            <a:pPr marL="0" indent="0">
              <a:buNone/>
            </a:pPr>
            <a:r>
              <a:rPr lang="en-US" b="1" dirty="0"/>
              <a:t>Step 1:</a:t>
            </a:r>
            <a:r>
              <a:rPr lang="en-US" dirty="0"/>
              <a:t> Build Local Team</a:t>
            </a:r>
            <a:br>
              <a:rPr lang="en-US" dirty="0"/>
            </a:br>
            <a:r>
              <a:rPr lang="en-US" b="1" dirty="0"/>
              <a:t>Step 2:</a:t>
            </a:r>
            <a:r>
              <a:rPr lang="en-US" dirty="0"/>
              <a:t> Adopt Monitoring Tools</a:t>
            </a:r>
            <a:br>
              <a:rPr lang="en-US" dirty="0"/>
            </a:br>
            <a:r>
              <a:rPr lang="en-US" b="1" dirty="0"/>
              <a:t>Step 3:</a:t>
            </a:r>
            <a:r>
              <a:rPr lang="en-US" dirty="0"/>
              <a:t> Train Gatekeepers</a:t>
            </a:r>
            <a:br>
              <a:rPr lang="en-US" dirty="0"/>
            </a:br>
            <a:r>
              <a:rPr lang="en-US" b="1" dirty="0"/>
              <a:t>Step 4:</a:t>
            </a:r>
            <a:r>
              <a:rPr lang="en-US" dirty="0"/>
              <a:t> Standardize Protocols</a:t>
            </a:r>
            <a:br>
              <a:rPr lang="en-US" dirty="0"/>
            </a:br>
            <a:r>
              <a:rPr lang="en-US" b="1" dirty="0"/>
              <a:t>Step 5:</a:t>
            </a:r>
            <a:r>
              <a:rPr lang="en-US" dirty="0"/>
              <a:t> Evaluate &amp; Refine</a:t>
            </a:r>
          </a:p>
          <a:p>
            <a:pPr marL="0" indent="0">
              <a:buNone/>
            </a:pPr>
            <a:r>
              <a:rPr lang="en-US" b="1" dirty="0"/>
              <a:t>Metrics to Track:</a:t>
            </a:r>
            <a:endParaRPr lang="en-US" dirty="0"/>
          </a:p>
          <a:p>
            <a:pPr lvl="0"/>
            <a:r>
              <a:rPr lang="en-US" dirty="0"/>
              <a:t>Time to recognition</a:t>
            </a:r>
          </a:p>
          <a:p>
            <a:pPr lvl="0"/>
            <a:r>
              <a:rPr lang="en-US" dirty="0"/>
              <a:t>Return-to-learn timelines</a:t>
            </a:r>
          </a:p>
          <a:p>
            <a:r>
              <a:rPr lang="en-US" dirty="0"/>
              <a:t>Injury recurrence</a:t>
            </a:r>
          </a:p>
        </p:txBody>
      </p:sp>
    </p:spTree>
    <p:extLst>
      <p:ext uri="{BB962C8B-B14F-4D97-AF65-F5344CB8AC3E}">
        <p14:creationId xmlns:p14="http://schemas.microsoft.com/office/powerpoint/2010/main" val="582506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0D5F-2643-FE3A-0DA1-B83FA7318EC2}"/>
              </a:ext>
            </a:extLst>
          </p:cNvPr>
          <p:cNvSpPr>
            <a:spLocks noGrp="1"/>
          </p:cNvSpPr>
          <p:nvPr>
            <p:ph type="title"/>
          </p:nvPr>
        </p:nvSpPr>
        <p:spPr>
          <a:xfrm>
            <a:off x="697754" y="486660"/>
            <a:ext cx="8761413" cy="728480"/>
          </a:xfrm>
        </p:spPr>
        <p:txBody>
          <a:bodyPr/>
          <a:lstStyle/>
          <a:p>
            <a:r>
              <a:rPr lang="en-US" dirty="0"/>
              <a:t>Challenges in Rural Settings</a:t>
            </a:r>
          </a:p>
        </p:txBody>
      </p:sp>
      <p:sp>
        <p:nvSpPr>
          <p:cNvPr id="3" name="Text Placeholder 2">
            <a:extLst>
              <a:ext uri="{FF2B5EF4-FFF2-40B4-BE49-F238E27FC236}">
                <a16:creationId xmlns:a16="http://schemas.microsoft.com/office/drawing/2014/main" id="{EF12B93B-18F6-2082-163A-A31B700714BD}"/>
              </a:ext>
            </a:extLst>
          </p:cNvPr>
          <p:cNvSpPr>
            <a:spLocks noGrp="1"/>
          </p:cNvSpPr>
          <p:nvPr>
            <p:ph type="body" sz="quarter" idx="11"/>
          </p:nvPr>
        </p:nvSpPr>
        <p:spPr>
          <a:xfrm>
            <a:off x="371061" y="2433983"/>
            <a:ext cx="11277600" cy="4229100"/>
          </a:xfrm>
        </p:spPr>
        <p:txBody>
          <a:bodyPr>
            <a:normAutofit fontScale="85000" lnSpcReduction="20000"/>
          </a:bodyPr>
          <a:lstStyle/>
          <a:p>
            <a:pPr marL="0" indent="0">
              <a:buNone/>
            </a:pPr>
            <a:r>
              <a:rPr lang="en-US" b="1" dirty="0"/>
              <a:t>Key Barriers:</a:t>
            </a:r>
            <a:endParaRPr lang="en-US" dirty="0"/>
          </a:p>
          <a:p>
            <a:pPr lvl="0"/>
            <a:r>
              <a:rPr lang="en-US" dirty="0"/>
              <a:t>Limited certified personnel</a:t>
            </a:r>
          </a:p>
          <a:p>
            <a:pPr lvl="0"/>
            <a:r>
              <a:rPr lang="en-US" dirty="0"/>
              <a:t>Travel distances</a:t>
            </a:r>
          </a:p>
          <a:p>
            <a:pPr lvl="0"/>
            <a:r>
              <a:rPr lang="en-US" dirty="0"/>
              <a:t>Resource constraints</a:t>
            </a:r>
          </a:p>
          <a:p>
            <a:pPr lvl="0"/>
            <a:r>
              <a:rPr lang="en-US" dirty="0"/>
              <a:t>Cultural reporting barriers</a:t>
            </a:r>
          </a:p>
          <a:p>
            <a:pPr marL="0" indent="0">
              <a:buNone/>
            </a:pPr>
            <a:r>
              <a:rPr lang="en-US" b="1" dirty="0"/>
              <a:t>Solutions:</a:t>
            </a:r>
            <a:endParaRPr lang="en-US" dirty="0"/>
          </a:p>
          <a:p>
            <a:pPr lvl="0"/>
            <a:r>
              <a:rPr lang="en-US" dirty="0"/>
              <a:t>Train local champions</a:t>
            </a:r>
          </a:p>
          <a:p>
            <a:pPr lvl="0"/>
            <a:r>
              <a:rPr lang="en-US" dirty="0"/>
              <a:t>Telehealth partnerships</a:t>
            </a:r>
          </a:p>
          <a:p>
            <a:pPr lvl="0"/>
            <a:r>
              <a:rPr lang="en-US" dirty="0"/>
              <a:t>Community education</a:t>
            </a:r>
          </a:p>
          <a:p>
            <a:endParaRPr lang="en-US" dirty="0"/>
          </a:p>
        </p:txBody>
      </p:sp>
    </p:spTree>
    <p:extLst>
      <p:ext uri="{BB962C8B-B14F-4D97-AF65-F5344CB8AC3E}">
        <p14:creationId xmlns:p14="http://schemas.microsoft.com/office/powerpoint/2010/main" val="3458332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CAD5C-4AD0-D88B-32CD-BDCBDAE6B3E8}"/>
              </a:ext>
            </a:extLst>
          </p:cNvPr>
          <p:cNvSpPr>
            <a:spLocks noGrp="1"/>
          </p:cNvSpPr>
          <p:nvPr>
            <p:ph type="title"/>
          </p:nvPr>
        </p:nvSpPr>
        <p:spPr>
          <a:xfrm>
            <a:off x="1078281" y="-1340717"/>
            <a:ext cx="8761413" cy="728480"/>
          </a:xfrm>
        </p:spPr>
        <p:txBody>
          <a:bodyPr/>
          <a:lstStyle/>
          <a:p>
            <a:r>
              <a:rPr lang="en-US" dirty="0">
                <a:solidFill>
                  <a:schemeClr val="tx1"/>
                </a:solidFill>
              </a:rPr>
              <a:t>Brain Injury Prevalence within Special Populations </a:t>
            </a:r>
            <a:br>
              <a:rPr lang="en-US" dirty="0"/>
            </a:br>
            <a:endParaRPr lang="en-US" dirty="0"/>
          </a:p>
        </p:txBody>
      </p:sp>
      <p:pic>
        <p:nvPicPr>
          <p:cNvPr id="2050" name="Picture 2" descr="Brain Injury Prevalence Within Special Populations">
            <a:extLst>
              <a:ext uri="{FF2B5EF4-FFF2-40B4-BE49-F238E27FC236}">
                <a16:creationId xmlns:a16="http://schemas.microsoft.com/office/drawing/2014/main" id="{F495E975-2F84-5385-1D07-FC82880DF9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88" y="295581"/>
            <a:ext cx="11400823" cy="6266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327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8322-DF52-D448-35BC-3EA452CD5447}"/>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793FAAEA-D577-B329-8CA5-01FF90A7AF1E}"/>
              </a:ext>
            </a:extLst>
          </p:cNvPr>
          <p:cNvSpPr>
            <a:spLocks noGrp="1"/>
          </p:cNvSpPr>
          <p:nvPr>
            <p:ph idx="1"/>
          </p:nvPr>
        </p:nvSpPr>
        <p:spPr>
          <a:xfrm>
            <a:off x="352036" y="1717703"/>
            <a:ext cx="10628003" cy="4790400"/>
          </a:xfrm>
        </p:spPr>
        <p:txBody>
          <a:bodyPr vert="horz" lIns="91440" tIns="45720" rIns="91440" bIns="45720" rtlCol="0" anchor="t">
            <a:normAutofit fontScale="92500" lnSpcReduction="20000"/>
          </a:bodyPr>
          <a:lstStyle/>
          <a:p>
            <a:pPr marL="0" indent="0">
              <a:buNone/>
            </a:pPr>
            <a:r>
              <a:rPr lang="en-US" dirty="0"/>
              <a:t>1️⃣ </a:t>
            </a:r>
            <a:r>
              <a:rPr lang="en-US" b="1" dirty="0"/>
              <a:t>Describe</a:t>
            </a:r>
            <a:r>
              <a:rPr lang="en-US" dirty="0"/>
              <a:t> the prevalence, risk factors, and rural-specific challenges associated with youth concussions in North Dakota.</a:t>
            </a:r>
            <a:br>
              <a:rPr lang="en-US" dirty="0"/>
            </a:br>
            <a:r>
              <a:rPr lang="en-US" dirty="0"/>
              <a:t>2️⃣ </a:t>
            </a:r>
            <a:r>
              <a:rPr lang="en-US" b="1" dirty="0"/>
              <a:t>Explain</a:t>
            </a:r>
            <a:r>
              <a:rPr lang="en-US" dirty="0"/>
              <a:t> how structured monitoring before, during, and after injury improves early recognition, reduces repeat injury, and supports safer return-to-learn and return-to-play decisions.</a:t>
            </a:r>
            <a:br>
              <a:rPr lang="en-US" dirty="0"/>
            </a:br>
            <a:r>
              <a:rPr lang="en-US" dirty="0"/>
              <a:t>3️⃣ </a:t>
            </a:r>
            <a:r>
              <a:rPr lang="en-US" b="1" dirty="0"/>
              <a:t>Identify</a:t>
            </a:r>
            <a:r>
              <a:rPr lang="en-US" dirty="0"/>
              <a:t> practical strategies and implementation steps rural schools, healthcare providers, and communities can use to strengthen concussion monitoring systems, including partnerships, policy alignment, and telehealth supports.</a:t>
            </a:r>
          </a:p>
          <a:p>
            <a:pPr marL="0" indent="0">
              <a:buNone/>
            </a:pPr>
            <a:endParaRPr lang="en-US" dirty="0"/>
          </a:p>
        </p:txBody>
      </p:sp>
    </p:spTree>
    <p:extLst>
      <p:ext uri="{BB962C8B-B14F-4D97-AF65-F5344CB8AC3E}">
        <p14:creationId xmlns:p14="http://schemas.microsoft.com/office/powerpoint/2010/main" val="3821139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538F-1DBF-A0A8-AAB6-44354BC680C0}"/>
              </a:ext>
            </a:extLst>
          </p:cNvPr>
          <p:cNvSpPr>
            <a:spLocks noGrp="1"/>
          </p:cNvSpPr>
          <p:nvPr>
            <p:ph type="title"/>
          </p:nvPr>
        </p:nvSpPr>
        <p:spPr>
          <a:xfrm>
            <a:off x="972074" y="486660"/>
            <a:ext cx="8761413" cy="728480"/>
          </a:xfrm>
        </p:spPr>
        <p:txBody>
          <a:bodyPr/>
          <a:lstStyle/>
          <a:p>
            <a:r>
              <a:rPr lang="en-US" dirty="0"/>
              <a:t>Suicidality after Brain Injury </a:t>
            </a:r>
          </a:p>
        </p:txBody>
      </p:sp>
      <p:sp>
        <p:nvSpPr>
          <p:cNvPr id="3" name="Text Placeholder 2">
            <a:extLst>
              <a:ext uri="{FF2B5EF4-FFF2-40B4-BE49-F238E27FC236}">
                <a16:creationId xmlns:a16="http://schemas.microsoft.com/office/drawing/2014/main" id="{9850DF6E-48F7-B770-4447-A9D1F2171486}"/>
              </a:ext>
            </a:extLst>
          </p:cNvPr>
          <p:cNvSpPr>
            <a:spLocks noGrp="1"/>
          </p:cNvSpPr>
          <p:nvPr>
            <p:ph type="body" sz="quarter" idx="11"/>
          </p:nvPr>
        </p:nvSpPr>
        <p:spPr>
          <a:xfrm>
            <a:off x="351183" y="2265017"/>
            <a:ext cx="11277600" cy="4229100"/>
          </a:xfrm>
        </p:spPr>
        <p:txBody>
          <a:bodyPr/>
          <a:lstStyle/>
          <a:p>
            <a:r>
              <a:rPr lang="en-US" dirty="0"/>
              <a:t>Recent committee formed</a:t>
            </a:r>
          </a:p>
          <a:p>
            <a:pPr lvl="1"/>
            <a:r>
              <a:rPr lang="en-US" dirty="0"/>
              <a:t>NDBIN </a:t>
            </a:r>
          </a:p>
          <a:p>
            <a:pPr lvl="1"/>
            <a:r>
              <a:rPr lang="en-US" dirty="0"/>
              <a:t>Parents Lead </a:t>
            </a:r>
          </a:p>
          <a:p>
            <a:pPr lvl="1"/>
            <a:r>
              <a:rPr lang="en-US" dirty="0"/>
              <a:t>ND DHHS Suicide Prevention </a:t>
            </a:r>
          </a:p>
          <a:p>
            <a:pPr lvl="1"/>
            <a:r>
              <a:rPr lang="en-US" dirty="0"/>
              <a:t>Family members</a:t>
            </a:r>
          </a:p>
          <a:p>
            <a:pPr marL="57150" indent="0">
              <a:buNone/>
            </a:pPr>
            <a:endParaRPr lang="en-US" dirty="0"/>
          </a:p>
        </p:txBody>
      </p:sp>
    </p:spTree>
    <p:extLst>
      <p:ext uri="{BB962C8B-B14F-4D97-AF65-F5344CB8AC3E}">
        <p14:creationId xmlns:p14="http://schemas.microsoft.com/office/powerpoint/2010/main" val="164455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A95C8-6D52-B6AE-F78F-D92E8EAE9013}"/>
              </a:ext>
            </a:extLst>
          </p:cNvPr>
          <p:cNvSpPr>
            <a:spLocks noGrp="1"/>
          </p:cNvSpPr>
          <p:nvPr>
            <p:ph type="title"/>
          </p:nvPr>
        </p:nvSpPr>
        <p:spPr>
          <a:xfrm>
            <a:off x="807084" y="486660"/>
            <a:ext cx="8761413" cy="728480"/>
          </a:xfrm>
        </p:spPr>
        <p:txBody>
          <a:bodyPr/>
          <a:lstStyle/>
          <a:p>
            <a:r>
              <a:rPr lang="en-US" dirty="0"/>
              <a:t>New infographic </a:t>
            </a:r>
          </a:p>
        </p:txBody>
      </p:sp>
      <p:sp>
        <p:nvSpPr>
          <p:cNvPr id="3" name="Text Placeholder 2">
            <a:extLst>
              <a:ext uri="{FF2B5EF4-FFF2-40B4-BE49-F238E27FC236}">
                <a16:creationId xmlns:a16="http://schemas.microsoft.com/office/drawing/2014/main" id="{C9646EEA-0D66-AF58-00FA-058CE6349D82}"/>
              </a:ext>
            </a:extLst>
          </p:cNvPr>
          <p:cNvSpPr>
            <a:spLocks noGrp="1"/>
          </p:cNvSpPr>
          <p:nvPr>
            <p:ph type="body" sz="quarter" idx="11"/>
          </p:nvPr>
        </p:nvSpPr>
        <p:spPr/>
        <p:txBody>
          <a:bodyPr/>
          <a:lstStyle/>
          <a:p>
            <a:endParaRPr lang="en-US" dirty="0"/>
          </a:p>
        </p:txBody>
      </p:sp>
      <p:pic>
        <p:nvPicPr>
          <p:cNvPr id="5" name="Picture 4" descr="Infographic from North Dakota Brain Injury Network explains how brain injuries affect mental health through cognitive, physical, emotional, and sleep-related symptoms, using a colorful brain graphic divided into four labeled sections. Key points include difficulties with memory, headaches, mood swings, and sleep issues, emphasizing the importance of recognizing warning signs to reduce risk and provide support.&#10;&#10;">
            <a:extLst>
              <a:ext uri="{FF2B5EF4-FFF2-40B4-BE49-F238E27FC236}">
                <a16:creationId xmlns:a16="http://schemas.microsoft.com/office/drawing/2014/main" id="{766B4D31-F13C-CB1E-C7B1-11874F442D61}"/>
              </a:ext>
            </a:extLst>
          </p:cNvPr>
          <p:cNvPicPr>
            <a:picLocks noChangeAspect="1"/>
          </p:cNvPicPr>
          <p:nvPr/>
        </p:nvPicPr>
        <p:blipFill>
          <a:blip r:embed="rId3"/>
          <a:stretch>
            <a:fillRect/>
          </a:stretch>
        </p:blipFill>
        <p:spPr>
          <a:xfrm>
            <a:off x="427382" y="0"/>
            <a:ext cx="5448006" cy="6858000"/>
          </a:xfrm>
          <a:prstGeom prst="rect">
            <a:avLst/>
          </a:prstGeom>
        </p:spPr>
      </p:pic>
      <p:pic>
        <p:nvPicPr>
          <p:cNvPr id="7" name="Picture 6" descr="Infographic presenting research findings and steps to reduce emotional struggles after brain injury, using icons, bold text, and color highlights in red, black, and gray. Key data includes increased suicide risk for brain injury patients, with 19% experiencing suicidal thoughts and 2% attempting suicide, followed by six recommended coping strategies such as spending time outside, being patient with recovery, and seeking support.&#10;&#10;">
            <a:extLst>
              <a:ext uri="{FF2B5EF4-FFF2-40B4-BE49-F238E27FC236}">
                <a16:creationId xmlns:a16="http://schemas.microsoft.com/office/drawing/2014/main" id="{E437DF88-9AAB-E716-60E8-7B773537F6EE}"/>
              </a:ext>
            </a:extLst>
          </p:cNvPr>
          <p:cNvPicPr>
            <a:picLocks noChangeAspect="1"/>
          </p:cNvPicPr>
          <p:nvPr/>
        </p:nvPicPr>
        <p:blipFill>
          <a:blip r:embed="rId4"/>
          <a:stretch>
            <a:fillRect/>
          </a:stretch>
        </p:blipFill>
        <p:spPr>
          <a:xfrm>
            <a:off x="6316614" y="0"/>
            <a:ext cx="5352264" cy="6858000"/>
          </a:xfrm>
          <a:prstGeom prst="rect">
            <a:avLst/>
          </a:prstGeom>
        </p:spPr>
      </p:pic>
    </p:spTree>
    <p:extLst>
      <p:ext uri="{BB962C8B-B14F-4D97-AF65-F5344CB8AC3E}">
        <p14:creationId xmlns:p14="http://schemas.microsoft.com/office/powerpoint/2010/main" val="2758498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0E6A-5102-4E5B-74F3-FD25DB460ED1}"/>
              </a:ext>
            </a:extLst>
          </p:cNvPr>
          <p:cNvSpPr>
            <a:spLocks noGrp="1"/>
          </p:cNvSpPr>
          <p:nvPr>
            <p:ph type="title"/>
          </p:nvPr>
        </p:nvSpPr>
        <p:spPr>
          <a:xfrm>
            <a:off x="710817" y="486660"/>
            <a:ext cx="8761413" cy="728480"/>
          </a:xfrm>
        </p:spPr>
        <p:txBody>
          <a:bodyPr/>
          <a:lstStyle/>
          <a:p>
            <a:r>
              <a:rPr lang="en-US" dirty="0"/>
              <a:t>Symptom Inventory</a:t>
            </a:r>
          </a:p>
        </p:txBody>
      </p:sp>
      <p:sp>
        <p:nvSpPr>
          <p:cNvPr id="3" name="Text Placeholder 2">
            <a:extLst>
              <a:ext uri="{FF2B5EF4-FFF2-40B4-BE49-F238E27FC236}">
                <a16:creationId xmlns:a16="http://schemas.microsoft.com/office/drawing/2014/main" id="{4FE0F725-1B43-CA7F-2504-D51236BA7EA2}"/>
              </a:ext>
            </a:extLst>
          </p:cNvPr>
          <p:cNvSpPr>
            <a:spLocks noGrp="1"/>
          </p:cNvSpPr>
          <p:nvPr>
            <p:ph type="body" sz="quarter" idx="11"/>
          </p:nvPr>
        </p:nvSpPr>
        <p:spPr>
          <a:xfrm>
            <a:off x="457200" y="2404165"/>
            <a:ext cx="11277600" cy="4229100"/>
          </a:xfrm>
        </p:spPr>
        <p:txBody>
          <a:bodyPr vert="horz" lIns="91440" tIns="45720" rIns="91440" bIns="45720" rtlCol="0" anchor="t">
            <a:normAutofit/>
          </a:bodyPr>
          <a:lstStyle/>
          <a:p>
            <a:r>
              <a:rPr lang="en-US" dirty="0"/>
              <a:t>Starting point</a:t>
            </a:r>
          </a:p>
          <a:p>
            <a:r>
              <a:rPr lang="en-US" dirty="0"/>
              <a:t>Strengths and weaknesses</a:t>
            </a:r>
          </a:p>
          <a:p>
            <a:r>
              <a:rPr lang="en-US"/>
              <a:t>Intended as a placeholder for a full </a:t>
            </a:r>
            <a:r>
              <a:rPr lang="en-US" dirty="0"/>
              <a:t>neuropsychological battery</a:t>
            </a:r>
          </a:p>
          <a:p>
            <a:r>
              <a:rPr lang="en-US" dirty="0"/>
              <a:t>Please help promote getting regular </a:t>
            </a:r>
            <a:r>
              <a:rPr lang="en-US" dirty="0" err="1"/>
              <a:t>neuropysch</a:t>
            </a:r>
            <a:r>
              <a:rPr lang="en-US" dirty="0"/>
              <a:t> batteries! Every 5 years (or after a new injury) is best practice after injury </a:t>
            </a:r>
          </a:p>
        </p:txBody>
      </p:sp>
    </p:spTree>
    <p:extLst>
      <p:ext uri="{BB962C8B-B14F-4D97-AF65-F5344CB8AC3E}">
        <p14:creationId xmlns:p14="http://schemas.microsoft.com/office/powerpoint/2010/main" val="2954012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7D9B8-406A-6F78-0209-9DE50FFAD841}"/>
              </a:ext>
            </a:extLst>
          </p:cNvPr>
          <p:cNvSpPr>
            <a:spLocks noGrp="1"/>
          </p:cNvSpPr>
          <p:nvPr>
            <p:ph type="title"/>
          </p:nvPr>
        </p:nvSpPr>
        <p:spPr>
          <a:xfrm>
            <a:off x="609600" y="-1312039"/>
            <a:ext cx="8761413" cy="728480"/>
          </a:xfrm>
        </p:spPr>
        <p:txBody>
          <a:bodyPr/>
          <a:lstStyle/>
          <a:p>
            <a:r>
              <a:rPr lang="en-US" dirty="0">
                <a:solidFill>
                  <a:schemeClr val="tx1"/>
                </a:solidFill>
              </a:rPr>
              <a:t>Video 1</a:t>
            </a:r>
          </a:p>
        </p:txBody>
      </p:sp>
      <p:sp>
        <p:nvSpPr>
          <p:cNvPr id="3" name="Text Placeholder 2">
            <a:extLst>
              <a:ext uri="{FF2B5EF4-FFF2-40B4-BE49-F238E27FC236}">
                <a16:creationId xmlns:a16="http://schemas.microsoft.com/office/drawing/2014/main" id="{B1C04C93-92A4-D5A6-EF94-5B26FE6CCFC4}"/>
              </a:ext>
            </a:extLst>
          </p:cNvPr>
          <p:cNvSpPr>
            <a:spLocks noGrp="1"/>
          </p:cNvSpPr>
          <p:nvPr>
            <p:ph type="body" sz="quarter" idx="11"/>
          </p:nvPr>
        </p:nvSpPr>
        <p:spPr/>
        <p:txBody>
          <a:bodyPr/>
          <a:lstStyle/>
          <a:p>
            <a:endParaRPr lang="en-US" dirty="0"/>
          </a:p>
        </p:txBody>
      </p:sp>
      <p:pic>
        <p:nvPicPr>
          <p:cNvPr id="4" name="Online Media 3" title="Tackle Can Wait | Concussion Legacy Foundation">
            <a:hlinkClick r:id="" action="ppaction://media"/>
            <a:extLst>
              <a:ext uri="{FF2B5EF4-FFF2-40B4-BE49-F238E27FC236}">
                <a16:creationId xmlns:a16="http://schemas.microsoft.com/office/drawing/2014/main" id="{CD72D1E8-A967-A4A0-0CC9-F9705C26F2B0}"/>
              </a:ext>
            </a:extLst>
          </p:cNvPr>
          <p:cNvPicPr>
            <a:picLocks noRot="1" noChangeAspect="1"/>
          </p:cNvPicPr>
          <p:nvPr>
            <a:videoFile r:link="rId1"/>
          </p:nvPr>
        </p:nvPicPr>
        <p:blipFill>
          <a:blip r:embed="rId4"/>
          <a:stretch>
            <a:fillRect/>
          </a:stretch>
        </p:blipFill>
        <p:spPr>
          <a:xfrm>
            <a:off x="459975" y="425450"/>
            <a:ext cx="10632011" cy="6007100"/>
          </a:xfrm>
          <a:prstGeom prst="rect">
            <a:avLst/>
          </a:prstGeom>
        </p:spPr>
      </p:pic>
    </p:spTree>
    <p:extLst>
      <p:ext uri="{BB962C8B-B14F-4D97-AF65-F5344CB8AC3E}">
        <p14:creationId xmlns:p14="http://schemas.microsoft.com/office/powerpoint/2010/main" val="110714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0037-9BCA-BB34-94F7-78B027FE1FF2}"/>
              </a:ext>
            </a:extLst>
          </p:cNvPr>
          <p:cNvSpPr>
            <a:spLocks noGrp="1"/>
          </p:cNvSpPr>
          <p:nvPr>
            <p:ph type="title"/>
          </p:nvPr>
        </p:nvSpPr>
        <p:spPr>
          <a:xfrm>
            <a:off x="1171602" y="-1257398"/>
            <a:ext cx="8761413" cy="728480"/>
          </a:xfrm>
        </p:spPr>
        <p:txBody>
          <a:bodyPr/>
          <a:lstStyle/>
          <a:p>
            <a:r>
              <a:rPr lang="en-US" dirty="0">
                <a:solidFill>
                  <a:schemeClr val="tx1"/>
                </a:solidFill>
              </a:rPr>
              <a:t>Video 2</a:t>
            </a:r>
          </a:p>
        </p:txBody>
      </p:sp>
      <p:sp>
        <p:nvSpPr>
          <p:cNvPr id="3" name="Text Placeholder 2">
            <a:extLst>
              <a:ext uri="{FF2B5EF4-FFF2-40B4-BE49-F238E27FC236}">
                <a16:creationId xmlns:a16="http://schemas.microsoft.com/office/drawing/2014/main" id="{C36420DA-B631-A3F3-7409-BFCDF9DF1873}"/>
              </a:ext>
            </a:extLst>
          </p:cNvPr>
          <p:cNvSpPr>
            <a:spLocks noGrp="1"/>
          </p:cNvSpPr>
          <p:nvPr>
            <p:ph type="body" sz="quarter" idx="11"/>
          </p:nvPr>
        </p:nvSpPr>
        <p:spPr/>
        <p:txBody>
          <a:bodyPr/>
          <a:lstStyle/>
          <a:p>
            <a:endParaRPr lang="en-US" dirty="0"/>
          </a:p>
        </p:txBody>
      </p:sp>
      <p:pic>
        <p:nvPicPr>
          <p:cNvPr id="4" name="Online Media 3" title="A Warning from the Future | Favre 4 Flag">
            <a:hlinkClick r:id="" action="ppaction://media"/>
            <a:extLst>
              <a:ext uri="{FF2B5EF4-FFF2-40B4-BE49-F238E27FC236}">
                <a16:creationId xmlns:a16="http://schemas.microsoft.com/office/drawing/2014/main" id="{6AC5238F-EB86-C56A-DD93-F812F537F1D3}"/>
              </a:ext>
            </a:extLst>
          </p:cNvPr>
          <p:cNvPicPr>
            <a:picLocks noRot="1" noChangeAspect="1"/>
          </p:cNvPicPr>
          <p:nvPr>
            <a:videoFile r:link="rId1"/>
          </p:nvPr>
        </p:nvPicPr>
        <p:blipFill>
          <a:blip r:embed="rId4"/>
          <a:stretch>
            <a:fillRect/>
          </a:stretch>
        </p:blipFill>
        <p:spPr>
          <a:xfrm>
            <a:off x="185345" y="571402"/>
            <a:ext cx="11821310" cy="6122563"/>
          </a:xfrm>
          <a:prstGeom prst="rect">
            <a:avLst/>
          </a:prstGeom>
        </p:spPr>
      </p:pic>
    </p:spTree>
    <p:extLst>
      <p:ext uri="{BB962C8B-B14F-4D97-AF65-F5344CB8AC3E}">
        <p14:creationId xmlns:p14="http://schemas.microsoft.com/office/powerpoint/2010/main" val="230360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3C1D-0AF7-CC64-6DBC-43F25DD8DDCE}"/>
              </a:ext>
            </a:extLst>
          </p:cNvPr>
          <p:cNvSpPr>
            <a:spLocks noGrp="1"/>
          </p:cNvSpPr>
          <p:nvPr>
            <p:ph type="title"/>
          </p:nvPr>
        </p:nvSpPr>
        <p:spPr>
          <a:xfrm>
            <a:off x="609600" y="486660"/>
            <a:ext cx="10933568" cy="728480"/>
          </a:xfrm>
        </p:spPr>
        <p:txBody>
          <a:bodyPr/>
          <a:lstStyle/>
          <a:p>
            <a:r>
              <a:rPr lang="en-US" dirty="0"/>
              <a:t>Available Monitoring Practices-</a:t>
            </a:r>
            <a:r>
              <a:rPr lang="en-US" dirty="0" err="1"/>
              <a:t>ImPACT</a:t>
            </a:r>
            <a:r>
              <a:rPr lang="en-US" dirty="0"/>
              <a:t> </a:t>
            </a:r>
          </a:p>
        </p:txBody>
      </p:sp>
      <p:sp>
        <p:nvSpPr>
          <p:cNvPr id="3" name="Text Placeholder 2">
            <a:extLst>
              <a:ext uri="{FF2B5EF4-FFF2-40B4-BE49-F238E27FC236}">
                <a16:creationId xmlns:a16="http://schemas.microsoft.com/office/drawing/2014/main" id="{ED36A229-099E-C6D1-003E-120538460552}"/>
              </a:ext>
            </a:extLst>
          </p:cNvPr>
          <p:cNvSpPr>
            <a:spLocks noGrp="1"/>
          </p:cNvSpPr>
          <p:nvPr>
            <p:ph type="body" sz="quarter" idx="11"/>
          </p:nvPr>
        </p:nvSpPr>
        <p:spPr>
          <a:xfrm>
            <a:off x="265568" y="2737667"/>
            <a:ext cx="11277600" cy="4229100"/>
          </a:xfrm>
        </p:spPr>
        <p:txBody>
          <a:bodyPr/>
          <a:lstStyle/>
          <a:p>
            <a:r>
              <a:rPr lang="en-US" dirty="0" err="1"/>
              <a:t>ImPACT</a:t>
            </a:r>
            <a:r>
              <a:rPr lang="en-US" dirty="0"/>
              <a:t>: Immediate Post-Concussion Assessment and Cognitive Testing</a:t>
            </a:r>
          </a:p>
          <a:p>
            <a:r>
              <a:rPr lang="en-US" dirty="0"/>
              <a:t>Computerized (20-30 minutes)</a:t>
            </a:r>
          </a:p>
          <a:p>
            <a:r>
              <a:rPr lang="en-US" dirty="0"/>
              <a:t>Needs comparison or baseline test and post-injury test</a:t>
            </a:r>
          </a:p>
          <a:p>
            <a:r>
              <a:rPr lang="en-US" dirty="0"/>
              <a:t>Objective data vs. self-reported symptoms  </a:t>
            </a:r>
          </a:p>
          <a:p>
            <a:pPr marL="0" indent="0">
              <a:buNone/>
            </a:pPr>
            <a:endParaRPr lang="en-US" dirty="0"/>
          </a:p>
          <a:p>
            <a:endParaRPr lang="en-US" dirty="0"/>
          </a:p>
        </p:txBody>
      </p:sp>
    </p:spTree>
    <p:extLst>
      <p:ext uri="{BB962C8B-B14F-4D97-AF65-F5344CB8AC3E}">
        <p14:creationId xmlns:p14="http://schemas.microsoft.com/office/powerpoint/2010/main" val="1462492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EAF15-EA58-0E78-AB21-3988094A6A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79AD4-8B9E-67A0-6BB5-43492CEE97F2}"/>
              </a:ext>
            </a:extLst>
          </p:cNvPr>
          <p:cNvSpPr>
            <a:spLocks noGrp="1"/>
          </p:cNvSpPr>
          <p:nvPr>
            <p:ph type="title"/>
          </p:nvPr>
        </p:nvSpPr>
        <p:spPr>
          <a:xfrm>
            <a:off x="609600" y="486660"/>
            <a:ext cx="10933568" cy="728480"/>
          </a:xfrm>
        </p:spPr>
        <p:txBody>
          <a:bodyPr/>
          <a:lstStyle/>
          <a:p>
            <a:r>
              <a:rPr lang="en-US" dirty="0"/>
              <a:t>Available Monitoring Practices-Sway </a:t>
            </a:r>
          </a:p>
        </p:txBody>
      </p:sp>
      <p:sp>
        <p:nvSpPr>
          <p:cNvPr id="3" name="Text Placeholder 2">
            <a:extLst>
              <a:ext uri="{FF2B5EF4-FFF2-40B4-BE49-F238E27FC236}">
                <a16:creationId xmlns:a16="http://schemas.microsoft.com/office/drawing/2014/main" id="{27FD2821-D60F-794E-67A6-EC97587435E1}"/>
              </a:ext>
            </a:extLst>
          </p:cNvPr>
          <p:cNvSpPr>
            <a:spLocks noGrp="1"/>
          </p:cNvSpPr>
          <p:nvPr>
            <p:ph type="body" sz="quarter" idx="11"/>
          </p:nvPr>
        </p:nvSpPr>
        <p:spPr>
          <a:xfrm>
            <a:off x="265568" y="2737667"/>
            <a:ext cx="11277600" cy="4229100"/>
          </a:xfrm>
        </p:spPr>
        <p:txBody>
          <a:bodyPr/>
          <a:lstStyle/>
          <a:p>
            <a:r>
              <a:rPr lang="en-US" dirty="0"/>
              <a:t>Sway</a:t>
            </a:r>
          </a:p>
          <a:p>
            <a:r>
              <a:rPr lang="en-US" dirty="0"/>
              <a:t>Mobile app-based tool</a:t>
            </a:r>
          </a:p>
          <a:p>
            <a:r>
              <a:rPr lang="en-US" dirty="0"/>
              <a:t>Objectively measures balance</a:t>
            </a:r>
          </a:p>
          <a:p>
            <a:r>
              <a:rPr lang="en-US" dirty="0"/>
              <a:t>Baseline and after suspected concussion individuals complete repeat assessments over time </a:t>
            </a:r>
          </a:p>
        </p:txBody>
      </p:sp>
    </p:spTree>
    <p:extLst>
      <p:ext uri="{BB962C8B-B14F-4D97-AF65-F5344CB8AC3E}">
        <p14:creationId xmlns:p14="http://schemas.microsoft.com/office/powerpoint/2010/main" val="1863628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713D6-3F45-E219-768F-D09B8CD0E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C9812-5599-F727-3AD2-28123790870F}"/>
              </a:ext>
            </a:extLst>
          </p:cNvPr>
          <p:cNvSpPr>
            <a:spLocks noGrp="1"/>
          </p:cNvSpPr>
          <p:nvPr>
            <p:ph type="title"/>
          </p:nvPr>
        </p:nvSpPr>
        <p:spPr>
          <a:xfrm>
            <a:off x="609600" y="486660"/>
            <a:ext cx="10933568" cy="728480"/>
          </a:xfrm>
        </p:spPr>
        <p:txBody>
          <a:bodyPr/>
          <a:lstStyle/>
          <a:p>
            <a:r>
              <a:rPr lang="en-US" dirty="0"/>
              <a:t>Available Monitoring Practices-SCAT </a:t>
            </a:r>
          </a:p>
        </p:txBody>
      </p:sp>
      <p:sp>
        <p:nvSpPr>
          <p:cNvPr id="3" name="Text Placeholder 2">
            <a:extLst>
              <a:ext uri="{FF2B5EF4-FFF2-40B4-BE49-F238E27FC236}">
                <a16:creationId xmlns:a16="http://schemas.microsoft.com/office/drawing/2014/main" id="{DAE1FB12-B0A8-449F-DF76-BE693FF8AB63}"/>
              </a:ext>
            </a:extLst>
          </p:cNvPr>
          <p:cNvSpPr>
            <a:spLocks noGrp="1"/>
          </p:cNvSpPr>
          <p:nvPr>
            <p:ph type="body" sz="quarter" idx="11"/>
          </p:nvPr>
        </p:nvSpPr>
        <p:spPr>
          <a:xfrm>
            <a:off x="265568" y="2737667"/>
            <a:ext cx="11277600" cy="4229100"/>
          </a:xfrm>
        </p:spPr>
        <p:txBody>
          <a:bodyPr/>
          <a:lstStyle/>
          <a:p>
            <a:r>
              <a:rPr lang="en-US" dirty="0"/>
              <a:t>SCAT-Sports Concussion Assessment Tool</a:t>
            </a:r>
          </a:p>
          <a:p>
            <a:r>
              <a:rPr lang="en-US" dirty="0"/>
              <a:t>Typically used immediately after injury</a:t>
            </a:r>
          </a:p>
          <a:p>
            <a:r>
              <a:rPr lang="en-US" dirty="0"/>
              <a:t>Quick, standardized, can be done on the sideline</a:t>
            </a:r>
          </a:p>
          <a:p>
            <a:r>
              <a:rPr lang="en-US" dirty="0"/>
              <a:t>Requires trained professional to administer </a:t>
            </a:r>
          </a:p>
        </p:txBody>
      </p:sp>
    </p:spTree>
    <p:extLst>
      <p:ext uri="{BB962C8B-B14F-4D97-AF65-F5344CB8AC3E}">
        <p14:creationId xmlns:p14="http://schemas.microsoft.com/office/powerpoint/2010/main" val="1103019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FCE3-5C32-9D19-AE37-796D92F779E2}"/>
              </a:ext>
            </a:extLst>
          </p:cNvPr>
          <p:cNvSpPr>
            <a:spLocks noGrp="1"/>
          </p:cNvSpPr>
          <p:nvPr>
            <p:ph type="title"/>
          </p:nvPr>
        </p:nvSpPr>
        <p:spPr>
          <a:xfrm>
            <a:off x="609600" y="769544"/>
            <a:ext cx="11651810" cy="825375"/>
          </a:xfrm>
        </p:spPr>
        <p:txBody>
          <a:bodyPr/>
          <a:lstStyle/>
          <a:p>
            <a:r>
              <a:rPr lang="en-US" dirty="0"/>
              <a:t>Concussion Tools Comparison-</a:t>
            </a:r>
            <a:r>
              <a:rPr lang="en-US" dirty="0" err="1"/>
              <a:t>ImPact</a:t>
            </a:r>
            <a:r>
              <a:rPr lang="en-US" dirty="0"/>
              <a:t> vs. Sway vs. SCAT</a:t>
            </a:r>
          </a:p>
        </p:txBody>
      </p:sp>
      <p:graphicFrame>
        <p:nvGraphicFramePr>
          <p:cNvPr id="5" name="Table 4">
            <a:extLst>
              <a:ext uri="{FF2B5EF4-FFF2-40B4-BE49-F238E27FC236}">
                <a16:creationId xmlns:a16="http://schemas.microsoft.com/office/drawing/2014/main" id="{CAA274D7-6F2E-FA70-07B9-F2E8343AF0A5}"/>
              </a:ext>
            </a:extLst>
          </p:cNvPr>
          <p:cNvGraphicFramePr>
            <a:graphicFrameLocks noGrp="1"/>
          </p:cNvGraphicFramePr>
          <p:nvPr>
            <p:extLst>
              <p:ext uri="{D42A27DB-BD31-4B8C-83A1-F6EECF244321}">
                <p14:modId xmlns:p14="http://schemas.microsoft.com/office/powerpoint/2010/main" val="2656407028"/>
              </p:ext>
            </p:extLst>
          </p:nvPr>
        </p:nvGraphicFramePr>
        <p:xfrm>
          <a:off x="227772" y="2377440"/>
          <a:ext cx="11651803" cy="4153852"/>
        </p:xfrm>
        <a:graphic>
          <a:graphicData uri="http://schemas.openxmlformats.org/drawingml/2006/table">
            <a:tbl>
              <a:tblPr firstRow="1"/>
              <a:tblGrid>
                <a:gridCol w="1664544">
                  <a:extLst>
                    <a:ext uri="{9D8B030D-6E8A-4147-A177-3AD203B41FA5}">
                      <a16:colId xmlns:a16="http://schemas.microsoft.com/office/drawing/2014/main" val="1939206644"/>
                    </a:ext>
                  </a:extLst>
                </a:gridCol>
                <a:gridCol w="1445172">
                  <a:extLst>
                    <a:ext uri="{9D8B030D-6E8A-4147-A177-3AD203B41FA5}">
                      <a16:colId xmlns:a16="http://schemas.microsoft.com/office/drawing/2014/main" val="4278974873"/>
                    </a:ext>
                  </a:extLst>
                </a:gridCol>
                <a:gridCol w="1637861">
                  <a:extLst>
                    <a:ext uri="{9D8B030D-6E8A-4147-A177-3AD203B41FA5}">
                      <a16:colId xmlns:a16="http://schemas.microsoft.com/office/drawing/2014/main" val="2799644646"/>
                    </a:ext>
                  </a:extLst>
                </a:gridCol>
                <a:gridCol w="1585310">
                  <a:extLst>
                    <a:ext uri="{9D8B030D-6E8A-4147-A177-3AD203B41FA5}">
                      <a16:colId xmlns:a16="http://schemas.microsoft.com/office/drawing/2014/main" val="4193912957"/>
                    </a:ext>
                  </a:extLst>
                </a:gridCol>
                <a:gridCol w="1795517">
                  <a:extLst>
                    <a:ext uri="{9D8B030D-6E8A-4147-A177-3AD203B41FA5}">
                      <a16:colId xmlns:a16="http://schemas.microsoft.com/office/drawing/2014/main" val="700051748"/>
                    </a:ext>
                  </a:extLst>
                </a:gridCol>
                <a:gridCol w="1559034">
                  <a:extLst>
                    <a:ext uri="{9D8B030D-6E8A-4147-A177-3AD203B41FA5}">
                      <a16:colId xmlns:a16="http://schemas.microsoft.com/office/drawing/2014/main" val="3852562503"/>
                    </a:ext>
                  </a:extLst>
                </a:gridCol>
                <a:gridCol w="1964365">
                  <a:extLst>
                    <a:ext uri="{9D8B030D-6E8A-4147-A177-3AD203B41FA5}">
                      <a16:colId xmlns:a16="http://schemas.microsoft.com/office/drawing/2014/main" val="437794598"/>
                    </a:ext>
                  </a:extLst>
                </a:gridCol>
              </a:tblGrid>
              <a:tr h="288924">
                <a:tc>
                  <a:txBody>
                    <a:bodyPr/>
                    <a:lstStyle/>
                    <a:p>
                      <a:pPr>
                        <a:buNone/>
                      </a:pPr>
                      <a:r>
                        <a:rPr lang="en-US" sz="1800"/>
                        <a:t>Tool</a:t>
                      </a:r>
                    </a:p>
                  </a:txBody>
                  <a:tcPr marL="40957" marR="40957" marT="20479" marB="20479" anchor="ctr">
                    <a:lnL>
                      <a:noFill/>
                    </a:lnL>
                    <a:lnR>
                      <a:noFill/>
                    </a:lnR>
                    <a:lnT>
                      <a:noFill/>
                    </a:lnT>
                    <a:lnB>
                      <a:noFill/>
                    </a:lnB>
                    <a:noFill/>
                  </a:tcPr>
                </a:tc>
                <a:tc>
                  <a:txBody>
                    <a:bodyPr/>
                    <a:lstStyle/>
                    <a:p>
                      <a:pPr>
                        <a:buNone/>
                      </a:pPr>
                      <a:r>
                        <a:rPr lang="en-US" sz="1800"/>
                        <a:t>Purpose</a:t>
                      </a:r>
                    </a:p>
                  </a:txBody>
                  <a:tcPr marL="40957" marR="40957" marT="20479" marB="20479" anchor="ctr">
                    <a:lnL>
                      <a:noFill/>
                    </a:lnL>
                    <a:lnR>
                      <a:noFill/>
                    </a:lnR>
                    <a:lnT>
                      <a:noFill/>
                    </a:lnT>
                    <a:lnB>
                      <a:noFill/>
                    </a:lnB>
                    <a:noFill/>
                  </a:tcPr>
                </a:tc>
                <a:tc>
                  <a:txBody>
                    <a:bodyPr/>
                    <a:lstStyle/>
                    <a:p>
                      <a:pPr>
                        <a:buNone/>
                      </a:pPr>
                      <a:r>
                        <a:rPr lang="en-US" sz="1800"/>
                        <a:t>When Used</a:t>
                      </a:r>
                    </a:p>
                  </a:txBody>
                  <a:tcPr marL="40957" marR="40957" marT="20479" marB="20479" anchor="ctr">
                    <a:lnL>
                      <a:noFill/>
                    </a:lnL>
                    <a:lnR>
                      <a:noFill/>
                    </a:lnR>
                    <a:lnT>
                      <a:noFill/>
                    </a:lnT>
                    <a:lnB>
                      <a:noFill/>
                    </a:lnB>
                    <a:noFill/>
                  </a:tcPr>
                </a:tc>
                <a:tc>
                  <a:txBody>
                    <a:bodyPr/>
                    <a:lstStyle/>
                    <a:p>
                      <a:pPr>
                        <a:buNone/>
                      </a:pPr>
                      <a:r>
                        <a:rPr lang="en-US" sz="1800"/>
                        <a:t>Setting</a:t>
                      </a:r>
                    </a:p>
                  </a:txBody>
                  <a:tcPr marL="40957" marR="40957" marT="20479" marB="20479" anchor="ctr">
                    <a:lnL>
                      <a:noFill/>
                    </a:lnL>
                    <a:lnR>
                      <a:noFill/>
                    </a:lnR>
                    <a:lnT>
                      <a:noFill/>
                    </a:lnT>
                    <a:lnB>
                      <a:noFill/>
                    </a:lnB>
                    <a:noFill/>
                  </a:tcPr>
                </a:tc>
                <a:tc>
                  <a:txBody>
                    <a:bodyPr/>
                    <a:lstStyle/>
                    <a:p>
                      <a:pPr>
                        <a:buNone/>
                      </a:pPr>
                      <a:r>
                        <a:rPr lang="en-US" sz="1800"/>
                        <a:t>Strengths</a:t>
                      </a:r>
                    </a:p>
                  </a:txBody>
                  <a:tcPr marL="40957" marR="40957" marT="20479" marB="20479" anchor="ctr">
                    <a:lnL>
                      <a:noFill/>
                    </a:lnL>
                    <a:lnR>
                      <a:noFill/>
                    </a:lnR>
                    <a:lnT>
                      <a:noFill/>
                    </a:lnT>
                    <a:lnB>
                      <a:noFill/>
                    </a:lnB>
                    <a:noFill/>
                  </a:tcPr>
                </a:tc>
                <a:tc>
                  <a:txBody>
                    <a:bodyPr/>
                    <a:lstStyle/>
                    <a:p>
                      <a:pPr>
                        <a:buNone/>
                      </a:pPr>
                      <a:r>
                        <a:rPr lang="en-US" sz="1800"/>
                        <a:t>Limitations</a:t>
                      </a:r>
                    </a:p>
                  </a:txBody>
                  <a:tcPr marL="40957" marR="40957" marT="20479" marB="20479" anchor="ctr">
                    <a:lnL>
                      <a:noFill/>
                    </a:lnL>
                    <a:lnR>
                      <a:noFill/>
                    </a:lnR>
                    <a:lnT>
                      <a:noFill/>
                    </a:lnT>
                    <a:lnB>
                      <a:noFill/>
                    </a:lnB>
                    <a:noFill/>
                  </a:tcPr>
                </a:tc>
                <a:tc>
                  <a:txBody>
                    <a:bodyPr/>
                    <a:lstStyle/>
                    <a:p>
                      <a:pPr>
                        <a:buNone/>
                      </a:pPr>
                      <a:r>
                        <a:rPr lang="en-US" sz="1800"/>
                        <a:t>Cost</a:t>
                      </a:r>
                    </a:p>
                  </a:txBody>
                  <a:tcPr marL="40957" marR="40957" marT="20479" marB="20479" anchor="ctr">
                    <a:lnL>
                      <a:noFill/>
                    </a:lnL>
                    <a:lnR>
                      <a:noFill/>
                    </a:lnR>
                    <a:lnT>
                      <a:noFill/>
                    </a:lnT>
                    <a:lnB>
                      <a:noFill/>
                    </a:lnB>
                    <a:noFill/>
                  </a:tcPr>
                </a:tc>
                <a:extLst>
                  <a:ext uri="{0D108BD9-81ED-4DB2-BD59-A6C34878D82A}">
                    <a16:rowId xmlns:a16="http://schemas.microsoft.com/office/drawing/2014/main" val="2393636264"/>
                  </a:ext>
                </a:extLst>
              </a:tr>
              <a:tr h="1403350">
                <a:tc>
                  <a:txBody>
                    <a:bodyPr/>
                    <a:lstStyle/>
                    <a:p>
                      <a:pPr>
                        <a:buNone/>
                      </a:pPr>
                      <a:r>
                        <a:rPr lang="en-US" sz="2400" b="1"/>
                        <a:t>ImPACT</a:t>
                      </a:r>
                      <a:endParaRPr lang="en-US" sz="2400"/>
                    </a:p>
                  </a:txBody>
                  <a:tcPr marL="40957" marR="40957" marT="20479" marB="20479" anchor="ctr">
                    <a:lnL>
                      <a:noFill/>
                    </a:lnL>
                    <a:lnR>
                      <a:noFill/>
                    </a:lnR>
                    <a:lnT>
                      <a:noFill/>
                    </a:lnT>
                    <a:lnB>
                      <a:noFill/>
                    </a:lnB>
                    <a:noFill/>
                  </a:tcPr>
                </a:tc>
                <a:tc>
                  <a:txBody>
                    <a:bodyPr/>
                    <a:lstStyle/>
                    <a:p>
                      <a:pPr>
                        <a:buNone/>
                      </a:pPr>
                      <a:r>
                        <a:rPr lang="en-US" sz="1400"/>
                        <a:t>Cognitive testing</a:t>
                      </a:r>
                    </a:p>
                  </a:txBody>
                  <a:tcPr marL="40957" marR="40957" marT="20479" marB="20479" anchor="ctr">
                    <a:lnL>
                      <a:noFill/>
                    </a:lnL>
                    <a:lnR>
                      <a:noFill/>
                    </a:lnR>
                    <a:lnT>
                      <a:noFill/>
                    </a:lnT>
                    <a:lnB>
                      <a:noFill/>
                    </a:lnB>
                    <a:noFill/>
                  </a:tcPr>
                </a:tc>
                <a:tc>
                  <a:txBody>
                    <a:bodyPr/>
                    <a:lstStyle/>
                    <a:p>
                      <a:pPr>
                        <a:buNone/>
                      </a:pPr>
                      <a:r>
                        <a:rPr lang="en-US" sz="1400"/>
                        <a:t>Baseline + post-injury</a:t>
                      </a:r>
                    </a:p>
                  </a:txBody>
                  <a:tcPr marL="40957" marR="40957" marT="20479" marB="20479" anchor="ctr">
                    <a:lnL>
                      <a:noFill/>
                    </a:lnL>
                    <a:lnR>
                      <a:noFill/>
                    </a:lnR>
                    <a:lnT>
                      <a:noFill/>
                    </a:lnT>
                    <a:lnB>
                      <a:noFill/>
                    </a:lnB>
                    <a:noFill/>
                  </a:tcPr>
                </a:tc>
                <a:tc>
                  <a:txBody>
                    <a:bodyPr/>
                    <a:lstStyle/>
                    <a:p>
                      <a:pPr>
                        <a:buNone/>
                      </a:pPr>
                      <a:r>
                        <a:rPr lang="en-US" sz="1400"/>
                        <a:t>School, clinic</a:t>
                      </a:r>
                    </a:p>
                  </a:txBody>
                  <a:tcPr marL="40957" marR="40957" marT="20479" marB="20479" anchor="ctr">
                    <a:lnL>
                      <a:noFill/>
                    </a:lnL>
                    <a:lnR>
                      <a:noFill/>
                    </a:lnR>
                    <a:lnT>
                      <a:noFill/>
                    </a:lnT>
                    <a:lnB>
                      <a:noFill/>
                    </a:lnB>
                    <a:noFill/>
                  </a:tcPr>
                </a:tc>
                <a:tc>
                  <a:txBody>
                    <a:bodyPr/>
                    <a:lstStyle/>
                    <a:p>
                      <a:pPr>
                        <a:buNone/>
                      </a:pPr>
                      <a:r>
                        <a:rPr lang="en-US" sz="1400"/>
                        <a:t>Tracks memory, reaction time, processing speed</a:t>
                      </a:r>
                    </a:p>
                  </a:txBody>
                  <a:tcPr marL="40957" marR="40957" marT="20479" marB="20479" anchor="ctr">
                    <a:lnL>
                      <a:noFill/>
                    </a:lnL>
                    <a:lnR>
                      <a:noFill/>
                    </a:lnR>
                    <a:lnT>
                      <a:noFill/>
                    </a:lnT>
                    <a:lnB>
                      <a:noFill/>
                    </a:lnB>
                    <a:noFill/>
                  </a:tcPr>
                </a:tc>
                <a:tc>
                  <a:txBody>
                    <a:bodyPr/>
                    <a:lstStyle/>
                    <a:p>
                      <a:pPr>
                        <a:buNone/>
                      </a:pPr>
                      <a:r>
                        <a:rPr lang="en-US" sz="1400"/>
                        <a:t>Requires baseline for best use; influenced by effort</a:t>
                      </a:r>
                    </a:p>
                  </a:txBody>
                  <a:tcPr marL="40957" marR="40957" marT="20479" marB="20479" anchor="ctr">
                    <a:lnL>
                      <a:noFill/>
                    </a:lnL>
                    <a:lnR>
                      <a:noFill/>
                    </a:lnR>
                    <a:lnT>
                      <a:noFill/>
                    </a:lnT>
                    <a:lnB>
                      <a:noFill/>
                    </a:lnB>
                    <a:noFill/>
                  </a:tcPr>
                </a:tc>
                <a:tc>
                  <a:txBody>
                    <a:bodyPr/>
                    <a:lstStyle/>
                    <a:p>
                      <a:pPr>
                        <a:buNone/>
                      </a:pPr>
                      <a:r>
                        <a:rPr lang="en-US" sz="1400" b="1"/>
                        <a:t>Paid</a:t>
                      </a:r>
                      <a:r>
                        <a:rPr lang="en-US" sz="1400"/>
                        <a:t> – per test or annual subscription (schools/teams often pay per athlete/test)</a:t>
                      </a:r>
                    </a:p>
                  </a:txBody>
                  <a:tcPr marL="40957" marR="40957" marT="20479" marB="20479" anchor="ctr">
                    <a:lnL>
                      <a:noFill/>
                    </a:lnL>
                    <a:lnR>
                      <a:noFill/>
                    </a:lnR>
                    <a:lnT>
                      <a:noFill/>
                    </a:lnT>
                    <a:lnB>
                      <a:noFill/>
                    </a:lnB>
                    <a:noFill/>
                  </a:tcPr>
                </a:tc>
                <a:extLst>
                  <a:ext uri="{0D108BD9-81ED-4DB2-BD59-A6C34878D82A}">
                    <a16:rowId xmlns:a16="http://schemas.microsoft.com/office/drawing/2014/main" val="2755182554"/>
                  </a:ext>
                </a:extLst>
              </a:tr>
              <a:tr h="1527174">
                <a:tc>
                  <a:txBody>
                    <a:bodyPr/>
                    <a:lstStyle/>
                    <a:p>
                      <a:pPr>
                        <a:buNone/>
                      </a:pPr>
                      <a:r>
                        <a:rPr lang="en-US" sz="2400" b="1"/>
                        <a:t>Sway</a:t>
                      </a:r>
                      <a:endParaRPr lang="en-US" sz="2400"/>
                    </a:p>
                  </a:txBody>
                  <a:tcPr marL="40957" marR="40957" marT="20479" marB="20479" anchor="ctr">
                    <a:lnL>
                      <a:noFill/>
                    </a:lnL>
                    <a:lnR>
                      <a:noFill/>
                    </a:lnR>
                    <a:lnT>
                      <a:noFill/>
                    </a:lnT>
                    <a:lnB>
                      <a:noFill/>
                    </a:lnB>
                    <a:noFill/>
                  </a:tcPr>
                </a:tc>
                <a:tc>
                  <a:txBody>
                    <a:bodyPr/>
                    <a:lstStyle/>
                    <a:p>
                      <a:pPr>
                        <a:buNone/>
                      </a:pPr>
                      <a:r>
                        <a:rPr lang="en-US" sz="1400"/>
                        <a:t>Balance + reaction time</a:t>
                      </a:r>
                    </a:p>
                  </a:txBody>
                  <a:tcPr marL="40957" marR="40957" marT="20479" marB="20479" anchor="ctr">
                    <a:lnL>
                      <a:noFill/>
                    </a:lnL>
                    <a:lnR>
                      <a:noFill/>
                    </a:lnR>
                    <a:lnT>
                      <a:noFill/>
                    </a:lnT>
                    <a:lnB>
                      <a:noFill/>
                    </a:lnB>
                    <a:noFill/>
                  </a:tcPr>
                </a:tc>
                <a:tc>
                  <a:txBody>
                    <a:bodyPr/>
                    <a:lstStyle/>
                    <a:p>
                      <a:pPr>
                        <a:buNone/>
                      </a:pPr>
                      <a:r>
                        <a:rPr lang="en-US" sz="1400"/>
                        <a:t>Baseline + recovery monitoring</a:t>
                      </a:r>
                    </a:p>
                  </a:txBody>
                  <a:tcPr marL="40957" marR="40957" marT="20479" marB="20479" anchor="ctr">
                    <a:lnL>
                      <a:noFill/>
                    </a:lnL>
                    <a:lnR>
                      <a:noFill/>
                    </a:lnR>
                    <a:lnT>
                      <a:noFill/>
                    </a:lnT>
                    <a:lnB>
                      <a:noFill/>
                    </a:lnB>
                    <a:noFill/>
                  </a:tcPr>
                </a:tc>
                <a:tc>
                  <a:txBody>
                    <a:bodyPr/>
                    <a:lstStyle/>
                    <a:p>
                      <a:pPr>
                        <a:buNone/>
                      </a:pPr>
                      <a:r>
                        <a:rPr lang="en-US" sz="1400"/>
                        <a:t>Sideline, home, school</a:t>
                      </a:r>
                    </a:p>
                  </a:txBody>
                  <a:tcPr marL="40957" marR="40957" marT="20479" marB="20479" anchor="ctr">
                    <a:lnL>
                      <a:noFill/>
                    </a:lnL>
                    <a:lnR>
                      <a:noFill/>
                    </a:lnR>
                    <a:lnT>
                      <a:noFill/>
                    </a:lnT>
                    <a:lnB>
                      <a:noFill/>
                    </a:lnB>
                    <a:noFill/>
                  </a:tcPr>
                </a:tc>
                <a:tc>
                  <a:txBody>
                    <a:bodyPr/>
                    <a:lstStyle/>
                    <a:p>
                      <a:pPr>
                        <a:buNone/>
                      </a:pPr>
                      <a:r>
                        <a:rPr lang="en-US" sz="1400"/>
                        <a:t>Mobile, remote monitoring, objective data</a:t>
                      </a:r>
                    </a:p>
                  </a:txBody>
                  <a:tcPr marL="40957" marR="40957" marT="20479" marB="20479" anchor="ctr">
                    <a:lnL>
                      <a:noFill/>
                    </a:lnL>
                    <a:lnR>
                      <a:noFill/>
                    </a:lnR>
                    <a:lnT>
                      <a:noFill/>
                    </a:lnT>
                    <a:lnB>
                      <a:noFill/>
                    </a:lnB>
                    <a:noFill/>
                  </a:tcPr>
                </a:tc>
                <a:tc>
                  <a:txBody>
                    <a:bodyPr/>
                    <a:lstStyle/>
                    <a:p>
                      <a:pPr>
                        <a:buNone/>
                      </a:pPr>
                      <a:r>
                        <a:rPr lang="en-US" sz="1400"/>
                        <a:t>Requires consistency; environment can affect results</a:t>
                      </a:r>
                    </a:p>
                  </a:txBody>
                  <a:tcPr marL="40957" marR="40957" marT="20479" marB="20479" anchor="ctr">
                    <a:lnL>
                      <a:noFill/>
                    </a:lnL>
                    <a:lnR>
                      <a:noFill/>
                    </a:lnR>
                    <a:lnT>
                      <a:noFill/>
                    </a:lnT>
                    <a:lnB>
                      <a:noFill/>
                    </a:lnB>
                    <a:noFill/>
                  </a:tcPr>
                </a:tc>
                <a:tc>
                  <a:txBody>
                    <a:bodyPr/>
                    <a:lstStyle/>
                    <a:p>
                      <a:pPr>
                        <a:buNone/>
                      </a:pPr>
                      <a:r>
                        <a:rPr lang="en-US" sz="1400" b="1"/>
                        <a:t>Paid</a:t>
                      </a:r>
                      <a:r>
                        <a:rPr lang="en-US" sz="1400"/>
                        <a:t> – subscription model (often flat pricing, unlimited users/tests depending on plan)</a:t>
                      </a:r>
                    </a:p>
                  </a:txBody>
                  <a:tcPr marL="40957" marR="40957" marT="20479" marB="20479" anchor="ctr">
                    <a:lnL>
                      <a:noFill/>
                    </a:lnL>
                    <a:lnR>
                      <a:noFill/>
                    </a:lnR>
                    <a:lnT>
                      <a:noFill/>
                    </a:lnT>
                    <a:lnB>
                      <a:noFill/>
                    </a:lnB>
                    <a:noFill/>
                  </a:tcPr>
                </a:tc>
                <a:extLst>
                  <a:ext uri="{0D108BD9-81ED-4DB2-BD59-A6C34878D82A}">
                    <a16:rowId xmlns:a16="http://schemas.microsoft.com/office/drawing/2014/main" val="845941934"/>
                  </a:ext>
                </a:extLst>
              </a:tr>
              <a:tr h="908050">
                <a:tc>
                  <a:txBody>
                    <a:bodyPr/>
                    <a:lstStyle/>
                    <a:p>
                      <a:pPr>
                        <a:buNone/>
                      </a:pPr>
                      <a:r>
                        <a:rPr lang="en-US" sz="2400" b="1"/>
                        <a:t>SCAT</a:t>
                      </a:r>
                      <a:endParaRPr lang="en-US" sz="2400"/>
                    </a:p>
                  </a:txBody>
                  <a:tcPr marL="40957" marR="40957" marT="20479" marB="20479" anchor="ctr">
                    <a:lnL>
                      <a:noFill/>
                    </a:lnL>
                    <a:lnR>
                      <a:noFill/>
                    </a:lnR>
                    <a:lnT>
                      <a:noFill/>
                    </a:lnT>
                    <a:lnB>
                      <a:noFill/>
                    </a:lnB>
                    <a:noFill/>
                  </a:tcPr>
                </a:tc>
                <a:tc>
                  <a:txBody>
                    <a:bodyPr/>
                    <a:lstStyle/>
                    <a:p>
                      <a:pPr>
                        <a:buNone/>
                      </a:pPr>
                      <a:r>
                        <a:rPr lang="en-US" sz="1400"/>
                        <a:t>Immediate assessment</a:t>
                      </a:r>
                    </a:p>
                  </a:txBody>
                  <a:tcPr marL="40957" marR="40957" marT="20479" marB="20479" anchor="ctr">
                    <a:lnL>
                      <a:noFill/>
                    </a:lnL>
                    <a:lnR>
                      <a:noFill/>
                    </a:lnR>
                    <a:lnT>
                      <a:noFill/>
                    </a:lnT>
                    <a:lnB>
                      <a:noFill/>
                    </a:lnB>
                    <a:noFill/>
                  </a:tcPr>
                </a:tc>
                <a:tc>
                  <a:txBody>
                    <a:bodyPr/>
                    <a:lstStyle/>
                    <a:p>
                      <a:pPr>
                        <a:buNone/>
                      </a:pPr>
                      <a:r>
                        <a:rPr lang="en-US" sz="1400"/>
                        <a:t>Right after injury (0–48 hrs)</a:t>
                      </a:r>
                    </a:p>
                  </a:txBody>
                  <a:tcPr marL="40957" marR="40957" marT="20479" marB="20479" anchor="ctr">
                    <a:lnL>
                      <a:noFill/>
                    </a:lnL>
                    <a:lnR>
                      <a:noFill/>
                    </a:lnR>
                    <a:lnT>
                      <a:noFill/>
                    </a:lnT>
                    <a:lnB>
                      <a:noFill/>
                    </a:lnB>
                    <a:noFill/>
                  </a:tcPr>
                </a:tc>
                <a:tc>
                  <a:txBody>
                    <a:bodyPr/>
                    <a:lstStyle/>
                    <a:p>
                      <a:pPr>
                        <a:buNone/>
                      </a:pPr>
                      <a:r>
                        <a:rPr lang="en-US" sz="1400"/>
                        <a:t>Sideline, clinical</a:t>
                      </a:r>
                    </a:p>
                  </a:txBody>
                  <a:tcPr marL="40957" marR="40957" marT="20479" marB="20479" anchor="ctr">
                    <a:lnL>
                      <a:noFill/>
                    </a:lnL>
                    <a:lnR>
                      <a:noFill/>
                    </a:lnR>
                    <a:lnT>
                      <a:noFill/>
                    </a:lnT>
                    <a:lnB>
                      <a:noFill/>
                    </a:lnB>
                    <a:noFill/>
                  </a:tcPr>
                </a:tc>
                <a:tc>
                  <a:txBody>
                    <a:bodyPr/>
                    <a:lstStyle/>
                    <a:p>
                      <a:pPr>
                        <a:buNone/>
                      </a:pPr>
                      <a:r>
                        <a:rPr lang="en-US" sz="1400"/>
                        <a:t>Comprehensive, standardized, quick</a:t>
                      </a:r>
                    </a:p>
                  </a:txBody>
                  <a:tcPr marL="40957" marR="40957" marT="20479" marB="20479" anchor="ctr">
                    <a:lnL>
                      <a:noFill/>
                    </a:lnL>
                    <a:lnR>
                      <a:noFill/>
                    </a:lnR>
                    <a:lnT>
                      <a:noFill/>
                    </a:lnT>
                    <a:lnB>
                      <a:noFill/>
                    </a:lnB>
                    <a:noFill/>
                  </a:tcPr>
                </a:tc>
                <a:tc>
                  <a:txBody>
                    <a:bodyPr/>
                    <a:lstStyle/>
                    <a:p>
                      <a:pPr>
                        <a:buNone/>
                      </a:pPr>
                      <a:r>
                        <a:rPr lang="en-US" sz="1400"/>
                        <a:t>Not for long-term tracking; requires trained provider</a:t>
                      </a:r>
                    </a:p>
                  </a:txBody>
                  <a:tcPr marL="40957" marR="40957" marT="20479" marB="20479" anchor="ctr">
                    <a:lnL>
                      <a:noFill/>
                    </a:lnL>
                    <a:lnR>
                      <a:noFill/>
                    </a:lnR>
                    <a:lnT>
                      <a:noFill/>
                    </a:lnT>
                    <a:lnB>
                      <a:noFill/>
                    </a:lnB>
                    <a:noFill/>
                  </a:tcPr>
                </a:tc>
                <a:tc>
                  <a:txBody>
                    <a:bodyPr/>
                    <a:lstStyle/>
                    <a:p>
                      <a:pPr>
                        <a:buNone/>
                      </a:pPr>
                      <a:r>
                        <a:rPr lang="en-US" sz="1400" b="1" dirty="0"/>
                        <a:t>Free</a:t>
                      </a:r>
                      <a:r>
                        <a:rPr lang="en-US" sz="1400" dirty="0"/>
                        <a:t> – standardized tool (no licensing cost)</a:t>
                      </a:r>
                    </a:p>
                  </a:txBody>
                  <a:tcPr marL="40957" marR="40957" marT="20479" marB="20479" anchor="ctr">
                    <a:lnL>
                      <a:noFill/>
                    </a:lnL>
                    <a:lnR>
                      <a:noFill/>
                    </a:lnR>
                    <a:lnT>
                      <a:noFill/>
                    </a:lnT>
                    <a:lnB>
                      <a:noFill/>
                    </a:lnB>
                    <a:noFill/>
                  </a:tcPr>
                </a:tc>
                <a:extLst>
                  <a:ext uri="{0D108BD9-81ED-4DB2-BD59-A6C34878D82A}">
                    <a16:rowId xmlns:a16="http://schemas.microsoft.com/office/drawing/2014/main" val="3806905470"/>
                  </a:ext>
                </a:extLst>
              </a:tr>
            </a:tbl>
          </a:graphicData>
        </a:graphic>
      </p:graphicFrame>
    </p:spTree>
    <p:extLst>
      <p:ext uri="{BB962C8B-B14F-4D97-AF65-F5344CB8AC3E}">
        <p14:creationId xmlns:p14="http://schemas.microsoft.com/office/powerpoint/2010/main" val="3939866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8ABE2-0AE9-4E1F-1520-6D3277603A0D}"/>
              </a:ext>
            </a:extLst>
          </p:cNvPr>
          <p:cNvSpPr>
            <a:spLocks noGrp="1"/>
          </p:cNvSpPr>
          <p:nvPr>
            <p:ph type="title"/>
          </p:nvPr>
        </p:nvSpPr>
        <p:spPr>
          <a:xfrm>
            <a:off x="554319" y="813449"/>
            <a:ext cx="8761413" cy="728480"/>
          </a:xfrm>
        </p:spPr>
        <p:txBody>
          <a:bodyPr/>
          <a:lstStyle/>
          <a:p>
            <a:r>
              <a:rPr lang="en-US" dirty="0"/>
              <a:t>Summary</a:t>
            </a:r>
            <a:br>
              <a:rPr lang="en-US" dirty="0"/>
            </a:br>
            <a:endParaRPr lang="en-US" dirty="0"/>
          </a:p>
        </p:txBody>
      </p:sp>
      <p:sp>
        <p:nvSpPr>
          <p:cNvPr id="3" name="Text Placeholder 2">
            <a:extLst>
              <a:ext uri="{FF2B5EF4-FFF2-40B4-BE49-F238E27FC236}">
                <a16:creationId xmlns:a16="http://schemas.microsoft.com/office/drawing/2014/main" id="{03517C95-860B-F43B-4C5B-8A8A9CE3692E}"/>
              </a:ext>
            </a:extLst>
          </p:cNvPr>
          <p:cNvSpPr>
            <a:spLocks noGrp="1"/>
          </p:cNvSpPr>
          <p:nvPr>
            <p:ph type="body" sz="quarter" idx="11"/>
          </p:nvPr>
        </p:nvSpPr>
        <p:spPr>
          <a:xfrm>
            <a:off x="457200" y="2628900"/>
            <a:ext cx="11277600" cy="4229100"/>
          </a:xfrm>
        </p:spPr>
        <p:txBody>
          <a:bodyPr/>
          <a:lstStyle/>
          <a:p>
            <a:pPr marL="0" indent="0">
              <a:buNone/>
            </a:pPr>
            <a:r>
              <a:rPr lang="en-US" b="1" dirty="0"/>
              <a:t>Take-Home Messages:</a:t>
            </a:r>
            <a:endParaRPr lang="en-US" dirty="0"/>
          </a:p>
          <a:p>
            <a:pPr lvl="0"/>
            <a:r>
              <a:rPr lang="en-US" dirty="0"/>
              <a:t>Youth concussions are frequent and preventable</a:t>
            </a:r>
          </a:p>
          <a:p>
            <a:pPr lvl="0"/>
            <a:r>
              <a:rPr lang="en-US" dirty="0"/>
              <a:t>Monitoring is central to prevention and safer recovery</a:t>
            </a:r>
          </a:p>
          <a:p>
            <a:pPr lvl="0"/>
            <a:r>
              <a:rPr lang="en-US" dirty="0"/>
              <a:t>Rural North Dakota has existing supports and policies</a:t>
            </a:r>
          </a:p>
          <a:p>
            <a:pPr lvl="0"/>
            <a:r>
              <a:rPr lang="en-US" dirty="0"/>
              <a:t>Community collaboration enhances impact</a:t>
            </a:r>
          </a:p>
          <a:p>
            <a:endParaRPr lang="en-US" dirty="0"/>
          </a:p>
        </p:txBody>
      </p:sp>
    </p:spTree>
    <p:extLst>
      <p:ext uri="{BB962C8B-B14F-4D97-AF65-F5344CB8AC3E}">
        <p14:creationId xmlns:p14="http://schemas.microsoft.com/office/powerpoint/2010/main" val="397362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5F23561-1B12-4CF4-A303-81B0B1B749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1CF5AFA-C728-418D-B4B0-CF2F64763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9D942150-2B6B-4027-8CEB-51FC802F5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7B021B42-C7AD-4A0E-B578-EC69166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09706CD1-4F04-4587-8FC9-7485201A8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77070398-A36A-4C86-8D61-DC51AF1C2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9EEA27D8-468F-493E-B416-E45CAF7BA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49DD7E91-6F6C-48EB-B527-7789F9581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60618F4C-E37A-4410-8CA1-E3D341D6B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A487621E-2D29-4256-9113-D476E7B6B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A6B12E03-42B3-4F64-AA1A-83965FF05C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2" name="Rectangle 21">
            <a:extLst>
              <a:ext uri="{FF2B5EF4-FFF2-40B4-BE49-F238E27FC236}">
                <a16:creationId xmlns:a16="http://schemas.microsoft.com/office/drawing/2014/main" id="{C7299D74-38CA-4FE9-8C5D-EA0DA11AB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7BADB3A8-DB23-4150-A85C-006D092D4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26" name="Group 25">
            <a:extLst>
              <a:ext uri="{FF2B5EF4-FFF2-40B4-BE49-F238E27FC236}">
                <a16:creationId xmlns:a16="http://schemas.microsoft.com/office/drawing/2014/main" id="{D6CBC6F5-63F0-44AE-86FB-669AEF832C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87"/>
            <a:ext cx="12192000" cy="6856413"/>
            <a:chOff x="0" y="1587"/>
            <a:chExt cx="12192000" cy="6856413"/>
          </a:xfrm>
        </p:grpSpPr>
        <p:sp>
          <p:nvSpPr>
            <p:cNvPr id="27" name="Oval 26">
              <a:extLst>
                <a:ext uri="{FF2B5EF4-FFF2-40B4-BE49-F238E27FC236}">
                  <a16:creationId xmlns:a16="http://schemas.microsoft.com/office/drawing/2014/main" id="{F561DA49-F583-4172-A4B3-DF687A15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A74A5049-A878-45F5-B470-E4055C524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71E1FA92-E391-4228-A379-39B153609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Freeform 5">
              <a:extLst>
                <a:ext uri="{FF2B5EF4-FFF2-40B4-BE49-F238E27FC236}">
                  <a16:creationId xmlns:a16="http://schemas.microsoft.com/office/drawing/2014/main" id="{42C515EB-0A2F-4B14-9BB4-F3436ADB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1" name="Freeform 5">
              <a:extLst>
                <a:ext uri="{FF2B5EF4-FFF2-40B4-BE49-F238E27FC236}">
                  <a16:creationId xmlns:a16="http://schemas.microsoft.com/office/drawing/2014/main" id="{DE048420-AEC0-47A3-8F23-06D54190E3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2" name="Freeform 5">
              <a:extLst>
                <a:ext uri="{FF2B5EF4-FFF2-40B4-BE49-F238E27FC236}">
                  <a16:creationId xmlns:a16="http://schemas.microsoft.com/office/drawing/2014/main" id="{F8D34A33-9305-4ECC-AD2B-2B2878EA1A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57C64A96-07E5-3B81-A695-5F313767D331}"/>
              </a:ext>
            </a:extLst>
          </p:cNvPr>
          <p:cNvSpPr>
            <a:spLocks noGrp="1"/>
          </p:cNvSpPr>
          <p:nvPr>
            <p:ph type="title"/>
          </p:nvPr>
        </p:nvSpPr>
        <p:spPr>
          <a:xfrm>
            <a:off x="639098" y="629265"/>
            <a:ext cx="5132438" cy="1622322"/>
          </a:xfrm>
        </p:spPr>
        <p:txBody>
          <a:bodyPr vert="horz" lIns="91440" tIns="45720" rIns="91440" bIns="45720" rtlCol="0" anchor="ctr">
            <a:normAutofit/>
          </a:bodyPr>
          <a:lstStyle/>
          <a:p>
            <a:r>
              <a:rPr lang="en-US" sz="3600">
                <a:solidFill>
                  <a:schemeClr val="bg2"/>
                </a:solidFill>
              </a:rPr>
              <a:t>What Is Concussion?</a:t>
            </a:r>
          </a:p>
        </p:txBody>
      </p:sp>
      <p:sp>
        <p:nvSpPr>
          <p:cNvPr id="5" name="Content Placeholder 4">
            <a:extLst>
              <a:ext uri="{FF2B5EF4-FFF2-40B4-BE49-F238E27FC236}">
                <a16:creationId xmlns:a16="http://schemas.microsoft.com/office/drawing/2014/main" id="{4EB4C93B-FDEC-04AD-DB1E-4DF8978B07E9}"/>
              </a:ext>
            </a:extLst>
          </p:cNvPr>
          <p:cNvSpPr>
            <a:spLocks noGrp="1"/>
          </p:cNvSpPr>
          <p:nvPr>
            <p:ph idx="1"/>
          </p:nvPr>
        </p:nvSpPr>
        <p:spPr>
          <a:xfrm>
            <a:off x="639098" y="1927446"/>
            <a:ext cx="5132439" cy="4002242"/>
          </a:xfrm>
        </p:spPr>
        <p:txBody>
          <a:bodyPr vert="horz" lIns="91440" tIns="45720" rIns="91440" bIns="45720" rtlCol="0" anchor="ctr">
            <a:normAutofit fontScale="92500" lnSpcReduction="10000"/>
          </a:bodyPr>
          <a:lstStyle/>
          <a:p>
            <a:pPr>
              <a:lnSpc>
                <a:spcPct val="90000"/>
              </a:lnSpc>
            </a:pPr>
            <a:r>
              <a:rPr lang="en-US" sz="3000" dirty="0">
                <a:solidFill>
                  <a:schemeClr val="bg1"/>
                </a:solidFill>
              </a:rPr>
              <a:t>Type of mild traumatic brain injury (</a:t>
            </a:r>
            <a:r>
              <a:rPr lang="en-US" sz="3000" dirty="0" err="1">
                <a:solidFill>
                  <a:schemeClr val="bg1"/>
                </a:solidFill>
              </a:rPr>
              <a:t>mTBI</a:t>
            </a:r>
            <a:r>
              <a:rPr lang="en-US" sz="3000" dirty="0">
                <a:solidFill>
                  <a:schemeClr val="bg1"/>
                </a:solidFill>
              </a:rPr>
              <a:t>)</a:t>
            </a:r>
            <a:endParaRPr lang="en-US" dirty="0">
              <a:solidFill>
                <a:schemeClr val="bg1"/>
              </a:solidFill>
            </a:endParaRPr>
          </a:p>
          <a:p>
            <a:pPr>
              <a:lnSpc>
                <a:spcPct val="90000"/>
              </a:lnSpc>
            </a:pPr>
            <a:r>
              <a:rPr lang="en-US" sz="3000">
                <a:solidFill>
                  <a:schemeClr val="bg1"/>
                </a:solidFill>
              </a:rPr>
              <a:t>Caused</a:t>
            </a:r>
            <a:r>
              <a:rPr lang="en-US" sz="3000" dirty="0">
                <a:solidFill>
                  <a:schemeClr val="bg1"/>
                </a:solidFill>
              </a:rPr>
              <a:t> by a bump, blow, or jolt to the head </a:t>
            </a:r>
            <a:r>
              <a:rPr lang="en-US" sz="3000">
                <a:solidFill>
                  <a:schemeClr val="bg1"/>
                </a:solidFill>
              </a:rPr>
              <a:t>or body </a:t>
            </a:r>
            <a:endParaRPr lang="en-US">
              <a:solidFill>
                <a:schemeClr val="bg1"/>
              </a:solidFill>
            </a:endParaRPr>
          </a:p>
          <a:p>
            <a:pPr>
              <a:lnSpc>
                <a:spcPct val="90000"/>
              </a:lnSpc>
            </a:pPr>
            <a:r>
              <a:rPr lang="en-US" sz="3000">
                <a:solidFill>
                  <a:schemeClr val="bg1"/>
                </a:solidFill>
              </a:rPr>
              <a:t>Changes </a:t>
            </a:r>
            <a:r>
              <a:rPr lang="en-US" sz="3000" dirty="0">
                <a:solidFill>
                  <a:schemeClr val="bg1"/>
                </a:solidFill>
              </a:rPr>
              <a:t>how the brain </a:t>
            </a:r>
            <a:r>
              <a:rPr lang="en-US" sz="3000">
                <a:solidFill>
                  <a:schemeClr val="bg1"/>
                </a:solidFill>
              </a:rPr>
              <a:t>normally works </a:t>
            </a:r>
            <a:endParaRPr lang="en-US">
              <a:solidFill>
                <a:schemeClr val="bg1"/>
              </a:solidFill>
            </a:endParaRPr>
          </a:p>
          <a:p>
            <a:pPr>
              <a:lnSpc>
                <a:spcPct val="90000"/>
              </a:lnSpc>
            </a:pPr>
            <a:r>
              <a:rPr lang="en-US" sz="3000">
                <a:solidFill>
                  <a:schemeClr val="bg1"/>
                </a:solidFill>
              </a:rPr>
              <a:t>Most </a:t>
            </a:r>
            <a:r>
              <a:rPr lang="en-US" sz="3000" dirty="0">
                <a:solidFill>
                  <a:schemeClr val="bg1"/>
                </a:solidFill>
              </a:rPr>
              <a:t>occur without loss of consciousness</a:t>
            </a:r>
            <a:endParaRPr lang="en-US">
              <a:solidFill>
                <a:schemeClr val="bg1"/>
              </a:solidFill>
            </a:endParaRPr>
          </a:p>
          <a:p>
            <a:pPr>
              <a:lnSpc>
                <a:spcPct val="90000"/>
              </a:lnSpc>
            </a:pPr>
            <a:r>
              <a:rPr lang="en-US" sz="3000">
                <a:solidFill>
                  <a:schemeClr val="bg1"/>
                </a:solidFill>
              </a:rPr>
              <a:t>Most MRI/CTs are normal</a:t>
            </a:r>
            <a:endParaRPr lang="en-US" sz="3000" dirty="0">
              <a:solidFill>
                <a:schemeClr val="bg1"/>
              </a:solidFill>
            </a:endParaRPr>
          </a:p>
        </p:txBody>
      </p:sp>
      <p:pic>
        <p:nvPicPr>
          <p:cNvPr id="3" name="Picture 2" descr="Sports Concussion and Brain Injury">
            <a:extLst>
              <a:ext uri="{FF2B5EF4-FFF2-40B4-BE49-F238E27FC236}">
                <a16:creationId xmlns:a16="http://schemas.microsoft.com/office/drawing/2014/main" id="{4C3BF3A3-65F1-8F71-C6D8-B1F023A7C96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83614" y="645107"/>
            <a:ext cx="4091151" cy="2710388"/>
          </a:xfrm>
          <a:prstGeom prst="rect">
            <a:avLst/>
          </a:prstGeom>
        </p:spPr>
      </p:pic>
      <p:sp>
        <p:nvSpPr>
          <p:cNvPr id="34" name="Rectangle 33">
            <a:extLst>
              <a:ext uri="{FF2B5EF4-FFF2-40B4-BE49-F238E27FC236}">
                <a16:creationId xmlns:a16="http://schemas.microsoft.com/office/drawing/2014/main" id="{1B9A1072-CCD5-4242-A77E-F96255E0D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Transparent head of football player with a helmet">
            <a:extLst>
              <a:ext uri="{FF2B5EF4-FFF2-40B4-BE49-F238E27FC236}">
                <a16:creationId xmlns:a16="http://schemas.microsoft.com/office/drawing/2014/main" id="{571BCE5D-7562-D5DB-B4BB-676694B0DA0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13936" y="3520086"/>
            <a:ext cx="3226653" cy="2710389"/>
          </a:xfrm>
          <a:prstGeom prst="rect">
            <a:avLst/>
          </a:prstGeom>
        </p:spPr>
      </p:pic>
    </p:spTree>
    <p:extLst>
      <p:ext uri="{BB962C8B-B14F-4D97-AF65-F5344CB8AC3E}">
        <p14:creationId xmlns:p14="http://schemas.microsoft.com/office/powerpoint/2010/main" val="2848438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9E76-67B3-6D18-8D71-46159EABED56}"/>
              </a:ext>
            </a:extLst>
          </p:cNvPr>
          <p:cNvSpPr>
            <a:spLocks noGrp="1"/>
          </p:cNvSpPr>
          <p:nvPr>
            <p:ph type="title"/>
          </p:nvPr>
        </p:nvSpPr>
        <p:spPr>
          <a:xfrm>
            <a:off x="450761" y="472967"/>
            <a:ext cx="8761413" cy="728480"/>
          </a:xfrm>
        </p:spPr>
        <p:txBody>
          <a:bodyPr/>
          <a:lstStyle/>
          <a:p>
            <a:r>
              <a:rPr lang="en-US"/>
              <a:t>How to refer to NDBIN</a:t>
            </a:r>
          </a:p>
        </p:txBody>
      </p:sp>
      <p:pic>
        <p:nvPicPr>
          <p:cNvPr id="4" name="Picture 3" descr="Screenshot of North Dakota Brain Injury Network website homepage highlighting March as Brain Injury Awareness Month. Features a green awareness ribbon on a purple background with navigation menu including Services, Resource Directory, Brain Injury Information, Events &amp; Training, and Caregiver Corner.&#10;&#10;">
            <a:extLst>
              <a:ext uri="{FF2B5EF4-FFF2-40B4-BE49-F238E27FC236}">
                <a16:creationId xmlns:a16="http://schemas.microsoft.com/office/drawing/2014/main" id="{09C6B50C-B18B-3E2D-91C4-08BCD414AEA4}"/>
              </a:ext>
            </a:extLst>
          </p:cNvPr>
          <p:cNvPicPr>
            <a:picLocks noChangeAspect="1"/>
          </p:cNvPicPr>
          <p:nvPr/>
        </p:nvPicPr>
        <p:blipFill>
          <a:blip r:embed="rId3"/>
          <a:stretch>
            <a:fillRect/>
          </a:stretch>
        </p:blipFill>
        <p:spPr>
          <a:xfrm>
            <a:off x="1023731" y="2180112"/>
            <a:ext cx="10522226" cy="4372180"/>
          </a:xfrm>
          <a:prstGeom prst="rect">
            <a:avLst/>
          </a:prstGeom>
        </p:spPr>
      </p:pic>
      <p:sp>
        <p:nvSpPr>
          <p:cNvPr id="7" name="Oval 6">
            <a:extLst>
              <a:ext uri="{FF2B5EF4-FFF2-40B4-BE49-F238E27FC236}">
                <a16:creationId xmlns:a16="http://schemas.microsoft.com/office/drawing/2014/main" id="{DA602A29-CDF7-FF82-5FC8-7E95912D37DF}"/>
              </a:ext>
              <a:ext uri="{C183D7F6-B498-43B3-948B-1728B52AA6E4}">
                <adec:decorative xmlns:adec="http://schemas.microsoft.com/office/drawing/2017/decorative" val="1"/>
              </a:ext>
            </a:extLst>
          </p:cNvPr>
          <p:cNvSpPr/>
          <p:nvPr/>
        </p:nvSpPr>
        <p:spPr>
          <a:xfrm>
            <a:off x="9912004" y="2690581"/>
            <a:ext cx="1256265" cy="728480"/>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039A7BE-E66F-59EE-2163-0D633F8FEEBE}"/>
              </a:ext>
              <a:ext uri="{C183D7F6-B498-43B3-948B-1728B52AA6E4}">
                <adec:decorative xmlns:adec="http://schemas.microsoft.com/office/drawing/2017/decorative" val="1"/>
              </a:ext>
            </a:extLst>
          </p:cNvPr>
          <p:cNvSpPr/>
          <p:nvPr/>
        </p:nvSpPr>
        <p:spPr>
          <a:xfrm>
            <a:off x="1636842" y="1962101"/>
            <a:ext cx="1256265" cy="728480"/>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509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A3E2-6DBE-BD5D-D7BE-F16D82235F4F}"/>
              </a:ext>
            </a:extLst>
          </p:cNvPr>
          <p:cNvSpPr>
            <a:spLocks noGrp="1"/>
          </p:cNvSpPr>
          <p:nvPr>
            <p:ph type="title"/>
          </p:nvPr>
        </p:nvSpPr>
        <p:spPr>
          <a:xfrm>
            <a:off x="609600" y="486660"/>
            <a:ext cx="8761413" cy="728480"/>
          </a:xfrm>
        </p:spPr>
        <p:txBody>
          <a:bodyPr/>
          <a:lstStyle/>
          <a:p>
            <a:r>
              <a:rPr lang="en-US" dirty="0"/>
              <a:t>Acknowledgments &amp; Resources</a:t>
            </a:r>
          </a:p>
        </p:txBody>
      </p:sp>
      <p:sp>
        <p:nvSpPr>
          <p:cNvPr id="3" name="Text Placeholder 2">
            <a:extLst>
              <a:ext uri="{FF2B5EF4-FFF2-40B4-BE49-F238E27FC236}">
                <a16:creationId xmlns:a16="http://schemas.microsoft.com/office/drawing/2014/main" id="{A312510C-C998-CD1F-1E9A-C4B9F0E46A3F}"/>
              </a:ext>
            </a:extLst>
          </p:cNvPr>
          <p:cNvSpPr>
            <a:spLocks noGrp="1"/>
          </p:cNvSpPr>
          <p:nvPr>
            <p:ph type="body" sz="quarter" idx="11"/>
          </p:nvPr>
        </p:nvSpPr>
        <p:spPr>
          <a:xfrm>
            <a:off x="321365" y="2443921"/>
            <a:ext cx="11277600" cy="4229100"/>
          </a:xfrm>
        </p:spPr>
        <p:txBody>
          <a:bodyPr/>
          <a:lstStyle/>
          <a:p>
            <a:r>
              <a:rPr lang="en-US" b="1" dirty="0"/>
              <a:t>North Dakota Brain Injury Network</a:t>
            </a:r>
          </a:p>
          <a:p>
            <a:r>
              <a:rPr lang="en-US" b="1" dirty="0"/>
              <a:t>North Dakota High School Activities Association</a:t>
            </a:r>
          </a:p>
          <a:p>
            <a:r>
              <a:rPr lang="en-US" b="1" dirty="0"/>
              <a:t>Centers for Disease Control &amp; Prevention</a:t>
            </a:r>
          </a:p>
          <a:p>
            <a:r>
              <a:rPr lang="en-US" b="1" dirty="0"/>
              <a:t>Local school athletic departments</a:t>
            </a:r>
            <a:endParaRPr lang="en-US" dirty="0"/>
          </a:p>
          <a:p>
            <a:endParaRPr lang="en-US" dirty="0"/>
          </a:p>
        </p:txBody>
      </p:sp>
    </p:spTree>
    <p:extLst>
      <p:ext uri="{BB962C8B-B14F-4D97-AF65-F5344CB8AC3E}">
        <p14:creationId xmlns:p14="http://schemas.microsoft.com/office/powerpoint/2010/main" val="2261932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888B-7EAD-3744-80A7-BB012DF980A8}"/>
              </a:ext>
            </a:extLst>
          </p:cNvPr>
          <p:cNvSpPr>
            <a:spLocks noGrp="1"/>
          </p:cNvSpPr>
          <p:nvPr>
            <p:ph type="title"/>
          </p:nvPr>
        </p:nvSpPr>
        <p:spPr>
          <a:xfrm>
            <a:off x="727571" y="739199"/>
            <a:ext cx="8761413" cy="728480"/>
          </a:xfrm>
        </p:spPr>
        <p:txBody>
          <a:bodyPr/>
          <a:lstStyle/>
          <a:p>
            <a:r>
              <a:rPr lang="en-US" dirty="0"/>
              <a:t>Questions &amp; Discussion</a:t>
            </a:r>
            <a:br>
              <a:rPr lang="en-US" dirty="0"/>
            </a:br>
            <a:endParaRPr lang="en-US" dirty="0"/>
          </a:p>
        </p:txBody>
      </p:sp>
      <p:sp>
        <p:nvSpPr>
          <p:cNvPr id="3" name="Text Placeholder 2">
            <a:extLst>
              <a:ext uri="{FF2B5EF4-FFF2-40B4-BE49-F238E27FC236}">
                <a16:creationId xmlns:a16="http://schemas.microsoft.com/office/drawing/2014/main" id="{984343D0-C09B-D2F1-D2D9-8867874D9DD9}"/>
              </a:ext>
            </a:extLst>
          </p:cNvPr>
          <p:cNvSpPr>
            <a:spLocks noGrp="1"/>
          </p:cNvSpPr>
          <p:nvPr>
            <p:ph type="body" sz="quarter" idx="11"/>
          </p:nvPr>
        </p:nvSpPr>
        <p:spPr>
          <a:xfrm>
            <a:off x="271669" y="2473740"/>
            <a:ext cx="11277600" cy="4229100"/>
          </a:xfrm>
        </p:spPr>
        <p:txBody>
          <a:bodyPr/>
          <a:lstStyle/>
          <a:p>
            <a:pPr lvl="0"/>
            <a:r>
              <a:rPr lang="en-US" dirty="0"/>
              <a:t>What monitoring tools are working in your community?</a:t>
            </a:r>
          </a:p>
          <a:p>
            <a:pPr lvl="0"/>
            <a:r>
              <a:rPr lang="en-US" dirty="0"/>
              <a:t>What barriers do you face in implementing monitoring?</a:t>
            </a:r>
          </a:p>
          <a:p>
            <a:endParaRPr lang="en-US" dirty="0"/>
          </a:p>
        </p:txBody>
      </p:sp>
    </p:spTree>
    <p:extLst>
      <p:ext uri="{BB962C8B-B14F-4D97-AF65-F5344CB8AC3E}">
        <p14:creationId xmlns:p14="http://schemas.microsoft.com/office/powerpoint/2010/main" val="2624374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E58D5-730A-2175-B3EF-97386B6B1E33}"/>
              </a:ext>
            </a:extLst>
          </p:cNvPr>
          <p:cNvSpPr>
            <a:spLocks noGrp="1"/>
          </p:cNvSpPr>
          <p:nvPr>
            <p:ph type="title"/>
          </p:nvPr>
        </p:nvSpPr>
        <p:spPr>
          <a:xfrm>
            <a:off x="609600" y="850900"/>
            <a:ext cx="8761413" cy="728480"/>
          </a:xfrm>
        </p:spPr>
        <p:txBody>
          <a:bodyPr/>
          <a:lstStyle/>
          <a:p>
            <a:r>
              <a:rPr lang="en-US" dirty="0"/>
              <a:t>References</a:t>
            </a:r>
            <a:br>
              <a:rPr lang="en-US" dirty="0"/>
            </a:br>
            <a:endParaRPr lang="en-US" dirty="0"/>
          </a:p>
        </p:txBody>
      </p:sp>
      <p:sp>
        <p:nvSpPr>
          <p:cNvPr id="3" name="Text Placeholder 2">
            <a:extLst>
              <a:ext uri="{FF2B5EF4-FFF2-40B4-BE49-F238E27FC236}">
                <a16:creationId xmlns:a16="http://schemas.microsoft.com/office/drawing/2014/main" id="{F8A78A34-1B61-ECB5-FE98-57FD3605F8BD}"/>
              </a:ext>
            </a:extLst>
          </p:cNvPr>
          <p:cNvSpPr>
            <a:spLocks noGrp="1"/>
          </p:cNvSpPr>
          <p:nvPr>
            <p:ph type="body" sz="quarter" idx="11"/>
          </p:nvPr>
        </p:nvSpPr>
        <p:spPr/>
        <p:txBody>
          <a:bodyPr>
            <a:normAutofit fontScale="70000" lnSpcReduction="20000"/>
          </a:bodyPr>
          <a:lstStyle/>
          <a:p>
            <a:pPr marL="0" indent="0">
              <a:buNone/>
            </a:pPr>
            <a:endParaRPr lang="en-US" b="1" dirty="0"/>
          </a:p>
          <a:p>
            <a:pPr marL="0" indent="0">
              <a:buNone/>
            </a:pPr>
            <a:r>
              <a:rPr lang="en-US" b="1" dirty="0"/>
              <a:t>Key Sources</a:t>
            </a:r>
            <a:endParaRPr lang="en-US" dirty="0"/>
          </a:p>
          <a:p>
            <a:pPr lvl="0"/>
            <a:r>
              <a:rPr lang="en-US" dirty="0"/>
              <a:t>CDC youth concussion surveillance recommendations. (</a:t>
            </a:r>
            <a:r>
              <a:rPr lang="en-US" u="sng" dirty="0">
                <a:hlinkClick r:id="rId3" tooltip="Conclusions and Recommendations - Sports-Related Concussions in Youth - NCBI Bookshelf"/>
              </a:rPr>
              <a:t>NCBI</a:t>
            </a:r>
            <a:r>
              <a:rPr lang="en-US" dirty="0"/>
              <a:t>)</a:t>
            </a:r>
          </a:p>
          <a:p>
            <a:pPr lvl="0"/>
            <a:r>
              <a:rPr lang="en-US" dirty="0"/>
              <a:t>Rural concussion care disparities. (</a:t>
            </a:r>
            <a:r>
              <a:rPr lang="en-US" u="sng" dirty="0">
                <a:hlinkClick r:id="rId4" tooltip="Concussion and Mild-Traumatic Brain Injury in Rural Settings: Epidemiology and Specific Health Care Considerations - PubMed"/>
              </a:rPr>
              <a:t>PubMed</a:t>
            </a:r>
            <a:r>
              <a:rPr lang="en-US" dirty="0"/>
              <a:t>)</a:t>
            </a:r>
          </a:p>
          <a:p>
            <a:pPr lvl="0"/>
            <a:r>
              <a:rPr lang="en-US" dirty="0"/>
              <a:t>North Dakota youth concussion prevalence data. (</a:t>
            </a:r>
            <a:r>
              <a:rPr lang="en-US" u="sng" dirty="0">
                <a:hlinkClick r:id="rId5" tooltip="Youth Educational Services - North Dakota Brain Injury Network"/>
              </a:rPr>
              <a:t>North Dakota Brain Injury Network</a:t>
            </a:r>
            <a:r>
              <a:rPr lang="en-US" dirty="0"/>
              <a:t>)</a:t>
            </a:r>
          </a:p>
          <a:p>
            <a:pPr lvl="0"/>
            <a:r>
              <a:rPr lang="en-US" dirty="0"/>
              <a:t>ND concussion legislation and training policy. (</a:t>
            </a:r>
            <a:r>
              <a:rPr lang="en-US" u="sng" dirty="0">
                <a:hlinkClick r:id="rId6" tooltip="North Dakota Concussion Legislation"/>
              </a:rPr>
              <a:t>ND High School Coaches Association</a:t>
            </a:r>
            <a:r>
              <a:rPr lang="en-US" dirty="0"/>
              <a:t>)</a:t>
            </a:r>
          </a:p>
          <a:p>
            <a:pPr lvl="0"/>
            <a:r>
              <a:rPr lang="en-US" dirty="0"/>
              <a:t>Telehealth for rural concussion follow-up. (</a:t>
            </a:r>
            <a:r>
              <a:rPr lang="en-US" u="sng" dirty="0">
                <a:hlinkClick r:id="rId7" tooltip="Analysis of a novel virtual pediatric concussion clinic in a rural setting - PubMed"/>
              </a:rPr>
              <a:t>PubMed</a:t>
            </a:r>
            <a:r>
              <a:rPr lang="en-US" dirty="0"/>
              <a:t>)</a:t>
            </a:r>
          </a:p>
          <a:p>
            <a:pPr lvl="0"/>
            <a:r>
              <a:rPr lang="en-US" dirty="0" err="1"/>
              <a:t>ImPact</a:t>
            </a:r>
            <a:r>
              <a:rPr lang="en-US" dirty="0"/>
              <a:t> Applications, Inc. </a:t>
            </a:r>
          </a:p>
          <a:p>
            <a:pPr lvl="0"/>
            <a:r>
              <a:rPr lang="en-US" dirty="0"/>
              <a:t>Sway Medical </a:t>
            </a:r>
          </a:p>
          <a:p>
            <a:endParaRPr lang="en-US" dirty="0"/>
          </a:p>
        </p:txBody>
      </p:sp>
    </p:spTree>
    <p:extLst>
      <p:ext uri="{BB962C8B-B14F-4D97-AF65-F5344CB8AC3E}">
        <p14:creationId xmlns:p14="http://schemas.microsoft.com/office/powerpoint/2010/main" val="234373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7E49-B291-6E57-5C38-B0BA41AF3F71}"/>
              </a:ext>
            </a:extLst>
          </p:cNvPr>
          <p:cNvSpPr>
            <a:spLocks noGrp="1"/>
          </p:cNvSpPr>
          <p:nvPr>
            <p:ph type="title"/>
          </p:nvPr>
        </p:nvSpPr>
        <p:spPr/>
        <p:txBody>
          <a:bodyPr/>
          <a:lstStyle/>
          <a:p>
            <a:r>
              <a:rPr lang="en-US"/>
              <a:t>Concussion Continued</a:t>
            </a:r>
            <a:endParaRPr lang="en-US" dirty="0"/>
          </a:p>
        </p:txBody>
      </p:sp>
      <p:pic>
        <p:nvPicPr>
          <p:cNvPr id="4" name="Content Placeholder 3" descr="A blue arrow pointing to a brain">
            <a:extLst>
              <a:ext uri="{FF2B5EF4-FFF2-40B4-BE49-F238E27FC236}">
                <a16:creationId xmlns:a16="http://schemas.microsoft.com/office/drawing/2014/main" id="{B0CF888A-8395-1560-02B9-109C21569A0C}"/>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rcRect t="-380" r="253" b="5385"/>
          <a:stretch>
            <a:fillRect/>
          </a:stretch>
        </p:blipFill>
        <p:spPr>
          <a:xfrm>
            <a:off x="140032" y="2576763"/>
            <a:ext cx="3942872" cy="1239618"/>
          </a:xfrm>
          <a:prstGeom prst="rect">
            <a:avLst/>
          </a:prstGeom>
        </p:spPr>
      </p:pic>
      <p:pic>
        <p:nvPicPr>
          <p:cNvPr id="5" name="Picture 4" descr="A diagram of stretching and stretching">
            <a:extLst>
              <a:ext uri="{FF2B5EF4-FFF2-40B4-BE49-F238E27FC236}">
                <a16:creationId xmlns:a16="http://schemas.microsoft.com/office/drawing/2014/main" id="{4009DEE6-4A73-9F1E-926B-903CEF148997}"/>
              </a:ext>
            </a:extLst>
          </p:cNvPr>
          <p:cNvPicPr>
            <a:picLocks noChangeAspect="1"/>
          </p:cNvPicPr>
          <p:nvPr/>
        </p:nvPicPr>
        <p:blipFill>
          <a:blip r:embed="rId4" cstate="print">
            <a:extLst>
              <a:ext uri="{28A0092B-C50C-407E-A947-70E740481C1C}">
                <a14:useLocalDpi xmlns:a14="http://schemas.microsoft.com/office/drawing/2010/main"/>
              </a:ext>
            </a:extLst>
          </a:blip>
          <a:srcRect t="-1278" r="15164" b="-319"/>
          <a:stretch>
            <a:fillRect/>
          </a:stretch>
        </p:blipFill>
        <p:spPr>
          <a:xfrm>
            <a:off x="4194760" y="1574131"/>
            <a:ext cx="2077574" cy="3198555"/>
          </a:xfrm>
          <a:prstGeom prst="rect">
            <a:avLst/>
          </a:prstGeom>
        </p:spPr>
      </p:pic>
      <p:pic>
        <p:nvPicPr>
          <p:cNvPr id="6" name="Picture 5" descr="Diagram illustrating a leaking neuron with arrows pointing outward from the axon and dendrites, indicating loss or leakage of signals or substances. The term &quot;Leaking&quot; is labeled below the neuron, emphasizing the concept of signal or material escape from the neural structure.&#10;&#10;">
            <a:extLst>
              <a:ext uri="{FF2B5EF4-FFF2-40B4-BE49-F238E27FC236}">
                <a16:creationId xmlns:a16="http://schemas.microsoft.com/office/drawing/2014/main" id="{A5D2595D-8BB0-2DB4-193D-316BFCB12317}"/>
              </a:ext>
            </a:extLst>
          </p:cNvPr>
          <p:cNvPicPr>
            <a:picLocks noChangeAspect="1"/>
          </p:cNvPicPr>
          <p:nvPr/>
        </p:nvPicPr>
        <p:blipFill>
          <a:blip r:embed="rId5" cstate="print">
            <a:extLst>
              <a:ext uri="{28A0092B-C50C-407E-A947-70E740481C1C}">
                <a14:useLocalDpi xmlns:a14="http://schemas.microsoft.com/office/drawing/2010/main"/>
              </a:ext>
            </a:extLst>
          </a:blip>
          <a:srcRect r="439" b="3272"/>
          <a:stretch>
            <a:fillRect/>
          </a:stretch>
        </p:blipFill>
        <p:spPr>
          <a:xfrm>
            <a:off x="6402305" y="1967664"/>
            <a:ext cx="2274979" cy="1857213"/>
          </a:xfrm>
          <a:prstGeom prst="rect">
            <a:avLst/>
          </a:prstGeom>
        </p:spPr>
      </p:pic>
      <p:pic>
        <p:nvPicPr>
          <p:cNvPr id="7" name="Picture 6" descr="Diagram illustrating a neuron imbalance using a tilted balance scale with two pans, one higher than the other, and a blue arrow pointing toward it. The phrase &quot;Neuron out of balance&quot; is written below in blue, emphasizing the concept of neural imbalance.&#10;&#10;">
            <a:extLst>
              <a:ext uri="{FF2B5EF4-FFF2-40B4-BE49-F238E27FC236}">
                <a16:creationId xmlns:a16="http://schemas.microsoft.com/office/drawing/2014/main" id="{F6DC0D50-D16F-40FA-66EE-E898CE52D511}"/>
              </a:ext>
            </a:extLst>
          </p:cNvPr>
          <p:cNvPicPr>
            <a:picLocks noChangeAspect="1"/>
          </p:cNvPicPr>
          <p:nvPr/>
        </p:nvPicPr>
        <p:blipFill>
          <a:blip r:embed="rId6" cstate="print">
            <a:extLst>
              <a:ext uri="{28A0092B-C50C-407E-A947-70E740481C1C}">
                <a14:useLocalDpi xmlns:a14="http://schemas.microsoft.com/office/drawing/2010/main"/>
              </a:ext>
            </a:extLst>
          </a:blip>
          <a:srcRect l="1860" r="2439" b="10959"/>
          <a:stretch>
            <a:fillRect/>
          </a:stretch>
        </p:blipFill>
        <p:spPr>
          <a:xfrm>
            <a:off x="8668252" y="2442159"/>
            <a:ext cx="3148220" cy="1302083"/>
          </a:xfrm>
          <a:prstGeom prst="rect">
            <a:avLst/>
          </a:prstGeom>
        </p:spPr>
      </p:pic>
      <p:sp>
        <p:nvSpPr>
          <p:cNvPr id="8" name="TextBox 7">
            <a:extLst>
              <a:ext uri="{FF2B5EF4-FFF2-40B4-BE49-F238E27FC236}">
                <a16:creationId xmlns:a16="http://schemas.microsoft.com/office/drawing/2014/main" id="{21F848D3-3D70-323F-4184-C5CF60F643C7}"/>
              </a:ext>
            </a:extLst>
          </p:cNvPr>
          <p:cNvSpPr txBox="1"/>
          <p:nvPr/>
        </p:nvSpPr>
        <p:spPr>
          <a:xfrm>
            <a:off x="297357" y="5597350"/>
            <a:ext cx="1194995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Damage is done on a </a:t>
            </a:r>
            <a:r>
              <a:rPr lang="en-US" sz="2400"/>
              <a:t>neuro-molecular</a:t>
            </a:r>
            <a:r>
              <a:rPr lang="en-US" sz="2400" dirty="0"/>
              <a:t> level - mostly </a:t>
            </a:r>
            <a:r>
              <a:rPr lang="en-US" sz="2400"/>
              <a:t>a </a:t>
            </a:r>
            <a:r>
              <a:rPr lang="en-US" sz="2400" dirty="0"/>
              <a:t>functional</a:t>
            </a:r>
            <a:r>
              <a:rPr lang="en-US" sz="2400"/>
              <a:t> impairment</a:t>
            </a:r>
            <a:r>
              <a:rPr lang="en-US" sz="2400" dirty="0"/>
              <a:t>, not structural</a:t>
            </a:r>
          </a:p>
        </p:txBody>
      </p:sp>
    </p:spTree>
    <p:extLst>
      <p:ext uri="{BB962C8B-B14F-4D97-AF65-F5344CB8AC3E}">
        <p14:creationId xmlns:p14="http://schemas.microsoft.com/office/powerpoint/2010/main" val="300312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73D9-CD89-DBF6-A833-92ABA8E70DB4}"/>
              </a:ext>
            </a:extLst>
          </p:cNvPr>
          <p:cNvSpPr>
            <a:spLocks noGrp="1"/>
          </p:cNvSpPr>
          <p:nvPr>
            <p:ph type="title"/>
          </p:nvPr>
        </p:nvSpPr>
        <p:spPr>
          <a:xfrm>
            <a:off x="457200" y="679562"/>
            <a:ext cx="11277600" cy="920638"/>
          </a:xfrm>
        </p:spPr>
        <p:txBody>
          <a:bodyPr/>
          <a:lstStyle/>
          <a:p>
            <a:r>
              <a:rPr lang="en-US" dirty="0"/>
              <a:t>Youth Concussion: Scope &amp; Epidemiology</a:t>
            </a:r>
          </a:p>
        </p:txBody>
      </p:sp>
      <p:sp>
        <p:nvSpPr>
          <p:cNvPr id="3" name="Text Placeholder 2">
            <a:extLst>
              <a:ext uri="{FF2B5EF4-FFF2-40B4-BE49-F238E27FC236}">
                <a16:creationId xmlns:a16="http://schemas.microsoft.com/office/drawing/2014/main" id="{E412857B-D39C-1C87-B617-71F75268AAF2}"/>
              </a:ext>
            </a:extLst>
          </p:cNvPr>
          <p:cNvSpPr>
            <a:spLocks noGrp="1"/>
          </p:cNvSpPr>
          <p:nvPr>
            <p:ph type="body" sz="quarter" idx="11"/>
          </p:nvPr>
        </p:nvSpPr>
        <p:spPr>
          <a:xfrm>
            <a:off x="457200" y="2404165"/>
            <a:ext cx="11277600" cy="4229100"/>
          </a:xfrm>
        </p:spPr>
        <p:txBody>
          <a:bodyPr vert="horz" lIns="91440" tIns="45720" rIns="91440" bIns="45720" rtlCol="0" anchor="t">
            <a:normAutofit/>
          </a:bodyPr>
          <a:lstStyle/>
          <a:p>
            <a:r>
              <a:rPr lang="en-US" dirty="0"/>
              <a:t>Up to </a:t>
            </a:r>
            <a:r>
              <a:rPr lang="en-US" b="1" dirty="0"/>
              <a:t>3.8 million</a:t>
            </a:r>
            <a:r>
              <a:rPr lang="en-US" dirty="0"/>
              <a:t> sports-related concussions annually among youth ages 10-19</a:t>
            </a:r>
          </a:p>
          <a:p>
            <a:r>
              <a:rPr lang="en-US" dirty="0"/>
              <a:t>Rural children show different patterns of injury (e.g., more motor vehicle crashes)</a:t>
            </a:r>
          </a:p>
          <a:p>
            <a:r>
              <a:rPr lang="en-US" dirty="0"/>
              <a:t>Rural settings often have </a:t>
            </a:r>
            <a:r>
              <a:rPr lang="en-US" b="1" dirty="0"/>
              <a:t>higher </a:t>
            </a:r>
            <a:r>
              <a:rPr lang="en-US" b="1" dirty="0" err="1"/>
              <a:t>mTBI</a:t>
            </a:r>
            <a:r>
              <a:rPr lang="en-US" b="1" dirty="0"/>
              <a:t> incidence plus disparities</a:t>
            </a:r>
            <a:r>
              <a:rPr lang="en-US" dirty="0"/>
              <a:t> in follow-up care and access to specialists</a:t>
            </a:r>
          </a:p>
        </p:txBody>
      </p:sp>
    </p:spTree>
    <p:extLst>
      <p:ext uri="{BB962C8B-B14F-4D97-AF65-F5344CB8AC3E}">
        <p14:creationId xmlns:p14="http://schemas.microsoft.com/office/powerpoint/2010/main" val="3164304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FC976E-8A27-4E72-B034-071A97F68B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C7603B6C-9001-43A6-A649-2FB87A57A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9A470C3C-4F16-4152-94B7-B277E490E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91B04907-A3D6-43D2-A085-F545B3C14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7739A622-E5CB-4720-9EE2-700E778D5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CAA0E116-7201-4D9B-ACC0-24FD67280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DA4FDC90-6A2C-4E3F-A9CC-05E2BB034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104D7773-6EC3-4F97-8099-A1C13F106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2515E6AC-722A-4C99-986A-9D9FF0F92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8" name="Freeform 5">
              <a:extLst>
                <a:ext uri="{FF2B5EF4-FFF2-40B4-BE49-F238E27FC236}">
                  <a16:creationId xmlns:a16="http://schemas.microsoft.com/office/drawing/2014/main" id="{1BBCEC9C-87CE-409D-9883-2992FDEE5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9" name="Freeform 5">
              <a:extLst>
                <a:ext uri="{FF2B5EF4-FFF2-40B4-BE49-F238E27FC236}">
                  <a16:creationId xmlns:a16="http://schemas.microsoft.com/office/drawing/2014/main" id="{1AC3ED4B-528E-4C95-9B5B-8DF0EE3B5D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1" name="Rectangle 20">
            <a:extLst>
              <a:ext uri="{FF2B5EF4-FFF2-40B4-BE49-F238E27FC236}">
                <a16:creationId xmlns:a16="http://schemas.microsoft.com/office/drawing/2014/main" id="{231043D6-3B63-4398-B86D-7201B1BFA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47161C0-291F-CAAD-1B2E-FB59BF7601BB}"/>
              </a:ext>
            </a:extLst>
          </p:cNvPr>
          <p:cNvSpPr>
            <a:spLocks noGrp="1"/>
          </p:cNvSpPr>
          <p:nvPr>
            <p:ph type="title"/>
          </p:nvPr>
        </p:nvSpPr>
        <p:spPr>
          <a:xfrm>
            <a:off x="1154954" y="947920"/>
            <a:ext cx="8761413" cy="728480"/>
          </a:xfrm>
        </p:spPr>
        <p:txBody>
          <a:bodyPr vert="horz" lIns="91440" tIns="45720" rIns="91440" bIns="45720" rtlCol="0" anchor="ctr">
            <a:normAutofit/>
          </a:bodyPr>
          <a:lstStyle/>
          <a:p>
            <a:r>
              <a:rPr lang="en-US" sz="3600"/>
              <a:t>North Dakota Data</a:t>
            </a:r>
          </a:p>
        </p:txBody>
      </p:sp>
      <p:pic>
        <p:nvPicPr>
          <p:cNvPr id="4" name="Picture 3" descr="A person touching a person&amp;#39;s forehead">
            <a:extLst>
              <a:ext uri="{FF2B5EF4-FFF2-40B4-BE49-F238E27FC236}">
                <a16:creationId xmlns:a16="http://schemas.microsoft.com/office/drawing/2014/main" id="{D7B14362-4BF3-0479-C920-CDBDC002D0CC}"/>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79967" y="3149013"/>
            <a:ext cx="3503725" cy="2320993"/>
          </a:xfrm>
          <a:prstGeom prst="roundRect">
            <a:avLst>
              <a:gd name="adj" fmla="val 1858"/>
            </a:avLst>
          </a:prstGeom>
          <a:effectLst>
            <a:outerShdw blurRad="50800" dist="50800" dir="5400000" algn="tl" rotWithShape="0">
              <a:srgbClr val="000000">
                <a:alpha val="43000"/>
              </a:srgbClr>
            </a:outerShdw>
          </a:effectLst>
        </p:spPr>
      </p:pic>
      <p:sp>
        <p:nvSpPr>
          <p:cNvPr id="3" name="Text Placeholder 2">
            <a:extLst>
              <a:ext uri="{FF2B5EF4-FFF2-40B4-BE49-F238E27FC236}">
                <a16:creationId xmlns:a16="http://schemas.microsoft.com/office/drawing/2014/main" id="{F8F0DC87-CC5F-9579-599D-DC314299205D}"/>
              </a:ext>
            </a:extLst>
          </p:cNvPr>
          <p:cNvSpPr>
            <a:spLocks noGrp="1"/>
          </p:cNvSpPr>
          <p:nvPr>
            <p:ph type="body" sz="quarter" idx="11"/>
          </p:nvPr>
        </p:nvSpPr>
        <p:spPr>
          <a:xfrm>
            <a:off x="4641336" y="2603500"/>
            <a:ext cx="6551597" cy="3416300"/>
          </a:xfrm>
        </p:spPr>
        <p:txBody>
          <a:bodyPr vert="horz" lIns="91440" tIns="45720" rIns="91440" bIns="45720" rtlCol="0" anchor="ctr">
            <a:normAutofit/>
          </a:bodyPr>
          <a:lstStyle/>
          <a:p>
            <a:pPr marL="0" indent="0">
              <a:lnSpc>
                <a:spcPct val="90000"/>
              </a:lnSpc>
              <a:buNone/>
            </a:pPr>
            <a:r>
              <a:rPr lang="en-US" sz="2700" b="1"/>
              <a:t>North Dakota Risk Behavior Survey (2023):</a:t>
            </a:r>
            <a:endParaRPr lang="en-US"/>
          </a:p>
          <a:p>
            <a:pPr lvl="0">
              <a:lnSpc>
                <a:spcPct val="90000"/>
              </a:lnSpc>
            </a:pPr>
            <a:r>
              <a:rPr lang="en-US" sz="2700"/>
              <a:t>20.5% of middle school students reported ≥1 concussion in past year</a:t>
            </a:r>
          </a:p>
          <a:p>
            <a:pPr>
              <a:lnSpc>
                <a:spcPct val="90000"/>
              </a:lnSpc>
            </a:pPr>
            <a:r>
              <a:rPr lang="en-US" sz="2700"/>
              <a:t>16.6% of high school students reported ≥1 concussion in past year </a:t>
            </a:r>
          </a:p>
        </p:txBody>
      </p:sp>
    </p:spTree>
    <p:extLst>
      <p:ext uri="{BB962C8B-B14F-4D97-AF65-F5344CB8AC3E}">
        <p14:creationId xmlns:p14="http://schemas.microsoft.com/office/powerpoint/2010/main" val="230403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FC976E-8A27-4E72-B034-071A97F68B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C7603B6C-9001-43A6-A649-2FB87A57A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9A470C3C-4F16-4152-94B7-B277E490E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91B04907-A3D6-43D2-A085-F545B3C14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7739A622-E5CB-4720-9EE2-700E778D5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CAA0E116-7201-4D9B-ACC0-24FD67280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DA4FDC90-6A2C-4E3F-A9CC-05E2BB034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104D7773-6EC3-4F97-8099-A1C13F106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2515E6AC-722A-4C99-986A-9D9FF0F92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8" name="Freeform 5">
              <a:extLst>
                <a:ext uri="{FF2B5EF4-FFF2-40B4-BE49-F238E27FC236}">
                  <a16:creationId xmlns:a16="http://schemas.microsoft.com/office/drawing/2014/main" id="{1BBCEC9C-87CE-409D-9883-2992FDEE5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9" name="Freeform 5">
              <a:extLst>
                <a:ext uri="{FF2B5EF4-FFF2-40B4-BE49-F238E27FC236}">
                  <a16:creationId xmlns:a16="http://schemas.microsoft.com/office/drawing/2014/main" id="{1AC3ED4B-528E-4C95-9B5B-8DF0EE3B5D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1" name="Rectangle 20">
            <a:extLst>
              <a:ext uri="{FF2B5EF4-FFF2-40B4-BE49-F238E27FC236}">
                <a16:creationId xmlns:a16="http://schemas.microsoft.com/office/drawing/2014/main" id="{231043D6-3B63-4398-B86D-7201B1BFA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ECD676D-2DEA-2A4D-3E88-0D8B22981B09}"/>
              </a:ext>
            </a:extLst>
          </p:cNvPr>
          <p:cNvSpPr>
            <a:spLocks noGrp="1"/>
          </p:cNvSpPr>
          <p:nvPr>
            <p:ph type="title"/>
          </p:nvPr>
        </p:nvSpPr>
        <p:spPr>
          <a:xfrm>
            <a:off x="1154954" y="947920"/>
            <a:ext cx="8761413" cy="728480"/>
          </a:xfrm>
        </p:spPr>
        <p:txBody>
          <a:bodyPr vert="horz" lIns="91440" tIns="45720" rIns="91440" bIns="45720" rtlCol="0" anchor="ctr">
            <a:normAutofit/>
          </a:bodyPr>
          <a:lstStyle/>
          <a:p>
            <a:r>
              <a:rPr lang="en-US" sz="3600"/>
              <a:t>Why Monitoring Matters</a:t>
            </a:r>
          </a:p>
        </p:txBody>
      </p:sp>
      <p:sp>
        <p:nvSpPr>
          <p:cNvPr id="3" name="Text Placeholder 2">
            <a:extLst>
              <a:ext uri="{FF2B5EF4-FFF2-40B4-BE49-F238E27FC236}">
                <a16:creationId xmlns:a16="http://schemas.microsoft.com/office/drawing/2014/main" id="{5C8EEF2E-F0BD-EFB1-E495-9C52320A6BB4}"/>
              </a:ext>
            </a:extLst>
          </p:cNvPr>
          <p:cNvSpPr>
            <a:spLocks noGrp="1"/>
          </p:cNvSpPr>
          <p:nvPr>
            <p:ph type="body" sz="quarter" idx="11"/>
          </p:nvPr>
        </p:nvSpPr>
        <p:spPr>
          <a:xfrm>
            <a:off x="494026" y="2603500"/>
            <a:ext cx="5966040" cy="3416300"/>
          </a:xfrm>
        </p:spPr>
        <p:txBody>
          <a:bodyPr vert="horz" lIns="91440" tIns="45720" rIns="91440" bIns="45720" rtlCol="0" anchor="ctr">
            <a:normAutofit fontScale="92500"/>
          </a:bodyPr>
          <a:lstStyle/>
          <a:p>
            <a:pPr marL="0" indent="0">
              <a:lnSpc>
                <a:spcPct val="90000"/>
              </a:lnSpc>
              <a:buNone/>
            </a:pPr>
            <a:r>
              <a:rPr lang="en-US" sz="2500" b="1" dirty="0"/>
              <a:t>Monitoring is Prevention:</a:t>
            </a:r>
            <a:endParaRPr lang="en-US" b="1" dirty="0"/>
          </a:p>
          <a:p>
            <a:pPr>
              <a:lnSpc>
                <a:spcPct val="90000"/>
              </a:lnSpc>
            </a:pPr>
            <a:r>
              <a:rPr lang="en-US" sz="2500" dirty="0"/>
              <a:t>Detecting injury early prevents further harm (e.g., second impact syndrome, undiagnosed/misdiagnosed symptoms)</a:t>
            </a:r>
          </a:p>
          <a:p>
            <a:pPr lvl="0">
              <a:lnSpc>
                <a:spcPct val="90000"/>
              </a:lnSpc>
            </a:pPr>
            <a:r>
              <a:rPr lang="en-US" sz="2500" dirty="0"/>
              <a:t>Awareness increases reporting and removal from play</a:t>
            </a:r>
          </a:p>
          <a:p>
            <a:pPr lvl="0">
              <a:lnSpc>
                <a:spcPct val="90000"/>
              </a:lnSpc>
            </a:pPr>
            <a:r>
              <a:rPr lang="en-US" sz="2500" dirty="0"/>
              <a:t>Data supports safer return and informs policy</a:t>
            </a:r>
          </a:p>
          <a:p>
            <a:pPr>
              <a:lnSpc>
                <a:spcPct val="90000"/>
              </a:lnSpc>
            </a:pPr>
            <a:endParaRPr lang="en-US" sz="2500" dirty="0"/>
          </a:p>
        </p:txBody>
      </p:sp>
      <p:pic>
        <p:nvPicPr>
          <p:cNvPr id="4" name="Picture 3" descr="A person with his eyes closed and a swirl of fire around his head">
            <a:extLst>
              <a:ext uri="{FF2B5EF4-FFF2-40B4-BE49-F238E27FC236}">
                <a16:creationId xmlns:a16="http://schemas.microsoft.com/office/drawing/2014/main" id="{FAB533B1-BCD4-05EE-F51B-B9271316D49B}"/>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798733" y="2775951"/>
            <a:ext cx="4345024"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91077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F047-357B-254E-DE21-030A1489CC3D}"/>
              </a:ext>
            </a:extLst>
          </p:cNvPr>
          <p:cNvSpPr>
            <a:spLocks noGrp="1"/>
          </p:cNvSpPr>
          <p:nvPr>
            <p:ph type="title"/>
          </p:nvPr>
        </p:nvSpPr>
        <p:spPr>
          <a:xfrm>
            <a:off x="609600" y="486660"/>
            <a:ext cx="8761413" cy="728480"/>
          </a:xfrm>
        </p:spPr>
        <p:txBody>
          <a:bodyPr/>
          <a:lstStyle/>
          <a:p>
            <a:r>
              <a:rPr lang="en-US" dirty="0"/>
              <a:t>Monitoring </a:t>
            </a:r>
            <a:r>
              <a:rPr lang="en-US" b="1" dirty="0"/>
              <a:t>Before Injury</a:t>
            </a:r>
          </a:p>
        </p:txBody>
      </p:sp>
      <p:sp>
        <p:nvSpPr>
          <p:cNvPr id="3" name="Text Placeholder 2">
            <a:extLst>
              <a:ext uri="{FF2B5EF4-FFF2-40B4-BE49-F238E27FC236}">
                <a16:creationId xmlns:a16="http://schemas.microsoft.com/office/drawing/2014/main" id="{0EEAD545-2C3E-40F0-9B66-B913C2A0C8FD}"/>
              </a:ext>
            </a:extLst>
          </p:cNvPr>
          <p:cNvSpPr>
            <a:spLocks noGrp="1"/>
          </p:cNvSpPr>
          <p:nvPr>
            <p:ph type="body" sz="quarter" idx="11"/>
          </p:nvPr>
        </p:nvSpPr>
        <p:spPr>
          <a:xfrm>
            <a:off x="457200" y="2364409"/>
            <a:ext cx="11277600" cy="4229100"/>
          </a:xfrm>
        </p:spPr>
        <p:txBody>
          <a:bodyPr vert="horz" lIns="91440" tIns="45720" rIns="91440" bIns="45720" rtlCol="0" anchor="t">
            <a:normAutofit/>
          </a:bodyPr>
          <a:lstStyle/>
          <a:p>
            <a:pPr marL="0" indent="0">
              <a:buNone/>
            </a:pPr>
            <a:r>
              <a:rPr lang="en-US" b="1" dirty="0"/>
              <a:t>Baseline Testing:</a:t>
            </a:r>
            <a:endParaRPr lang="en-US" dirty="0"/>
          </a:p>
          <a:p>
            <a:r>
              <a:rPr lang="en-US"/>
              <a:t>Help</a:t>
            </a:r>
            <a:r>
              <a:rPr lang="en-US" dirty="0"/>
              <a:t> compare post-injury results to personal norms, guiding safer decisions</a:t>
            </a:r>
            <a:r>
              <a:rPr lang="en-US"/>
              <a:t> (e.g., </a:t>
            </a:r>
            <a:r>
              <a:rPr lang="en-US" err="1"/>
              <a:t>ImPACT</a:t>
            </a:r>
            <a:r>
              <a:rPr lang="en-US"/>
              <a:t>, SWAY)</a:t>
            </a:r>
            <a:endParaRPr lang="en-US" dirty="0"/>
          </a:p>
          <a:p>
            <a:pPr marL="0" lvl="0" indent="0">
              <a:buNone/>
            </a:pPr>
            <a:r>
              <a:rPr lang="en-US" b="1" dirty="0"/>
              <a:t>Pre-Season Assessments:</a:t>
            </a:r>
            <a:endParaRPr lang="en-US" dirty="0"/>
          </a:p>
          <a:p>
            <a:pPr lvl="0"/>
            <a:r>
              <a:rPr lang="en-US" dirty="0"/>
              <a:t>Target all youth athletes to establish stable personal benchmarks</a:t>
            </a:r>
          </a:p>
          <a:p>
            <a:endParaRPr lang="en-US" dirty="0"/>
          </a:p>
        </p:txBody>
      </p:sp>
    </p:spTree>
    <p:extLst>
      <p:ext uri="{BB962C8B-B14F-4D97-AF65-F5344CB8AC3E}">
        <p14:creationId xmlns:p14="http://schemas.microsoft.com/office/powerpoint/2010/main" val="4118409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4FC976E-8A27-4E72-B034-071A97F68B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C7603B6C-9001-43A6-A649-2FB87A57A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9A470C3C-4F16-4152-94B7-B277E490E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91B04907-A3D6-43D2-A085-F545B3C14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7739A622-E5CB-4720-9EE2-700E778D5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CAA0E116-7201-4D9B-ACC0-24FD67280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DA4FDC90-6A2C-4E3F-A9CC-05E2BB034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104D7773-6EC3-4F97-8099-A1C13F106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2515E6AC-722A-4C99-986A-9D9FF0F92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8" name="Freeform 5">
              <a:extLst>
                <a:ext uri="{FF2B5EF4-FFF2-40B4-BE49-F238E27FC236}">
                  <a16:creationId xmlns:a16="http://schemas.microsoft.com/office/drawing/2014/main" id="{1BBCEC9C-87CE-409D-9883-2992FDEE5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9" name="Freeform 5">
              <a:extLst>
                <a:ext uri="{FF2B5EF4-FFF2-40B4-BE49-F238E27FC236}">
                  <a16:creationId xmlns:a16="http://schemas.microsoft.com/office/drawing/2014/main" id="{1AC3ED4B-528E-4C95-9B5B-8DF0EE3B5D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7" name="Rectangle 6">
            <a:extLst>
              <a:ext uri="{FF2B5EF4-FFF2-40B4-BE49-F238E27FC236}">
                <a16:creationId xmlns:a16="http://schemas.microsoft.com/office/drawing/2014/main" id="{231043D6-3B63-4398-B86D-7201B1BFA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239B56D-D339-19C9-B07A-81F39E6B9BB7}"/>
              </a:ext>
            </a:extLst>
          </p:cNvPr>
          <p:cNvSpPr>
            <a:spLocks noGrp="1"/>
          </p:cNvSpPr>
          <p:nvPr>
            <p:ph type="title"/>
          </p:nvPr>
        </p:nvSpPr>
        <p:spPr>
          <a:xfrm>
            <a:off x="908892" y="900295"/>
            <a:ext cx="8761413" cy="728480"/>
          </a:xfrm>
        </p:spPr>
        <p:txBody>
          <a:bodyPr vert="horz" lIns="91440" tIns="45720" rIns="91440" bIns="45720" rtlCol="0" anchor="ctr">
            <a:normAutofit fontScale="90000"/>
          </a:bodyPr>
          <a:lstStyle/>
          <a:p>
            <a:pPr>
              <a:lnSpc>
                <a:spcPct val="90000"/>
              </a:lnSpc>
            </a:pPr>
            <a:r>
              <a:rPr lang="en-US" sz="4900"/>
              <a:t>Monitoring </a:t>
            </a:r>
            <a:r>
              <a:rPr lang="en-US" sz="4900" b="1"/>
              <a:t>During Play</a:t>
            </a:r>
            <a:br>
              <a:rPr lang="en-US" sz="2300" dirty="0"/>
            </a:br>
            <a:endParaRPr lang="en-US" sz="2700"/>
          </a:p>
        </p:txBody>
      </p:sp>
      <p:pic>
        <p:nvPicPr>
          <p:cNvPr id="4" name="Picture 3" descr="A hand placing a block on a stack of wooden blocks">
            <a:extLst>
              <a:ext uri="{FF2B5EF4-FFF2-40B4-BE49-F238E27FC236}">
                <a16:creationId xmlns:a16="http://schemas.microsoft.com/office/drawing/2014/main" id="{5418DBBE-0570-9428-856A-33D169E1118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087967" y="2871201"/>
            <a:ext cx="3273462" cy="2313101"/>
          </a:xfrm>
          <a:prstGeom prst="roundRect">
            <a:avLst>
              <a:gd name="adj" fmla="val 1858"/>
            </a:avLst>
          </a:prstGeom>
          <a:effectLst>
            <a:outerShdw blurRad="50800" dist="50800" dir="5400000" algn="tl" rotWithShape="0">
              <a:srgbClr val="000000">
                <a:alpha val="43000"/>
              </a:srgbClr>
            </a:outerShdw>
          </a:effectLst>
        </p:spPr>
      </p:pic>
      <p:sp>
        <p:nvSpPr>
          <p:cNvPr id="3" name="Text Placeholder 2">
            <a:extLst>
              <a:ext uri="{FF2B5EF4-FFF2-40B4-BE49-F238E27FC236}">
                <a16:creationId xmlns:a16="http://schemas.microsoft.com/office/drawing/2014/main" id="{0F3B9B51-E6E3-A9B8-E263-5D7FBAD5CF2A}"/>
              </a:ext>
            </a:extLst>
          </p:cNvPr>
          <p:cNvSpPr>
            <a:spLocks noGrp="1"/>
          </p:cNvSpPr>
          <p:nvPr>
            <p:ph type="body" sz="quarter" idx="11"/>
          </p:nvPr>
        </p:nvSpPr>
        <p:spPr>
          <a:xfrm>
            <a:off x="4885579" y="2603500"/>
            <a:ext cx="6704229" cy="3741737"/>
          </a:xfrm>
        </p:spPr>
        <p:txBody>
          <a:bodyPr vert="horz" lIns="91440" tIns="45720" rIns="91440" bIns="45720" rtlCol="0" anchor="ctr">
            <a:noAutofit/>
          </a:bodyPr>
          <a:lstStyle/>
          <a:p>
            <a:pPr marL="0" indent="0">
              <a:lnSpc>
                <a:spcPct val="90000"/>
              </a:lnSpc>
              <a:buNone/>
            </a:pPr>
            <a:r>
              <a:rPr lang="en-US" sz="2400" b="1"/>
              <a:t>Recognition Tools:</a:t>
            </a:r>
          </a:p>
          <a:p>
            <a:pPr lvl="0">
              <a:lnSpc>
                <a:spcPct val="90000"/>
              </a:lnSpc>
            </a:pPr>
            <a:r>
              <a:rPr lang="en-US" sz="2400" dirty="0"/>
              <a:t>Symptom checklists for coaches, officials &amp; parents</a:t>
            </a:r>
          </a:p>
          <a:p>
            <a:pPr lvl="0">
              <a:lnSpc>
                <a:spcPct val="90000"/>
              </a:lnSpc>
            </a:pPr>
            <a:r>
              <a:rPr lang="en-US" sz="2400" dirty="0"/>
              <a:t>Sideline evaluation tools</a:t>
            </a:r>
          </a:p>
          <a:p>
            <a:pPr lvl="0">
              <a:lnSpc>
                <a:spcPct val="90000"/>
              </a:lnSpc>
            </a:pPr>
            <a:r>
              <a:rPr lang="en-US" sz="2400" dirty="0"/>
              <a:t>Wearables (emerging, with caution)</a:t>
            </a:r>
          </a:p>
          <a:p>
            <a:pPr marL="0" indent="0">
              <a:lnSpc>
                <a:spcPct val="90000"/>
              </a:lnSpc>
              <a:buNone/>
            </a:pPr>
            <a:r>
              <a:rPr lang="en-US" sz="2400" b="1"/>
              <a:t>Education + Awareness:</a:t>
            </a:r>
          </a:p>
          <a:p>
            <a:pPr>
              <a:lnSpc>
                <a:spcPct val="90000"/>
              </a:lnSpc>
            </a:pPr>
            <a:r>
              <a:rPr lang="en-US" sz="2400" dirty="0"/>
              <a:t>Coaches &amp; officials must complete concussion training per ND policy before play</a:t>
            </a:r>
          </a:p>
        </p:txBody>
      </p:sp>
    </p:spTree>
    <p:extLst>
      <p:ext uri="{BB962C8B-B14F-4D97-AF65-F5344CB8AC3E}">
        <p14:creationId xmlns:p14="http://schemas.microsoft.com/office/powerpoint/2010/main" val="2638250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NDBIN 2">
      <a:dk1>
        <a:srgbClr val="000000"/>
      </a:dk1>
      <a:lt1>
        <a:srgbClr val="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B00D11"/>
      </a:hlink>
      <a:folHlink>
        <a:srgbClr val="B00D11"/>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80ca090-da8c-4360-a3bc-148c3bd51ef5}" enabled="1" method="Standard" siteId="{ec37a091-b9a6-47e5-98d0-903d4a419203}" removed="0"/>
</clbl:labelList>
</file>

<file path=docProps/app.xml><?xml version="1.0" encoding="utf-8"?>
<Properties xmlns="http://schemas.openxmlformats.org/officeDocument/2006/extended-properties" xmlns:vt="http://schemas.openxmlformats.org/officeDocument/2006/docPropsVTypes">
  <Template>Ion Boardroom</Template>
  <TotalTime>11763</TotalTime>
  <Words>6215</Words>
  <Application>Microsoft Macintosh PowerPoint</Application>
  <PresentationFormat>Widescreen</PresentationFormat>
  <Paragraphs>377</Paragraphs>
  <Slides>33</Slides>
  <Notes>33</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Aptos</vt:lpstr>
      <vt:lpstr>Arial</vt:lpstr>
      <vt:lpstr>Calibri</vt:lpstr>
      <vt:lpstr>Century Gothic</vt:lpstr>
      <vt:lpstr>Palatino</vt:lpstr>
      <vt:lpstr>Roboto</vt:lpstr>
      <vt:lpstr>Times New Roman</vt:lpstr>
      <vt:lpstr>Wingdings</vt:lpstr>
      <vt:lpstr>Wingdings 3</vt:lpstr>
      <vt:lpstr>Ion Boardroom</vt:lpstr>
      <vt:lpstr>Preventing Youth Concussions in Rural North Dakota: Monitoring for Better Outcomes  </vt:lpstr>
      <vt:lpstr>Learning Objectives</vt:lpstr>
      <vt:lpstr>What Is Concussion?</vt:lpstr>
      <vt:lpstr>Concussion Continued</vt:lpstr>
      <vt:lpstr>Youth Concussion: Scope &amp; Epidemiology</vt:lpstr>
      <vt:lpstr>North Dakota Data</vt:lpstr>
      <vt:lpstr>Why Monitoring Matters</vt:lpstr>
      <vt:lpstr>Monitoring Before Injury</vt:lpstr>
      <vt:lpstr>Monitoring During Play </vt:lpstr>
      <vt:lpstr>Monitoring After Injury</vt:lpstr>
      <vt:lpstr>Daily/weekly symptom checklist</vt:lpstr>
      <vt:lpstr>ND Concussion Law </vt:lpstr>
      <vt:lpstr>Best Practice Monitoring Strategies</vt:lpstr>
      <vt:lpstr>Supporting Monitoring Efforts</vt:lpstr>
      <vt:lpstr>Education &amp; Awareness</vt:lpstr>
      <vt:lpstr>Case Example </vt:lpstr>
      <vt:lpstr>Implementation Framework</vt:lpstr>
      <vt:lpstr>Challenges in Rural Settings</vt:lpstr>
      <vt:lpstr>Brain Injury Prevalence within Special Populations  </vt:lpstr>
      <vt:lpstr>Suicidality after Brain Injury </vt:lpstr>
      <vt:lpstr>New infographic </vt:lpstr>
      <vt:lpstr>Symptom Inventory</vt:lpstr>
      <vt:lpstr>Video 1</vt:lpstr>
      <vt:lpstr>Video 2</vt:lpstr>
      <vt:lpstr>Available Monitoring Practices-ImPACT </vt:lpstr>
      <vt:lpstr>Available Monitoring Practices-Sway </vt:lpstr>
      <vt:lpstr>Available Monitoring Practices-SCAT </vt:lpstr>
      <vt:lpstr>Concussion Tools Comparison-ImPact vs. Sway vs. SCAT</vt:lpstr>
      <vt:lpstr>Summary </vt:lpstr>
      <vt:lpstr>How to refer to NDBIN</vt:lpstr>
      <vt:lpstr>Acknowledgments &amp; Resources</vt:lpstr>
      <vt:lpstr>Questions &amp; Discussion </vt:lpstr>
      <vt:lpstr>References </vt:lpstr>
    </vt:vector>
  </TitlesOfParts>
  <Manager/>
  <Company>North Dakota Brain Injury Network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Youth Concussions in Rural North Dakota: Monitoring for Better Outcomes</dc:title>
  <dc:subject/>
  <dc:creator>Carly Endres</dc:creator>
  <cp:keywords>NDBIN</cp:keywords>
  <dc:description/>
  <cp:lastModifiedBy>Lang, Jennifer</cp:lastModifiedBy>
  <cp:revision>110</cp:revision>
  <cp:lastPrinted>2026-06-01T14:11:22Z</cp:lastPrinted>
  <dcterms:created xsi:type="dcterms:W3CDTF">2021-02-18T14:47:47Z</dcterms:created>
  <dcterms:modified xsi:type="dcterms:W3CDTF">2026-06-10T15:37:00Z</dcterms:modified>
  <cp:category/>
</cp:coreProperties>
</file>